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xml" ContentType="application/vnd.openxmlformats-officedocument.presentationml.tags+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4.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0.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1.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2.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3.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4.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5.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6.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7.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8.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9.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40.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2.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9.xml" ContentType="application/vnd.openxmlformats-officedocument.presentationml.notesSlide+xml"/>
  <Override PartName="/ppt/diagrams/data43.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4.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5.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6.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7.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8.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10.xml" ContentType="application/vnd.openxmlformats-officedocument.presentationml.notesSlide+xml"/>
  <Override PartName="/ppt/diagrams/data49.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tags/tag2.xml" ContentType="application/vnd.openxmlformats-officedocument.presentationml.tags+xml"/>
  <Override PartName="/ppt/notesSlides/notesSlide11.xml" ContentType="application/vnd.openxmlformats-officedocument.presentationml.notesSlide+xml"/>
  <Override PartName="/ppt/diagrams/data50.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diagrams/data60.xml" ContentType="application/vnd.openxmlformats-officedocument.drawingml.diagramData+xml"/>
  <Override PartName="/ppt/diagrams/data130.xml" ContentType="application/vnd.openxmlformats-officedocument.drawingml.diagramData+xml"/>
  <Override PartName="/ppt/diagrams/data170.xml" ContentType="application/vnd.openxmlformats-officedocument.drawingml.diagramData+xml"/>
  <Override PartName="/ppt/diagrams/data120.xml" ContentType="application/vnd.openxmlformats-officedocument.drawingml.diagramData+xml"/>
  <Override PartName="/ppt/diagrams/data29.xml" ContentType="application/vnd.openxmlformats-officedocument.drawingml.diagramData+xml"/>
  <Override PartName="/ppt/diagrams/data41.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840" r:id="rId1"/>
  </p:sldMasterIdLst>
  <p:notesMasterIdLst>
    <p:notesMasterId r:id="rId66"/>
  </p:notesMasterIdLst>
  <p:sldIdLst>
    <p:sldId id="580" r:id="rId2"/>
    <p:sldId id="381" r:id="rId3"/>
    <p:sldId id="400" r:id="rId4"/>
    <p:sldId id="494" r:id="rId5"/>
    <p:sldId id="258" r:id="rId6"/>
    <p:sldId id="382" r:id="rId7"/>
    <p:sldId id="546" r:id="rId8"/>
    <p:sldId id="541" r:id="rId9"/>
    <p:sldId id="568" r:id="rId10"/>
    <p:sldId id="549" r:id="rId11"/>
    <p:sldId id="569" r:id="rId12"/>
    <p:sldId id="426" r:id="rId13"/>
    <p:sldId id="507" r:id="rId14"/>
    <p:sldId id="518" r:id="rId15"/>
    <p:sldId id="558" r:id="rId16"/>
    <p:sldId id="520" r:id="rId17"/>
    <p:sldId id="570" r:id="rId18"/>
    <p:sldId id="572" r:id="rId19"/>
    <p:sldId id="529" r:id="rId20"/>
    <p:sldId id="551" r:id="rId21"/>
    <p:sldId id="530" r:id="rId22"/>
    <p:sldId id="531" r:id="rId23"/>
    <p:sldId id="573" r:id="rId24"/>
    <p:sldId id="508" r:id="rId25"/>
    <p:sldId id="552" r:id="rId26"/>
    <p:sldId id="545" r:id="rId27"/>
    <p:sldId id="574" r:id="rId28"/>
    <p:sldId id="544" r:id="rId29"/>
    <p:sldId id="550" r:id="rId30"/>
    <p:sldId id="575" r:id="rId31"/>
    <p:sldId id="519" r:id="rId32"/>
    <p:sldId id="571" r:id="rId33"/>
    <p:sldId id="559" r:id="rId34"/>
    <p:sldId id="562" r:id="rId35"/>
    <p:sldId id="560" r:id="rId36"/>
    <p:sldId id="561" r:id="rId37"/>
    <p:sldId id="432" r:id="rId38"/>
    <p:sldId id="452" r:id="rId39"/>
    <p:sldId id="576" r:id="rId40"/>
    <p:sldId id="514" r:id="rId41"/>
    <p:sldId id="515" r:id="rId42"/>
    <p:sldId id="563" r:id="rId43"/>
    <p:sldId id="516" r:id="rId44"/>
    <p:sldId id="565" r:id="rId45"/>
    <p:sldId id="564" r:id="rId46"/>
    <p:sldId id="577" r:id="rId47"/>
    <p:sldId id="527" r:id="rId48"/>
    <p:sldId id="555" r:id="rId49"/>
    <p:sldId id="554" r:id="rId50"/>
    <p:sldId id="528" r:id="rId51"/>
    <p:sldId id="431" r:id="rId52"/>
    <p:sldId id="498" r:id="rId53"/>
    <p:sldId id="557" r:id="rId54"/>
    <p:sldId id="509" r:id="rId55"/>
    <p:sldId id="556" r:id="rId56"/>
    <p:sldId id="522" r:id="rId57"/>
    <p:sldId id="523" r:id="rId58"/>
    <p:sldId id="524" r:id="rId59"/>
    <p:sldId id="578" r:id="rId60"/>
    <p:sldId id="579" r:id="rId61"/>
    <p:sldId id="547" r:id="rId62"/>
    <p:sldId id="542" r:id="rId63"/>
    <p:sldId id="567" r:id="rId64"/>
    <p:sldId id="540"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ory Slides" id="{6F7C4B43-6C03-4D55-AEE7-C276074FCF42}">
          <p14:sldIdLst>
            <p14:sldId id="580"/>
            <p14:sldId id="381"/>
            <p14:sldId id="400"/>
            <p14:sldId id="494"/>
            <p14:sldId id="258"/>
            <p14:sldId id="382"/>
            <p14:sldId id="546"/>
          </p14:sldIdLst>
        </p14:section>
        <p14:section name="Capital Budgeting Techniques under Certainty" id="{E42EF550-B2EE-436A-BCAC-517A7711F31A}">
          <p14:sldIdLst>
            <p14:sldId id="541"/>
            <p14:sldId id="568"/>
            <p14:sldId id="549"/>
            <p14:sldId id="569"/>
            <p14:sldId id="426"/>
            <p14:sldId id="507"/>
            <p14:sldId id="518"/>
            <p14:sldId id="558"/>
            <p14:sldId id="520"/>
            <p14:sldId id="570"/>
            <p14:sldId id="572"/>
            <p14:sldId id="529"/>
            <p14:sldId id="551"/>
            <p14:sldId id="530"/>
            <p14:sldId id="531"/>
            <p14:sldId id="573"/>
            <p14:sldId id="508"/>
            <p14:sldId id="552"/>
            <p14:sldId id="545"/>
            <p14:sldId id="574"/>
            <p14:sldId id="544"/>
            <p14:sldId id="550"/>
            <p14:sldId id="575"/>
            <p14:sldId id="519"/>
            <p14:sldId id="571"/>
            <p14:sldId id="559"/>
            <p14:sldId id="562"/>
            <p14:sldId id="560"/>
            <p14:sldId id="561"/>
          </p14:sldIdLst>
        </p14:section>
        <p14:section name="Budgeting Techniques under Uncertainty" id="{C3D5E0E7-0D07-41DD-AEDD-459D2BDB0935}">
          <p14:sldIdLst>
            <p14:sldId id="432"/>
            <p14:sldId id="452"/>
            <p14:sldId id="576"/>
            <p14:sldId id="514"/>
            <p14:sldId id="515"/>
            <p14:sldId id="563"/>
            <p14:sldId id="516"/>
            <p14:sldId id="565"/>
            <p14:sldId id="564"/>
            <p14:sldId id="577"/>
            <p14:sldId id="527"/>
            <p14:sldId id="555"/>
            <p14:sldId id="554"/>
            <p14:sldId id="528"/>
          </p14:sldIdLst>
        </p14:section>
        <p14:section name="Potential difficulties" id="{AD32746B-E310-4DB9-981D-87FD38ADFC6D}">
          <p14:sldIdLst>
            <p14:sldId id="431"/>
            <p14:sldId id="498"/>
            <p14:sldId id="557"/>
            <p14:sldId id="509"/>
            <p14:sldId id="556"/>
            <p14:sldId id="522"/>
            <p14:sldId id="523"/>
            <p14:sldId id="524"/>
            <p14:sldId id="578"/>
            <p14:sldId id="579"/>
          </p14:sldIdLst>
        </p14:section>
        <p14:section name="Project monitoring" id="{CAE744D3-ECDD-4402-9B04-85A43C848A7C}">
          <p14:sldIdLst>
            <p14:sldId id="547"/>
            <p14:sldId id="542"/>
            <p14:sldId id="567"/>
            <p14:sldId id="54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71" autoAdjust="0"/>
    <p:restoredTop sz="84550" autoAdjust="0"/>
  </p:normalViewPr>
  <p:slideViewPr>
    <p:cSldViewPr snapToGrid="0">
      <p:cViewPr varScale="1">
        <p:scale>
          <a:sx n="93" d="100"/>
          <a:sy n="93" d="100"/>
        </p:scale>
        <p:origin x="1592" y="200"/>
      </p:cViewPr>
      <p:guideLst/>
    </p:cSldViewPr>
  </p:slideViewPr>
  <p:notesTextViewPr>
    <p:cViewPr>
      <p:scale>
        <a:sx n="1" d="1"/>
        <a:sy n="1" d="1"/>
      </p:scale>
      <p:origin x="0" y="0"/>
    </p:cViewPr>
  </p:notesTextViewPr>
  <p:sorterViewPr>
    <p:cViewPr>
      <p:scale>
        <a:sx n="100" d="100"/>
        <a:sy n="100" d="100"/>
      </p:scale>
      <p:origin x="0" y="-25363"/>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20.xml.rels><?xml version="1.0" encoding="UTF-8" standalone="yes"?>
<Relationships xmlns="http://schemas.openxmlformats.org/package/2006/relationships"><Relationship Id="rId1" Type="http://schemas.openxmlformats.org/officeDocument/2006/relationships/image" Target="../media/image120.png"/></Relationships>
</file>

<file path=ppt/diagrams/_rels/data13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image" Target="../media/image90.png"/></Relationships>
</file>

<file path=ppt/diagrams/_rels/data170.xml.rels><?xml version="1.0" encoding="UTF-8" standalone="yes"?>
<Relationships xmlns="http://schemas.openxmlformats.org/package/2006/relationships"><Relationship Id="rId1" Type="http://schemas.openxmlformats.org/officeDocument/2006/relationships/image" Target="../media/image121.png"/></Relationships>
</file>

<file path=ppt/diagrams/_rels/data2.xml.rels><?xml version="1.0" encoding="UTF-8" standalone="yes"?>
<Relationships xmlns="http://schemas.openxmlformats.org/package/2006/relationships"><Relationship Id="rId1" Type="http://schemas.openxmlformats.org/officeDocument/2006/relationships/image" Target="../media/image6.jpg"/></Relationships>
</file>

<file path=ppt/diagrams/_rels/data29.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image" Target="../media/image180.png"/></Relationships>
</file>

<file path=ppt/diagrams/_rels/data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image" Target="../media/image30.png"/></Relationships>
</file>

<file path=ppt/diagrams/_rels/data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image" Target="../media/image70.png"/></Relationships>
</file>

<file path=ppt/diagrams/_rels/drawing2.xml.rels><?xml version="1.0" encoding="UTF-8" standalone="yes"?>
<Relationships xmlns="http://schemas.openxmlformats.org/package/2006/relationships"><Relationship Id="rId1" Type="http://schemas.openxmlformats.org/officeDocument/2006/relationships/image" Target="../media/image6.jp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EC0382-CE57-40B4-9842-D14AF7BCE5B8}" type="doc">
      <dgm:prSet loTypeId="urn:microsoft.com/office/officeart/2009/layout/CircleArrowProcess" loCatId="process" qsTypeId="urn:microsoft.com/office/officeart/2005/8/quickstyle/simple1" qsCatId="simple" csTypeId="urn:microsoft.com/office/officeart/2005/8/colors/accent1_1" csCatId="accent1" phldr="1"/>
      <dgm:spPr/>
      <dgm:t>
        <a:bodyPr/>
        <a:lstStyle/>
        <a:p>
          <a:endParaRPr lang="en-US"/>
        </a:p>
      </dgm:t>
    </dgm:pt>
    <dgm:pt modelId="{3793EE76-ED6E-4F99-9EB4-FBE6E14F47B5}">
      <dgm:prSet/>
      <dgm:spPr/>
      <dgm:t>
        <a:bodyPr/>
        <a:lstStyle/>
        <a:p>
          <a:pPr rtl="0"/>
          <a:r>
            <a:rPr lang="en-US" dirty="0"/>
            <a:t>Investment Appraisals</a:t>
          </a:r>
        </a:p>
      </dgm:t>
    </dgm:pt>
    <dgm:pt modelId="{D3B96399-E2A8-4FCD-8944-70C6E08632A8}" type="parTrans" cxnId="{B5A41B30-B68D-4CD2-BF27-A3B58AB3DB33}">
      <dgm:prSet/>
      <dgm:spPr/>
      <dgm:t>
        <a:bodyPr/>
        <a:lstStyle/>
        <a:p>
          <a:endParaRPr lang="en-US">
            <a:solidFill>
              <a:schemeClr val="tx1"/>
            </a:solidFill>
          </a:endParaRPr>
        </a:p>
      </dgm:t>
    </dgm:pt>
    <dgm:pt modelId="{0EF46810-3D6A-42E6-8894-BB54E8CB9B02}" type="sibTrans" cxnId="{B5A41B30-B68D-4CD2-BF27-A3B58AB3DB33}">
      <dgm:prSet/>
      <dgm:spPr/>
      <dgm:t>
        <a:bodyPr/>
        <a:lstStyle/>
        <a:p>
          <a:endParaRPr lang="en-US">
            <a:solidFill>
              <a:schemeClr val="tx1"/>
            </a:solidFill>
          </a:endParaRPr>
        </a:p>
      </dgm:t>
    </dgm:pt>
    <dgm:pt modelId="{7BFEFADE-C1CF-466B-B3DD-B54E15414BCC}">
      <dgm:prSet/>
      <dgm:spPr>
        <a:solidFill>
          <a:schemeClr val="bg1"/>
        </a:solidFill>
      </dgm:spPr>
      <dgm:t>
        <a:bodyPr/>
        <a:lstStyle/>
        <a:p>
          <a:pPr rtl="0"/>
          <a:r>
            <a:rPr lang="en-US" dirty="0"/>
            <a:t>NPV</a:t>
          </a:r>
        </a:p>
      </dgm:t>
    </dgm:pt>
    <dgm:pt modelId="{AB3664D6-6493-4CA7-9B93-A8CBDB5239BA}" type="parTrans" cxnId="{1BB4B408-8661-4D5C-8DB5-B6B387F77CBE}">
      <dgm:prSet/>
      <dgm:spPr/>
      <dgm:t>
        <a:bodyPr/>
        <a:lstStyle/>
        <a:p>
          <a:endParaRPr lang="en-US">
            <a:solidFill>
              <a:schemeClr val="tx1"/>
            </a:solidFill>
          </a:endParaRPr>
        </a:p>
      </dgm:t>
    </dgm:pt>
    <dgm:pt modelId="{09687B5F-B6AA-4A70-8F39-8B81616FB250}" type="sibTrans" cxnId="{1BB4B408-8661-4D5C-8DB5-B6B387F77CBE}">
      <dgm:prSet/>
      <dgm:spPr/>
      <dgm:t>
        <a:bodyPr/>
        <a:lstStyle/>
        <a:p>
          <a:endParaRPr lang="en-US">
            <a:solidFill>
              <a:schemeClr val="tx1"/>
            </a:solidFill>
          </a:endParaRPr>
        </a:p>
      </dgm:t>
    </dgm:pt>
    <dgm:pt modelId="{55B06E6D-671B-4C65-AE15-61B422B28994}">
      <dgm:prSet/>
      <dgm:spPr>
        <a:solidFill>
          <a:schemeClr val="bg1"/>
        </a:solidFill>
      </dgm:spPr>
      <dgm:t>
        <a:bodyPr/>
        <a:lstStyle/>
        <a:p>
          <a:pPr rtl="0"/>
          <a:r>
            <a:rPr lang="en-US" dirty="0"/>
            <a:t>IRR</a:t>
          </a:r>
        </a:p>
      </dgm:t>
    </dgm:pt>
    <dgm:pt modelId="{D7C1EFBA-116C-4634-9A49-2CA14898289B}" type="parTrans" cxnId="{C515DC2F-5489-4FC1-AF03-BC384F0D7526}">
      <dgm:prSet/>
      <dgm:spPr/>
      <dgm:t>
        <a:bodyPr/>
        <a:lstStyle/>
        <a:p>
          <a:endParaRPr lang="en-GB"/>
        </a:p>
      </dgm:t>
    </dgm:pt>
    <dgm:pt modelId="{35B4ADBF-46E1-442C-B724-C728CB1637EA}" type="sibTrans" cxnId="{C515DC2F-5489-4FC1-AF03-BC384F0D7526}">
      <dgm:prSet/>
      <dgm:spPr/>
      <dgm:t>
        <a:bodyPr/>
        <a:lstStyle/>
        <a:p>
          <a:endParaRPr lang="en-GB"/>
        </a:p>
      </dgm:t>
    </dgm:pt>
    <dgm:pt modelId="{1DFD70A0-7B6A-421C-9A92-1DC74201C09D}">
      <dgm:prSet/>
      <dgm:spPr>
        <a:solidFill>
          <a:schemeClr val="bg1"/>
        </a:solidFill>
      </dgm:spPr>
      <dgm:t>
        <a:bodyPr/>
        <a:lstStyle/>
        <a:p>
          <a:pPr rtl="0"/>
          <a:r>
            <a:rPr lang="en-US" dirty="0"/>
            <a:t>PI</a:t>
          </a:r>
        </a:p>
      </dgm:t>
    </dgm:pt>
    <dgm:pt modelId="{F6860B49-2275-4DB4-9434-256ED59612B7}" type="parTrans" cxnId="{4E7B44D5-288B-4CDF-9AAD-D0ABB04139FE}">
      <dgm:prSet/>
      <dgm:spPr/>
      <dgm:t>
        <a:bodyPr/>
        <a:lstStyle/>
        <a:p>
          <a:endParaRPr lang="en-GB"/>
        </a:p>
      </dgm:t>
    </dgm:pt>
    <dgm:pt modelId="{33FED150-30F0-4C5F-B57D-BA143BBD6659}" type="sibTrans" cxnId="{4E7B44D5-288B-4CDF-9AAD-D0ABB04139FE}">
      <dgm:prSet/>
      <dgm:spPr/>
      <dgm:t>
        <a:bodyPr/>
        <a:lstStyle/>
        <a:p>
          <a:endParaRPr lang="en-GB"/>
        </a:p>
      </dgm:t>
    </dgm:pt>
    <dgm:pt modelId="{878293C0-82F7-4496-825B-9F7529EE9852}">
      <dgm:prSet/>
      <dgm:spPr>
        <a:solidFill>
          <a:schemeClr val="bg1"/>
        </a:solidFill>
      </dgm:spPr>
      <dgm:t>
        <a:bodyPr/>
        <a:lstStyle/>
        <a:p>
          <a:pPr rtl="0"/>
          <a:r>
            <a:rPr lang="en-US" dirty="0"/>
            <a:t>Payback period</a:t>
          </a:r>
        </a:p>
      </dgm:t>
    </dgm:pt>
    <dgm:pt modelId="{87CF5407-CFB0-4681-9AEA-C4A9072146CD}" type="parTrans" cxnId="{91E7ABEE-39C4-4376-88A7-A43474F23A61}">
      <dgm:prSet/>
      <dgm:spPr/>
      <dgm:t>
        <a:bodyPr/>
        <a:lstStyle/>
        <a:p>
          <a:endParaRPr lang="en-GB"/>
        </a:p>
      </dgm:t>
    </dgm:pt>
    <dgm:pt modelId="{FFD5B9CA-CEA8-4779-B775-BB6E8CE5FE7C}" type="sibTrans" cxnId="{91E7ABEE-39C4-4376-88A7-A43474F23A61}">
      <dgm:prSet/>
      <dgm:spPr/>
      <dgm:t>
        <a:bodyPr/>
        <a:lstStyle/>
        <a:p>
          <a:endParaRPr lang="en-GB"/>
        </a:p>
      </dgm:t>
    </dgm:pt>
    <dgm:pt modelId="{4B52012C-ED3E-4522-B108-B982747BF4CD}">
      <dgm:prSet/>
      <dgm:spPr>
        <a:solidFill>
          <a:schemeClr val="bg1"/>
        </a:solidFill>
      </dgm:spPr>
      <dgm:t>
        <a:bodyPr/>
        <a:lstStyle/>
        <a:p>
          <a:pPr rtl="0"/>
          <a:r>
            <a:rPr lang="en-US" dirty="0"/>
            <a:t>Sensitivity analysis</a:t>
          </a:r>
        </a:p>
      </dgm:t>
    </dgm:pt>
    <dgm:pt modelId="{F68D5A28-6BBC-4D17-9082-D887295F59A8}" type="parTrans" cxnId="{C561F211-E85C-46A6-8379-A985D9E2E0CA}">
      <dgm:prSet/>
      <dgm:spPr/>
      <dgm:t>
        <a:bodyPr/>
        <a:lstStyle/>
        <a:p>
          <a:endParaRPr lang="en-GB"/>
        </a:p>
      </dgm:t>
    </dgm:pt>
    <dgm:pt modelId="{CC0E66FF-5546-4C92-8A3A-6B70646D07D4}" type="sibTrans" cxnId="{C561F211-E85C-46A6-8379-A985D9E2E0CA}">
      <dgm:prSet/>
      <dgm:spPr/>
      <dgm:t>
        <a:bodyPr/>
        <a:lstStyle/>
        <a:p>
          <a:endParaRPr lang="en-GB"/>
        </a:p>
      </dgm:t>
    </dgm:pt>
    <dgm:pt modelId="{B670717F-3B37-4CAA-B0F0-E6E536BC5A2F}" type="pres">
      <dgm:prSet presAssocID="{88EC0382-CE57-40B4-9842-D14AF7BCE5B8}" presName="Name0" presStyleCnt="0">
        <dgm:presLayoutVars>
          <dgm:chMax val="7"/>
          <dgm:chPref val="7"/>
          <dgm:dir/>
          <dgm:animLvl val="lvl"/>
        </dgm:presLayoutVars>
      </dgm:prSet>
      <dgm:spPr/>
    </dgm:pt>
    <dgm:pt modelId="{FB071E4C-CE60-4921-9A50-7AE0E26CAD6A}" type="pres">
      <dgm:prSet presAssocID="{3793EE76-ED6E-4F99-9EB4-FBE6E14F47B5}" presName="Accent1" presStyleCnt="0"/>
      <dgm:spPr/>
    </dgm:pt>
    <dgm:pt modelId="{FF695FA5-C8E2-4A7B-8A5C-4834AC5DDE82}" type="pres">
      <dgm:prSet presAssocID="{3793EE76-ED6E-4F99-9EB4-FBE6E14F47B5}" presName="Accent" presStyleLbl="node1" presStyleIdx="0" presStyleCnt="1"/>
      <dgm:spPr/>
    </dgm:pt>
    <dgm:pt modelId="{FEBEFD3B-7FF6-4F89-A94B-CC5E23A9A292}" type="pres">
      <dgm:prSet presAssocID="{3793EE76-ED6E-4F99-9EB4-FBE6E14F47B5}" presName="Child1" presStyleLbl="revTx" presStyleIdx="0" presStyleCnt="2" custScaleX="113333" custScaleY="208461" custLinFactNeighborX="-3333" custLinFactNeighborY="5795">
        <dgm:presLayoutVars>
          <dgm:chMax val="0"/>
          <dgm:chPref val="0"/>
          <dgm:bulletEnabled val="1"/>
        </dgm:presLayoutVars>
      </dgm:prSet>
      <dgm:spPr/>
    </dgm:pt>
    <dgm:pt modelId="{FD129C5E-DC01-4C5F-B1AE-2EEB3079BB85}" type="pres">
      <dgm:prSet presAssocID="{3793EE76-ED6E-4F99-9EB4-FBE6E14F47B5}" presName="Parent1" presStyleLbl="revTx" presStyleIdx="1" presStyleCnt="2">
        <dgm:presLayoutVars>
          <dgm:chMax val="1"/>
          <dgm:chPref val="1"/>
          <dgm:bulletEnabled val="1"/>
        </dgm:presLayoutVars>
      </dgm:prSet>
      <dgm:spPr/>
    </dgm:pt>
  </dgm:ptLst>
  <dgm:cxnLst>
    <dgm:cxn modelId="{1BB4B408-8661-4D5C-8DB5-B6B387F77CBE}" srcId="{3793EE76-ED6E-4F99-9EB4-FBE6E14F47B5}" destId="{7BFEFADE-C1CF-466B-B3DD-B54E15414BCC}" srcOrd="0" destOrd="0" parTransId="{AB3664D6-6493-4CA7-9B93-A8CBDB5239BA}" sibTransId="{09687B5F-B6AA-4A70-8F39-8B81616FB250}"/>
    <dgm:cxn modelId="{4173C60F-E7F2-4F7F-AB4B-E87F610F43D9}" type="presOf" srcId="{7BFEFADE-C1CF-466B-B3DD-B54E15414BCC}" destId="{FEBEFD3B-7FF6-4F89-A94B-CC5E23A9A292}" srcOrd="0" destOrd="0" presId="urn:microsoft.com/office/officeart/2009/layout/CircleArrowProcess"/>
    <dgm:cxn modelId="{C561F211-E85C-46A6-8379-A985D9E2E0CA}" srcId="{3793EE76-ED6E-4F99-9EB4-FBE6E14F47B5}" destId="{4B52012C-ED3E-4522-B108-B982747BF4CD}" srcOrd="4" destOrd="0" parTransId="{F68D5A28-6BBC-4D17-9082-D887295F59A8}" sibTransId="{CC0E66FF-5546-4C92-8A3A-6B70646D07D4}"/>
    <dgm:cxn modelId="{C515DC2F-5489-4FC1-AF03-BC384F0D7526}" srcId="{3793EE76-ED6E-4F99-9EB4-FBE6E14F47B5}" destId="{55B06E6D-671B-4C65-AE15-61B422B28994}" srcOrd="2" destOrd="0" parTransId="{D7C1EFBA-116C-4634-9A49-2CA14898289B}" sibTransId="{35B4ADBF-46E1-442C-B724-C728CB1637EA}"/>
    <dgm:cxn modelId="{B5A41B30-B68D-4CD2-BF27-A3B58AB3DB33}" srcId="{88EC0382-CE57-40B4-9842-D14AF7BCE5B8}" destId="{3793EE76-ED6E-4F99-9EB4-FBE6E14F47B5}" srcOrd="0" destOrd="0" parTransId="{D3B96399-E2A8-4FCD-8944-70C6E08632A8}" sibTransId="{0EF46810-3D6A-42E6-8894-BB54E8CB9B02}"/>
    <dgm:cxn modelId="{8226D172-C9A3-4542-AB5F-E6E4E48CD048}" type="presOf" srcId="{55B06E6D-671B-4C65-AE15-61B422B28994}" destId="{FEBEFD3B-7FF6-4F89-A94B-CC5E23A9A292}" srcOrd="0" destOrd="2" presId="urn:microsoft.com/office/officeart/2009/layout/CircleArrowProcess"/>
    <dgm:cxn modelId="{0E038A87-994B-4BB0-910F-A777DC53D450}" type="presOf" srcId="{878293C0-82F7-4496-825B-9F7529EE9852}" destId="{FEBEFD3B-7FF6-4F89-A94B-CC5E23A9A292}" srcOrd="0" destOrd="3" presId="urn:microsoft.com/office/officeart/2009/layout/CircleArrowProcess"/>
    <dgm:cxn modelId="{0FB8EDC7-0382-47FD-A25C-FF56AB299DF0}" type="presOf" srcId="{1DFD70A0-7B6A-421C-9A92-1DC74201C09D}" destId="{FEBEFD3B-7FF6-4F89-A94B-CC5E23A9A292}" srcOrd="0" destOrd="1" presId="urn:microsoft.com/office/officeart/2009/layout/CircleArrowProcess"/>
    <dgm:cxn modelId="{4E7B44D5-288B-4CDF-9AAD-D0ABB04139FE}" srcId="{3793EE76-ED6E-4F99-9EB4-FBE6E14F47B5}" destId="{1DFD70A0-7B6A-421C-9A92-1DC74201C09D}" srcOrd="1" destOrd="0" parTransId="{F6860B49-2275-4DB4-9434-256ED59612B7}" sibTransId="{33FED150-30F0-4C5F-B57D-BA143BBD6659}"/>
    <dgm:cxn modelId="{EFC6E2DD-7D06-412A-AC1F-522940D2D0A8}" type="presOf" srcId="{3793EE76-ED6E-4F99-9EB4-FBE6E14F47B5}" destId="{FD129C5E-DC01-4C5F-B1AE-2EEB3079BB85}" srcOrd="0" destOrd="0" presId="urn:microsoft.com/office/officeart/2009/layout/CircleArrowProcess"/>
    <dgm:cxn modelId="{6DC4D5EC-728F-4140-8F08-38CFE4CEC145}" type="presOf" srcId="{4B52012C-ED3E-4522-B108-B982747BF4CD}" destId="{FEBEFD3B-7FF6-4F89-A94B-CC5E23A9A292}" srcOrd="0" destOrd="4" presId="urn:microsoft.com/office/officeart/2009/layout/CircleArrowProcess"/>
    <dgm:cxn modelId="{91E7ABEE-39C4-4376-88A7-A43474F23A61}" srcId="{3793EE76-ED6E-4F99-9EB4-FBE6E14F47B5}" destId="{878293C0-82F7-4496-825B-9F7529EE9852}" srcOrd="3" destOrd="0" parTransId="{87CF5407-CFB0-4681-9AEA-C4A9072146CD}" sibTransId="{FFD5B9CA-CEA8-4779-B775-BB6E8CE5FE7C}"/>
    <dgm:cxn modelId="{134E00FC-C723-4D72-802E-86F8CCF73912}" type="presOf" srcId="{88EC0382-CE57-40B4-9842-D14AF7BCE5B8}" destId="{B670717F-3B37-4CAA-B0F0-E6E536BC5A2F}" srcOrd="0" destOrd="0" presId="urn:microsoft.com/office/officeart/2009/layout/CircleArrowProcess"/>
    <dgm:cxn modelId="{F0F5B562-B6FF-4CA0-9DA4-0828E967AADB}" type="presParOf" srcId="{B670717F-3B37-4CAA-B0F0-E6E536BC5A2F}" destId="{FB071E4C-CE60-4921-9A50-7AE0E26CAD6A}" srcOrd="0" destOrd="0" presId="urn:microsoft.com/office/officeart/2009/layout/CircleArrowProcess"/>
    <dgm:cxn modelId="{F4146333-2A9A-4089-A2B6-7C83FE7F992E}" type="presParOf" srcId="{FB071E4C-CE60-4921-9A50-7AE0E26CAD6A}" destId="{FF695FA5-C8E2-4A7B-8A5C-4834AC5DDE82}" srcOrd="0" destOrd="0" presId="urn:microsoft.com/office/officeart/2009/layout/CircleArrowProcess"/>
    <dgm:cxn modelId="{D84F38E8-87A7-47A3-837E-CAAC683E88BE}" type="presParOf" srcId="{B670717F-3B37-4CAA-B0F0-E6E536BC5A2F}" destId="{FEBEFD3B-7FF6-4F89-A94B-CC5E23A9A292}" srcOrd="1" destOrd="0" presId="urn:microsoft.com/office/officeart/2009/layout/CircleArrowProcess"/>
    <dgm:cxn modelId="{D31D70B3-C093-4ECF-A5C6-66F06347D8FB}" type="presParOf" srcId="{B670717F-3B37-4CAA-B0F0-E6E536BC5A2F}" destId="{FD129C5E-DC01-4C5F-B1AE-2EEB3079BB85}" srcOrd="2" destOrd="0" presId="urn:microsoft.com/office/officeart/2009/layout/CircleArrow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00B191F-FACA-45BB-A488-02682EDE9750}" type="doc">
      <dgm:prSet loTypeId="urn:microsoft.com/office/officeart/2005/8/layout/venn1" loCatId="relationship" qsTypeId="urn:microsoft.com/office/officeart/2005/8/quickstyle/simple2" qsCatId="simple" csTypeId="urn:microsoft.com/office/officeart/2005/8/colors/accent0_2" csCatId="mainScheme"/>
      <dgm:spPr/>
      <dgm:t>
        <a:bodyPr/>
        <a:lstStyle/>
        <a:p>
          <a:endParaRPr lang="en-GB"/>
        </a:p>
      </dgm:t>
    </dgm:pt>
    <dgm:pt modelId="{E11FA3BD-3F4A-4F26-8CC9-7604A7A1FB26}">
      <dgm:prSet/>
      <dgm:spPr/>
      <dgm:t>
        <a:bodyPr/>
        <a:lstStyle/>
        <a:p>
          <a:pPr rtl="0"/>
          <a:r>
            <a:rPr lang="en-GB"/>
            <a:t>Next </a:t>
          </a:r>
        </a:p>
      </dgm:t>
    </dgm:pt>
    <dgm:pt modelId="{152FB5B9-7D82-43C2-9E54-CF1B2C7E26EE}" type="parTrans" cxnId="{0442113C-1EA7-4464-B1BF-0EB35C439ED3}">
      <dgm:prSet/>
      <dgm:spPr/>
      <dgm:t>
        <a:bodyPr/>
        <a:lstStyle/>
        <a:p>
          <a:endParaRPr lang="en-GB"/>
        </a:p>
      </dgm:t>
    </dgm:pt>
    <dgm:pt modelId="{49618AB6-AC24-4D9A-9374-8F37465A18D7}" type="sibTrans" cxnId="{0442113C-1EA7-4464-B1BF-0EB35C439ED3}">
      <dgm:prSet/>
      <dgm:spPr/>
      <dgm:t>
        <a:bodyPr/>
        <a:lstStyle/>
        <a:p>
          <a:endParaRPr lang="en-GB"/>
        </a:p>
      </dgm:t>
    </dgm:pt>
    <dgm:pt modelId="{2B8B5FD6-2D1B-40D2-BD78-48CCC5B8511F}" type="pres">
      <dgm:prSet presAssocID="{D00B191F-FACA-45BB-A488-02682EDE9750}" presName="compositeShape" presStyleCnt="0">
        <dgm:presLayoutVars>
          <dgm:chMax val="7"/>
          <dgm:dir/>
          <dgm:resizeHandles val="exact"/>
        </dgm:presLayoutVars>
      </dgm:prSet>
      <dgm:spPr/>
    </dgm:pt>
    <dgm:pt modelId="{71BE5469-52F3-4995-B583-7E68D8779167}" type="pres">
      <dgm:prSet presAssocID="{E11FA3BD-3F4A-4F26-8CC9-7604A7A1FB26}" presName="circ1TxSh" presStyleLbl="vennNode1" presStyleIdx="0" presStyleCnt="1"/>
      <dgm:spPr/>
    </dgm:pt>
  </dgm:ptLst>
  <dgm:cxnLst>
    <dgm:cxn modelId="{0442113C-1EA7-4464-B1BF-0EB35C439ED3}" srcId="{D00B191F-FACA-45BB-A488-02682EDE9750}" destId="{E11FA3BD-3F4A-4F26-8CC9-7604A7A1FB26}" srcOrd="0" destOrd="0" parTransId="{152FB5B9-7D82-43C2-9E54-CF1B2C7E26EE}" sibTransId="{49618AB6-AC24-4D9A-9374-8F37465A18D7}"/>
    <dgm:cxn modelId="{6B542159-6734-4C91-AAF6-7D1BDCAD3E96}" type="presOf" srcId="{E11FA3BD-3F4A-4F26-8CC9-7604A7A1FB26}" destId="{71BE5469-52F3-4995-B583-7E68D8779167}" srcOrd="0" destOrd="0" presId="urn:microsoft.com/office/officeart/2005/8/layout/venn1"/>
    <dgm:cxn modelId="{2AEDD961-46BE-45B3-B26C-8AF884ABFBC8}" type="presOf" srcId="{D00B191F-FACA-45BB-A488-02682EDE9750}" destId="{2B8B5FD6-2D1B-40D2-BD78-48CCC5B8511F}" srcOrd="0" destOrd="0" presId="urn:microsoft.com/office/officeart/2005/8/layout/venn1"/>
    <dgm:cxn modelId="{394E7BC6-6AA3-4E01-B861-3F75BB53AD7B}" type="presParOf" srcId="{2B8B5FD6-2D1B-40D2-BD78-48CCC5B8511F}" destId="{71BE5469-52F3-4995-B583-7E68D8779167}" srcOrd="0" destOrd="0" presId="urn:microsoft.com/office/officeart/2005/8/layout/ven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81102E0-2902-43D6-8C4A-04E4E393A1DB}" type="doc">
      <dgm:prSet loTypeId="urn:microsoft.com/office/officeart/2005/8/layout/process4" loCatId="list" qsTypeId="urn:microsoft.com/office/officeart/2005/8/quickstyle/simple1" qsCatId="simple" csTypeId="urn:microsoft.com/office/officeart/2005/8/colors/accent0_2" csCatId="mainScheme" phldr="1"/>
      <dgm:spPr/>
      <dgm:t>
        <a:bodyPr/>
        <a:lstStyle/>
        <a:p>
          <a:endParaRPr lang="en-GB"/>
        </a:p>
      </dgm:t>
    </dgm:pt>
    <dgm:pt modelId="{3227F79F-F183-4D25-A7CF-5E1BA29A7583}">
      <dgm:prSet/>
      <dgm:spPr/>
      <dgm:t>
        <a:bodyPr/>
        <a:lstStyle/>
        <a:p>
          <a:pPr rtl="0"/>
          <a:r>
            <a:rPr lang="en-GB"/>
            <a:t>Decision Rule</a:t>
          </a:r>
        </a:p>
      </dgm:t>
    </dgm:pt>
    <dgm:pt modelId="{8E63D026-8B56-46F1-B1DC-807917CB86E8}" type="parTrans" cxnId="{EBE8057B-6C51-42D7-87D6-651E03152047}">
      <dgm:prSet/>
      <dgm:spPr/>
      <dgm:t>
        <a:bodyPr/>
        <a:lstStyle/>
        <a:p>
          <a:endParaRPr lang="en-GB"/>
        </a:p>
      </dgm:t>
    </dgm:pt>
    <dgm:pt modelId="{EF85A904-16E0-4FF9-BAA1-7B1AC86715EF}" type="sibTrans" cxnId="{EBE8057B-6C51-42D7-87D6-651E03152047}">
      <dgm:prSet/>
      <dgm:spPr/>
      <dgm:t>
        <a:bodyPr/>
        <a:lstStyle/>
        <a:p>
          <a:endParaRPr lang="en-GB"/>
        </a:p>
      </dgm:t>
    </dgm:pt>
    <dgm:pt modelId="{FD87250C-D123-4540-B169-571AC3E8793A}">
      <dgm:prSet/>
      <dgm:spPr/>
      <dgm:t>
        <a:bodyPr/>
        <a:lstStyle/>
        <a:p>
          <a:pPr rtl="0"/>
          <a:r>
            <a:rPr lang="en-GB" dirty="0"/>
            <a:t>Projects with positive </a:t>
          </a:r>
          <a:r>
            <a:rPr lang="en-GB" dirty="0" err="1"/>
            <a:t>NPV</a:t>
          </a:r>
          <a:r>
            <a:rPr lang="en-GB" dirty="0"/>
            <a:t> should be implemented.</a:t>
          </a:r>
        </a:p>
        <a:p>
          <a:pPr rtl="0"/>
          <a:r>
            <a:rPr lang="en-GB" dirty="0"/>
            <a:t>A positive </a:t>
          </a:r>
          <a:r>
            <a:rPr lang="en-GB" dirty="0" err="1"/>
            <a:t>NPV</a:t>
          </a:r>
          <a:r>
            <a:rPr lang="en-GB" dirty="0"/>
            <a:t> suggests that the project will add value to the firm</a:t>
          </a:r>
        </a:p>
      </dgm:t>
    </dgm:pt>
    <dgm:pt modelId="{E97D27DB-22E7-495B-AEC5-20582F3FDBF9}" type="parTrans" cxnId="{2CF63D90-9A84-4386-A3AC-22C45485A2B5}">
      <dgm:prSet/>
      <dgm:spPr/>
      <dgm:t>
        <a:bodyPr/>
        <a:lstStyle/>
        <a:p>
          <a:endParaRPr lang="en-GB"/>
        </a:p>
      </dgm:t>
    </dgm:pt>
    <dgm:pt modelId="{59694389-7629-48CD-B08D-8BF60C9047A8}" type="sibTrans" cxnId="{2CF63D90-9A84-4386-A3AC-22C45485A2B5}">
      <dgm:prSet/>
      <dgm:spPr/>
      <dgm:t>
        <a:bodyPr/>
        <a:lstStyle/>
        <a:p>
          <a:endParaRPr lang="en-GB"/>
        </a:p>
      </dgm:t>
    </dgm:pt>
    <dgm:pt modelId="{68494CC5-D707-4AE7-8C22-1F022FC6AD0B}" type="pres">
      <dgm:prSet presAssocID="{481102E0-2902-43D6-8C4A-04E4E393A1DB}" presName="Name0" presStyleCnt="0">
        <dgm:presLayoutVars>
          <dgm:dir/>
          <dgm:animLvl val="lvl"/>
          <dgm:resizeHandles val="exact"/>
        </dgm:presLayoutVars>
      </dgm:prSet>
      <dgm:spPr/>
    </dgm:pt>
    <dgm:pt modelId="{7A37CF19-18B4-42A5-9F65-103D85D0B73A}" type="pres">
      <dgm:prSet presAssocID="{3227F79F-F183-4D25-A7CF-5E1BA29A7583}" presName="boxAndChildren" presStyleCnt="0"/>
      <dgm:spPr/>
    </dgm:pt>
    <dgm:pt modelId="{0A856C96-D202-4DF1-B7E5-1F73E109DD17}" type="pres">
      <dgm:prSet presAssocID="{3227F79F-F183-4D25-A7CF-5E1BA29A7583}" presName="parentTextBox" presStyleLbl="node1" presStyleIdx="0" presStyleCnt="1"/>
      <dgm:spPr/>
    </dgm:pt>
    <dgm:pt modelId="{3DC543DD-1627-4E4B-84B1-00E45501DC36}" type="pres">
      <dgm:prSet presAssocID="{3227F79F-F183-4D25-A7CF-5E1BA29A7583}" presName="entireBox" presStyleLbl="node1" presStyleIdx="0" presStyleCnt="1" custLinFactNeighborX="0"/>
      <dgm:spPr/>
    </dgm:pt>
    <dgm:pt modelId="{9C257486-B387-4371-98A2-4097F8C61212}" type="pres">
      <dgm:prSet presAssocID="{3227F79F-F183-4D25-A7CF-5E1BA29A7583}" presName="descendantBox" presStyleCnt="0"/>
      <dgm:spPr/>
    </dgm:pt>
    <dgm:pt modelId="{FC2DE77A-AB63-45FB-BF79-1096D8694EBB}" type="pres">
      <dgm:prSet presAssocID="{FD87250C-D123-4540-B169-571AC3E8793A}" presName="childTextBox" presStyleLbl="fgAccFollowNode1" presStyleIdx="0" presStyleCnt="1">
        <dgm:presLayoutVars>
          <dgm:bulletEnabled val="1"/>
        </dgm:presLayoutVars>
      </dgm:prSet>
      <dgm:spPr/>
    </dgm:pt>
  </dgm:ptLst>
  <dgm:cxnLst>
    <dgm:cxn modelId="{CA986028-3A7C-4635-8CC5-0E05ADF0BD74}" type="presOf" srcId="{3227F79F-F183-4D25-A7CF-5E1BA29A7583}" destId="{0A856C96-D202-4DF1-B7E5-1F73E109DD17}" srcOrd="0" destOrd="0" presId="urn:microsoft.com/office/officeart/2005/8/layout/process4"/>
    <dgm:cxn modelId="{A7D3C350-B6F5-47F9-991E-8FFE9816D4D3}" type="presOf" srcId="{3227F79F-F183-4D25-A7CF-5E1BA29A7583}" destId="{3DC543DD-1627-4E4B-84B1-00E45501DC36}" srcOrd="1" destOrd="0" presId="urn:microsoft.com/office/officeart/2005/8/layout/process4"/>
    <dgm:cxn modelId="{BC7D9652-8236-41EC-BAD2-F7A8DD54B003}" type="presOf" srcId="{FD87250C-D123-4540-B169-571AC3E8793A}" destId="{FC2DE77A-AB63-45FB-BF79-1096D8694EBB}" srcOrd="0" destOrd="0" presId="urn:microsoft.com/office/officeart/2005/8/layout/process4"/>
    <dgm:cxn modelId="{EBE8057B-6C51-42D7-87D6-651E03152047}" srcId="{481102E0-2902-43D6-8C4A-04E4E393A1DB}" destId="{3227F79F-F183-4D25-A7CF-5E1BA29A7583}" srcOrd="0" destOrd="0" parTransId="{8E63D026-8B56-46F1-B1DC-807917CB86E8}" sibTransId="{EF85A904-16E0-4FF9-BAA1-7B1AC86715EF}"/>
    <dgm:cxn modelId="{2CF63D90-9A84-4386-A3AC-22C45485A2B5}" srcId="{3227F79F-F183-4D25-A7CF-5E1BA29A7583}" destId="{FD87250C-D123-4540-B169-571AC3E8793A}" srcOrd="0" destOrd="0" parTransId="{E97D27DB-22E7-495B-AEC5-20582F3FDBF9}" sibTransId="{59694389-7629-48CD-B08D-8BF60C9047A8}"/>
    <dgm:cxn modelId="{35D0AA94-3D24-4564-8B56-85228AC6C7BC}" type="presOf" srcId="{481102E0-2902-43D6-8C4A-04E4E393A1DB}" destId="{68494CC5-D707-4AE7-8C22-1F022FC6AD0B}" srcOrd="0" destOrd="0" presId="urn:microsoft.com/office/officeart/2005/8/layout/process4"/>
    <dgm:cxn modelId="{AD667BA9-9E5C-405C-B72F-6CE215B8EE54}" type="presParOf" srcId="{68494CC5-D707-4AE7-8C22-1F022FC6AD0B}" destId="{7A37CF19-18B4-42A5-9F65-103D85D0B73A}" srcOrd="0" destOrd="0" presId="urn:microsoft.com/office/officeart/2005/8/layout/process4"/>
    <dgm:cxn modelId="{41489A74-F0D8-4FE2-AC9D-64949211EBDB}" type="presParOf" srcId="{7A37CF19-18B4-42A5-9F65-103D85D0B73A}" destId="{0A856C96-D202-4DF1-B7E5-1F73E109DD17}" srcOrd="0" destOrd="0" presId="urn:microsoft.com/office/officeart/2005/8/layout/process4"/>
    <dgm:cxn modelId="{B3AFCA88-4213-43D2-8E7E-D4928082CB66}" type="presParOf" srcId="{7A37CF19-18B4-42A5-9F65-103D85D0B73A}" destId="{3DC543DD-1627-4E4B-84B1-00E45501DC36}" srcOrd="1" destOrd="0" presId="urn:microsoft.com/office/officeart/2005/8/layout/process4"/>
    <dgm:cxn modelId="{04BF6F57-597D-4C9A-B200-243BD6658CCC}" type="presParOf" srcId="{7A37CF19-18B4-42A5-9F65-103D85D0B73A}" destId="{9C257486-B387-4371-98A2-4097F8C61212}" srcOrd="2" destOrd="0" presId="urn:microsoft.com/office/officeart/2005/8/layout/process4"/>
    <dgm:cxn modelId="{E20A0F5D-44D0-46CE-B04B-B8C9CC13D53B}" type="presParOf" srcId="{9C257486-B387-4371-98A2-4097F8C61212}" destId="{FC2DE77A-AB63-45FB-BF79-1096D8694EBB}" srcOrd="0" destOrd="0" presId="urn:microsoft.com/office/officeart/2005/8/layout/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139919F-7BC6-42F5-BCFA-C9F63863A251}" type="doc">
      <dgm:prSet loTypeId="urn:microsoft.com/office/officeart/2009/3/layout/RandomtoResultProcess" loCatId="process" qsTypeId="urn:microsoft.com/office/officeart/2005/8/quickstyle/simple1" qsCatId="simple" csTypeId="urn:microsoft.com/office/officeart/2005/8/colors/accent0_2" csCatId="mainScheme" phldr="1"/>
      <dgm:spPr/>
      <dgm:t>
        <a:bodyPr/>
        <a:lstStyle/>
        <a:p>
          <a:endParaRPr lang="en-GB"/>
        </a:p>
      </dgm:t>
    </dgm:pt>
    <dgm:pt modelId="{CE7282DA-F7FE-4121-A7D4-365DAE9D6AB2}">
      <dgm:prSet custT="1"/>
      <dgm:spPr/>
      <dgm:t>
        <a:bodyPr/>
        <a:lstStyle/>
        <a:p>
          <a:pPr rtl="0"/>
          <a:r>
            <a:rPr lang="en-GB" sz="2500" dirty="0"/>
            <a:t>Implementation of Projects with Positive </a:t>
          </a:r>
          <a:r>
            <a:rPr lang="en-GB" sz="2500" dirty="0" err="1"/>
            <a:t>NPV</a:t>
          </a:r>
          <a:endParaRPr lang="en-GB" sz="2500" dirty="0"/>
        </a:p>
      </dgm:t>
    </dgm:pt>
    <dgm:pt modelId="{592FBB2A-F5A0-4840-AB2D-63F0F6E6AE6F}" type="parTrans" cxnId="{81357B3F-6014-4DC2-8E0A-E5CE7F9C6610}">
      <dgm:prSet/>
      <dgm:spPr/>
      <dgm:t>
        <a:bodyPr/>
        <a:lstStyle/>
        <a:p>
          <a:endParaRPr lang="en-GB"/>
        </a:p>
      </dgm:t>
    </dgm:pt>
    <dgm:pt modelId="{825E96EF-198B-4477-9B2C-CFBD091BF05E}" type="sibTrans" cxnId="{81357B3F-6014-4DC2-8E0A-E5CE7F9C6610}">
      <dgm:prSet/>
      <dgm:spPr/>
      <dgm:t>
        <a:bodyPr/>
        <a:lstStyle/>
        <a:p>
          <a:endParaRPr lang="en-GB"/>
        </a:p>
      </dgm:t>
    </dgm:pt>
    <dgm:pt modelId="{49A0342C-EB60-4CF4-A7B3-8377743000C7}">
      <dgm:prSet custT="1"/>
      <dgm:spPr/>
      <dgm:t>
        <a:bodyPr/>
        <a:lstStyle/>
        <a:p>
          <a:pPr rtl="0"/>
          <a:r>
            <a:rPr lang="en-GB" sz="2800" dirty="0"/>
            <a:t>Increase in shareholders’ wealth</a:t>
          </a:r>
        </a:p>
      </dgm:t>
    </dgm:pt>
    <dgm:pt modelId="{BCECA385-7143-4F3C-9718-EB80A8DEBE9A}" type="parTrans" cxnId="{9403FB47-A9C6-4EA8-AB58-052EF6F596D6}">
      <dgm:prSet/>
      <dgm:spPr/>
      <dgm:t>
        <a:bodyPr/>
        <a:lstStyle/>
        <a:p>
          <a:endParaRPr lang="en-GB"/>
        </a:p>
      </dgm:t>
    </dgm:pt>
    <dgm:pt modelId="{2A065F5C-7CD2-475C-A2C1-9B77BAC1D12B}" type="sibTrans" cxnId="{9403FB47-A9C6-4EA8-AB58-052EF6F596D6}">
      <dgm:prSet/>
      <dgm:spPr/>
      <dgm:t>
        <a:bodyPr/>
        <a:lstStyle/>
        <a:p>
          <a:endParaRPr lang="en-GB"/>
        </a:p>
      </dgm:t>
    </dgm:pt>
    <dgm:pt modelId="{B202BDE9-F73D-47FF-92A6-01F7A4DCBB5F}" type="pres">
      <dgm:prSet presAssocID="{3139919F-7BC6-42F5-BCFA-C9F63863A251}" presName="Name0" presStyleCnt="0">
        <dgm:presLayoutVars>
          <dgm:dir/>
          <dgm:animOne val="branch"/>
          <dgm:animLvl val="lvl"/>
        </dgm:presLayoutVars>
      </dgm:prSet>
      <dgm:spPr/>
    </dgm:pt>
    <dgm:pt modelId="{79016602-EB28-4738-B751-41E46B2B57B6}" type="pres">
      <dgm:prSet presAssocID="{CE7282DA-F7FE-4121-A7D4-365DAE9D6AB2}" presName="chaos" presStyleCnt="0"/>
      <dgm:spPr/>
    </dgm:pt>
    <dgm:pt modelId="{969D6029-8F4F-4664-864D-91C950DE1FEF}" type="pres">
      <dgm:prSet presAssocID="{CE7282DA-F7FE-4121-A7D4-365DAE9D6AB2}" presName="parTx1" presStyleLbl="revTx" presStyleIdx="0" presStyleCnt="1"/>
      <dgm:spPr/>
    </dgm:pt>
    <dgm:pt modelId="{7C9159FB-8AD2-4244-8919-D05413047602}" type="pres">
      <dgm:prSet presAssocID="{CE7282DA-F7FE-4121-A7D4-365DAE9D6AB2}" presName="c1" presStyleLbl="node1" presStyleIdx="0" presStyleCnt="19"/>
      <dgm:spPr/>
    </dgm:pt>
    <dgm:pt modelId="{932AEC79-42E6-4DAE-9D64-62CECE65D0CC}" type="pres">
      <dgm:prSet presAssocID="{CE7282DA-F7FE-4121-A7D4-365DAE9D6AB2}" presName="c2" presStyleLbl="node1" presStyleIdx="1" presStyleCnt="19"/>
      <dgm:spPr/>
    </dgm:pt>
    <dgm:pt modelId="{A703EFA0-ABCD-487B-BF0C-327CC0561F8A}" type="pres">
      <dgm:prSet presAssocID="{CE7282DA-F7FE-4121-A7D4-365DAE9D6AB2}" presName="c3" presStyleLbl="node1" presStyleIdx="2" presStyleCnt="19"/>
      <dgm:spPr/>
    </dgm:pt>
    <dgm:pt modelId="{2FBCA132-D56F-42C3-AF0C-97B17D678FC3}" type="pres">
      <dgm:prSet presAssocID="{CE7282DA-F7FE-4121-A7D4-365DAE9D6AB2}" presName="c4" presStyleLbl="node1" presStyleIdx="3" presStyleCnt="19"/>
      <dgm:spPr/>
    </dgm:pt>
    <dgm:pt modelId="{F70417D9-BA0E-4940-AD2A-DB72ED689D93}" type="pres">
      <dgm:prSet presAssocID="{CE7282DA-F7FE-4121-A7D4-365DAE9D6AB2}" presName="c5" presStyleLbl="node1" presStyleIdx="4" presStyleCnt="19"/>
      <dgm:spPr/>
    </dgm:pt>
    <dgm:pt modelId="{FB2F207E-039C-4C46-9EC9-3A3B1F5E69DD}" type="pres">
      <dgm:prSet presAssocID="{CE7282DA-F7FE-4121-A7D4-365DAE9D6AB2}" presName="c6" presStyleLbl="node1" presStyleIdx="5" presStyleCnt="19"/>
      <dgm:spPr/>
    </dgm:pt>
    <dgm:pt modelId="{C0FC7541-A233-4CB8-983B-52F55AB212BD}" type="pres">
      <dgm:prSet presAssocID="{CE7282DA-F7FE-4121-A7D4-365DAE9D6AB2}" presName="c7" presStyleLbl="node1" presStyleIdx="6" presStyleCnt="19"/>
      <dgm:spPr/>
    </dgm:pt>
    <dgm:pt modelId="{5BB1D9BE-8D74-49F2-B6BC-9891D0927443}" type="pres">
      <dgm:prSet presAssocID="{CE7282DA-F7FE-4121-A7D4-365DAE9D6AB2}" presName="c8" presStyleLbl="node1" presStyleIdx="7" presStyleCnt="19"/>
      <dgm:spPr/>
    </dgm:pt>
    <dgm:pt modelId="{22A13C1A-E8E4-452F-B8AF-18ACE21DFAA3}" type="pres">
      <dgm:prSet presAssocID="{CE7282DA-F7FE-4121-A7D4-365DAE9D6AB2}" presName="c9" presStyleLbl="node1" presStyleIdx="8" presStyleCnt="19"/>
      <dgm:spPr/>
    </dgm:pt>
    <dgm:pt modelId="{70C08637-0CDB-4E21-B74F-3D75E709149C}" type="pres">
      <dgm:prSet presAssocID="{CE7282DA-F7FE-4121-A7D4-365DAE9D6AB2}" presName="c10" presStyleLbl="node1" presStyleIdx="9" presStyleCnt="19"/>
      <dgm:spPr/>
    </dgm:pt>
    <dgm:pt modelId="{9AC1AB4B-9567-4E94-A601-2811E5BF6329}" type="pres">
      <dgm:prSet presAssocID="{CE7282DA-F7FE-4121-A7D4-365DAE9D6AB2}" presName="c11" presStyleLbl="node1" presStyleIdx="10" presStyleCnt="19"/>
      <dgm:spPr/>
    </dgm:pt>
    <dgm:pt modelId="{1643393B-387A-4F50-AEF6-5DC7700238B0}" type="pres">
      <dgm:prSet presAssocID="{CE7282DA-F7FE-4121-A7D4-365DAE9D6AB2}" presName="c12" presStyleLbl="node1" presStyleIdx="11" presStyleCnt="19"/>
      <dgm:spPr/>
    </dgm:pt>
    <dgm:pt modelId="{4B9A22DD-7AAA-4559-B045-A09DAF9F77AD}" type="pres">
      <dgm:prSet presAssocID="{CE7282DA-F7FE-4121-A7D4-365DAE9D6AB2}" presName="c13" presStyleLbl="node1" presStyleIdx="12" presStyleCnt="19"/>
      <dgm:spPr/>
    </dgm:pt>
    <dgm:pt modelId="{50C98505-6B13-4C6E-9271-FB26369D3110}" type="pres">
      <dgm:prSet presAssocID="{CE7282DA-F7FE-4121-A7D4-365DAE9D6AB2}" presName="c14" presStyleLbl="node1" presStyleIdx="13" presStyleCnt="19"/>
      <dgm:spPr/>
    </dgm:pt>
    <dgm:pt modelId="{5A011247-1BDD-44E8-9E1C-BD9A6D42C59C}" type="pres">
      <dgm:prSet presAssocID="{CE7282DA-F7FE-4121-A7D4-365DAE9D6AB2}" presName="c15" presStyleLbl="node1" presStyleIdx="14" presStyleCnt="19"/>
      <dgm:spPr/>
    </dgm:pt>
    <dgm:pt modelId="{2B0EB5EC-8AE9-46F6-99E2-6A4874CD1EB5}" type="pres">
      <dgm:prSet presAssocID="{CE7282DA-F7FE-4121-A7D4-365DAE9D6AB2}" presName="c16" presStyleLbl="node1" presStyleIdx="15" presStyleCnt="19"/>
      <dgm:spPr/>
    </dgm:pt>
    <dgm:pt modelId="{854D8BBE-399F-4620-9E4B-452DEA23109C}" type="pres">
      <dgm:prSet presAssocID="{CE7282DA-F7FE-4121-A7D4-365DAE9D6AB2}" presName="c17" presStyleLbl="node1" presStyleIdx="16" presStyleCnt="19"/>
      <dgm:spPr/>
    </dgm:pt>
    <dgm:pt modelId="{11E0EC7D-765F-4211-BE0D-DA68ABFE54B0}" type="pres">
      <dgm:prSet presAssocID="{CE7282DA-F7FE-4121-A7D4-365DAE9D6AB2}" presName="c18" presStyleLbl="node1" presStyleIdx="17" presStyleCnt="19"/>
      <dgm:spPr/>
    </dgm:pt>
    <dgm:pt modelId="{62CD31CA-FE6B-4E06-9D31-BE4A53E1CE82}" type="pres">
      <dgm:prSet presAssocID="{825E96EF-198B-4477-9B2C-CFBD091BF05E}" presName="chevronComposite1" presStyleCnt="0"/>
      <dgm:spPr/>
    </dgm:pt>
    <dgm:pt modelId="{B18397F4-8FF5-4062-AF4E-2584C34217ED}" type="pres">
      <dgm:prSet presAssocID="{825E96EF-198B-4477-9B2C-CFBD091BF05E}" presName="chevron1" presStyleLbl="sibTrans2D1" presStyleIdx="0" presStyleCnt="2"/>
      <dgm:spPr/>
    </dgm:pt>
    <dgm:pt modelId="{B50FA6C5-F56E-4650-8B70-92F706EE1D3E}" type="pres">
      <dgm:prSet presAssocID="{825E96EF-198B-4477-9B2C-CFBD091BF05E}" presName="spChevron1" presStyleCnt="0"/>
      <dgm:spPr/>
    </dgm:pt>
    <dgm:pt modelId="{75250DFC-B56F-46AA-AD49-B9F907FBC236}" type="pres">
      <dgm:prSet presAssocID="{825E96EF-198B-4477-9B2C-CFBD091BF05E}" presName="overlap" presStyleCnt="0"/>
      <dgm:spPr/>
    </dgm:pt>
    <dgm:pt modelId="{0401953F-E9B2-4035-AE28-98D5CE454555}" type="pres">
      <dgm:prSet presAssocID="{825E96EF-198B-4477-9B2C-CFBD091BF05E}" presName="chevronComposite2" presStyleCnt="0"/>
      <dgm:spPr/>
    </dgm:pt>
    <dgm:pt modelId="{1E28EAE5-B197-4203-B5BC-CB8600108BC9}" type="pres">
      <dgm:prSet presAssocID="{825E96EF-198B-4477-9B2C-CFBD091BF05E}" presName="chevron2" presStyleLbl="sibTrans2D1" presStyleIdx="1" presStyleCnt="2"/>
      <dgm:spPr/>
    </dgm:pt>
    <dgm:pt modelId="{28042E22-97E4-43CF-8586-0CB810F13240}" type="pres">
      <dgm:prSet presAssocID="{825E96EF-198B-4477-9B2C-CFBD091BF05E}" presName="spChevron2" presStyleCnt="0"/>
      <dgm:spPr/>
    </dgm:pt>
    <dgm:pt modelId="{F4464012-AC46-46E3-B104-1E88E90270A7}" type="pres">
      <dgm:prSet presAssocID="{49A0342C-EB60-4CF4-A7B3-8377743000C7}" presName="last" presStyleCnt="0"/>
      <dgm:spPr/>
    </dgm:pt>
    <dgm:pt modelId="{500FC9C3-2F43-4648-AE1C-080CB8CA2555}" type="pres">
      <dgm:prSet presAssocID="{49A0342C-EB60-4CF4-A7B3-8377743000C7}" presName="circleTx" presStyleLbl="node1" presStyleIdx="18" presStyleCnt="19"/>
      <dgm:spPr/>
    </dgm:pt>
    <dgm:pt modelId="{C750486E-7278-471A-8CD0-EC1A68EB0DD0}" type="pres">
      <dgm:prSet presAssocID="{49A0342C-EB60-4CF4-A7B3-8377743000C7}" presName="spN" presStyleCnt="0"/>
      <dgm:spPr/>
    </dgm:pt>
  </dgm:ptLst>
  <dgm:cxnLst>
    <dgm:cxn modelId="{B216D618-9493-4FC3-9AA9-0ED026F9E852}" type="presOf" srcId="{3139919F-7BC6-42F5-BCFA-C9F63863A251}" destId="{B202BDE9-F73D-47FF-92A6-01F7A4DCBB5F}" srcOrd="0" destOrd="0" presId="urn:microsoft.com/office/officeart/2009/3/layout/RandomtoResultProcess"/>
    <dgm:cxn modelId="{81357B3F-6014-4DC2-8E0A-E5CE7F9C6610}" srcId="{3139919F-7BC6-42F5-BCFA-C9F63863A251}" destId="{CE7282DA-F7FE-4121-A7D4-365DAE9D6AB2}" srcOrd="0" destOrd="0" parTransId="{592FBB2A-F5A0-4840-AB2D-63F0F6E6AE6F}" sibTransId="{825E96EF-198B-4477-9B2C-CFBD091BF05E}"/>
    <dgm:cxn modelId="{9403FB47-A9C6-4EA8-AB58-052EF6F596D6}" srcId="{3139919F-7BC6-42F5-BCFA-C9F63863A251}" destId="{49A0342C-EB60-4CF4-A7B3-8377743000C7}" srcOrd="1" destOrd="0" parTransId="{BCECA385-7143-4F3C-9718-EB80A8DEBE9A}" sibTransId="{2A065F5C-7CD2-475C-A2C1-9B77BAC1D12B}"/>
    <dgm:cxn modelId="{827B5D56-AFFF-488B-AFC9-03693D41B829}" type="presOf" srcId="{CE7282DA-F7FE-4121-A7D4-365DAE9D6AB2}" destId="{969D6029-8F4F-4664-864D-91C950DE1FEF}" srcOrd="0" destOrd="0" presId="urn:microsoft.com/office/officeart/2009/3/layout/RandomtoResultProcess"/>
    <dgm:cxn modelId="{6E8E8B5A-5D42-4C9E-AE75-8EC5C0D49797}" type="presOf" srcId="{49A0342C-EB60-4CF4-A7B3-8377743000C7}" destId="{500FC9C3-2F43-4648-AE1C-080CB8CA2555}" srcOrd="0" destOrd="0" presId="urn:microsoft.com/office/officeart/2009/3/layout/RandomtoResultProcess"/>
    <dgm:cxn modelId="{E4459FA5-8C8C-4724-B889-2190D9458469}" type="presParOf" srcId="{B202BDE9-F73D-47FF-92A6-01F7A4DCBB5F}" destId="{79016602-EB28-4738-B751-41E46B2B57B6}" srcOrd="0" destOrd="0" presId="urn:microsoft.com/office/officeart/2009/3/layout/RandomtoResultProcess"/>
    <dgm:cxn modelId="{3BDFB27A-1FE2-4281-B179-1D8238F5A5CB}" type="presParOf" srcId="{79016602-EB28-4738-B751-41E46B2B57B6}" destId="{969D6029-8F4F-4664-864D-91C950DE1FEF}" srcOrd="0" destOrd="0" presId="urn:microsoft.com/office/officeart/2009/3/layout/RandomtoResultProcess"/>
    <dgm:cxn modelId="{A9F167E5-0947-497A-BFCF-FACA43001C05}" type="presParOf" srcId="{79016602-EB28-4738-B751-41E46B2B57B6}" destId="{7C9159FB-8AD2-4244-8919-D05413047602}" srcOrd="1" destOrd="0" presId="urn:microsoft.com/office/officeart/2009/3/layout/RandomtoResultProcess"/>
    <dgm:cxn modelId="{B6B884C4-D921-4EC7-8033-018FAD35493D}" type="presParOf" srcId="{79016602-EB28-4738-B751-41E46B2B57B6}" destId="{932AEC79-42E6-4DAE-9D64-62CECE65D0CC}" srcOrd="2" destOrd="0" presId="urn:microsoft.com/office/officeart/2009/3/layout/RandomtoResultProcess"/>
    <dgm:cxn modelId="{C031F248-5243-4DEE-AA3E-F30CEE3FC16A}" type="presParOf" srcId="{79016602-EB28-4738-B751-41E46B2B57B6}" destId="{A703EFA0-ABCD-487B-BF0C-327CC0561F8A}" srcOrd="3" destOrd="0" presId="urn:microsoft.com/office/officeart/2009/3/layout/RandomtoResultProcess"/>
    <dgm:cxn modelId="{C86BEF26-C59C-43BA-8E24-14617FC64AD2}" type="presParOf" srcId="{79016602-EB28-4738-B751-41E46B2B57B6}" destId="{2FBCA132-D56F-42C3-AF0C-97B17D678FC3}" srcOrd="4" destOrd="0" presId="urn:microsoft.com/office/officeart/2009/3/layout/RandomtoResultProcess"/>
    <dgm:cxn modelId="{3719FF3B-8B49-4498-972A-391E48A9CCCA}" type="presParOf" srcId="{79016602-EB28-4738-B751-41E46B2B57B6}" destId="{F70417D9-BA0E-4940-AD2A-DB72ED689D93}" srcOrd="5" destOrd="0" presId="urn:microsoft.com/office/officeart/2009/3/layout/RandomtoResultProcess"/>
    <dgm:cxn modelId="{94714BAA-DECD-4A51-93F6-962703EBAF77}" type="presParOf" srcId="{79016602-EB28-4738-B751-41E46B2B57B6}" destId="{FB2F207E-039C-4C46-9EC9-3A3B1F5E69DD}" srcOrd="6" destOrd="0" presId="urn:microsoft.com/office/officeart/2009/3/layout/RandomtoResultProcess"/>
    <dgm:cxn modelId="{C3FA908B-1142-493F-BFA5-48CE9EBCF2FC}" type="presParOf" srcId="{79016602-EB28-4738-B751-41E46B2B57B6}" destId="{C0FC7541-A233-4CB8-983B-52F55AB212BD}" srcOrd="7" destOrd="0" presId="urn:microsoft.com/office/officeart/2009/3/layout/RandomtoResultProcess"/>
    <dgm:cxn modelId="{96F1C013-CBDF-4068-922E-C30FB8FDE803}" type="presParOf" srcId="{79016602-EB28-4738-B751-41E46B2B57B6}" destId="{5BB1D9BE-8D74-49F2-B6BC-9891D0927443}" srcOrd="8" destOrd="0" presId="urn:microsoft.com/office/officeart/2009/3/layout/RandomtoResultProcess"/>
    <dgm:cxn modelId="{948BCB69-8947-472B-8FE4-90D3B923199A}" type="presParOf" srcId="{79016602-EB28-4738-B751-41E46B2B57B6}" destId="{22A13C1A-E8E4-452F-B8AF-18ACE21DFAA3}" srcOrd="9" destOrd="0" presId="urn:microsoft.com/office/officeart/2009/3/layout/RandomtoResultProcess"/>
    <dgm:cxn modelId="{A1F86DC4-4DC1-4139-A3EE-9BC5249A5304}" type="presParOf" srcId="{79016602-EB28-4738-B751-41E46B2B57B6}" destId="{70C08637-0CDB-4E21-B74F-3D75E709149C}" srcOrd="10" destOrd="0" presId="urn:microsoft.com/office/officeart/2009/3/layout/RandomtoResultProcess"/>
    <dgm:cxn modelId="{F4167D41-CD79-4C76-901A-F8B92EB4E79E}" type="presParOf" srcId="{79016602-EB28-4738-B751-41E46B2B57B6}" destId="{9AC1AB4B-9567-4E94-A601-2811E5BF6329}" srcOrd="11" destOrd="0" presId="urn:microsoft.com/office/officeart/2009/3/layout/RandomtoResultProcess"/>
    <dgm:cxn modelId="{134276E8-D4A7-47CB-BADE-F19ED74EC89C}" type="presParOf" srcId="{79016602-EB28-4738-B751-41E46B2B57B6}" destId="{1643393B-387A-4F50-AEF6-5DC7700238B0}" srcOrd="12" destOrd="0" presId="urn:microsoft.com/office/officeart/2009/3/layout/RandomtoResultProcess"/>
    <dgm:cxn modelId="{FF9CDD13-BF56-417E-A08B-6269D23551AE}" type="presParOf" srcId="{79016602-EB28-4738-B751-41E46B2B57B6}" destId="{4B9A22DD-7AAA-4559-B045-A09DAF9F77AD}" srcOrd="13" destOrd="0" presId="urn:microsoft.com/office/officeart/2009/3/layout/RandomtoResultProcess"/>
    <dgm:cxn modelId="{257C5713-8A08-4359-80B8-1943A92D6038}" type="presParOf" srcId="{79016602-EB28-4738-B751-41E46B2B57B6}" destId="{50C98505-6B13-4C6E-9271-FB26369D3110}" srcOrd="14" destOrd="0" presId="urn:microsoft.com/office/officeart/2009/3/layout/RandomtoResultProcess"/>
    <dgm:cxn modelId="{13983DA6-A05D-4C39-BF79-F131FC5B8810}" type="presParOf" srcId="{79016602-EB28-4738-B751-41E46B2B57B6}" destId="{5A011247-1BDD-44E8-9E1C-BD9A6D42C59C}" srcOrd="15" destOrd="0" presId="urn:microsoft.com/office/officeart/2009/3/layout/RandomtoResultProcess"/>
    <dgm:cxn modelId="{38D687DE-EC6B-44C9-ADBE-41B1AA082E53}" type="presParOf" srcId="{79016602-EB28-4738-B751-41E46B2B57B6}" destId="{2B0EB5EC-8AE9-46F6-99E2-6A4874CD1EB5}" srcOrd="16" destOrd="0" presId="urn:microsoft.com/office/officeart/2009/3/layout/RandomtoResultProcess"/>
    <dgm:cxn modelId="{857E392A-2E9B-4810-99AE-0824840761C5}" type="presParOf" srcId="{79016602-EB28-4738-B751-41E46B2B57B6}" destId="{854D8BBE-399F-4620-9E4B-452DEA23109C}" srcOrd="17" destOrd="0" presId="urn:microsoft.com/office/officeart/2009/3/layout/RandomtoResultProcess"/>
    <dgm:cxn modelId="{1085FCB0-B4F2-41E7-A4F1-0F5A950EEC98}" type="presParOf" srcId="{79016602-EB28-4738-B751-41E46B2B57B6}" destId="{11E0EC7D-765F-4211-BE0D-DA68ABFE54B0}" srcOrd="18" destOrd="0" presId="urn:microsoft.com/office/officeart/2009/3/layout/RandomtoResultProcess"/>
    <dgm:cxn modelId="{98453A33-47D0-4B0A-8723-5CF0B9324A64}" type="presParOf" srcId="{B202BDE9-F73D-47FF-92A6-01F7A4DCBB5F}" destId="{62CD31CA-FE6B-4E06-9D31-BE4A53E1CE82}" srcOrd="1" destOrd="0" presId="urn:microsoft.com/office/officeart/2009/3/layout/RandomtoResultProcess"/>
    <dgm:cxn modelId="{4A6D5172-FA00-40FD-8203-E3BCF4CA7F04}" type="presParOf" srcId="{62CD31CA-FE6B-4E06-9D31-BE4A53E1CE82}" destId="{B18397F4-8FF5-4062-AF4E-2584C34217ED}" srcOrd="0" destOrd="0" presId="urn:microsoft.com/office/officeart/2009/3/layout/RandomtoResultProcess"/>
    <dgm:cxn modelId="{BD5AB8A5-5515-4B73-A405-0F65EA2FDCAA}" type="presParOf" srcId="{62CD31CA-FE6B-4E06-9D31-BE4A53E1CE82}" destId="{B50FA6C5-F56E-4650-8B70-92F706EE1D3E}" srcOrd="1" destOrd="0" presId="urn:microsoft.com/office/officeart/2009/3/layout/RandomtoResultProcess"/>
    <dgm:cxn modelId="{5CBF762E-C6E3-4C93-986A-B483D1D476F6}" type="presParOf" srcId="{B202BDE9-F73D-47FF-92A6-01F7A4DCBB5F}" destId="{75250DFC-B56F-46AA-AD49-B9F907FBC236}" srcOrd="2" destOrd="0" presId="urn:microsoft.com/office/officeart/2009/3/layout/RandomtoResultProcess"/>
    <dgm:cxn modelId="{A5B92CAF-591C-46E7-854E-735669B2D316}" type="presParOf" srcId="{B202BDE9-F73D-47FF-92A6-01F7A4DCBB5F}" destId="{0401953F-E9B2-4035-AE28-98D5CE454555}" srcOrd="3" destOrd="0" presId="urn:microsoft.com/office/officeart/2009/3/layout/RandomtoResultProcess"/>
    <dgm:cxn modelId="{77053A6D-D4A3-455B-A245-5BEC6DE86CF0}" type="presParOf" srcId="{0401953F-E9B2-4035-AE28-98D5CE454555}" destId="{1E28EAE5-B197-4203-B5BC-CB8600108BC9}" srcOrd="0" destOrd="0" presId="urn:microsoft.com/office/officeart/2009/3/layout/RandomtoResultProcess"/>
    <dgm:cxn modelId="{AD3D7C9B-DA74-433C-B370-309B967603C3}" type="presParOf" srcId="{0401953F-E9B2-4035-AE28-98D5CE454555}" destId="{28042E22-97E4-43CF-8586-0CB810F13240}" srcOrd="1" destOrd="0" presId="urn:microsoft.com/office/officeart/2009/3/layout/RandomtoResultProcess"/>
    <dgm:cxn modelId="{C912937D-D661-4618-8B9E-D7DFC77DDE21}" type="presParOf" srcId="{B202BDE9-F73D-47FF-92A6-01F7A4DCBB5F}" destId="{F4464012-AC46-46E3-B104-1E88E90270A7}" srcOrd="4" destOrd="0" presId="urn:microsoft.com/office/officeart/2009/3/layout/RandomtoResultProcess"/>
    <dgm:cxn modelId="{6C602491-B75B-421D-B207-83F1B14D4AD9}" type="presParOf" srcId="{F4464012-AC46-46E3-B104-1E88E90270A7}" destId="{500FC9C3-2F43-4648-AE1C-080CB8CA2555}" srcOrd="0" destOrd="0" presId="urn:microsoft.com/office/officeart/2009/3/layout/RandomtoResultProcess"/>
    <dgm:cxn modelId="{38A63B68-D744-4109-A4FD-2BAE9F6B2A1F}" type="presParOf" srcId="{F4464012-AC46-46E3-B104-1E88E90270A7}" destId="{C750486E-7278-471A-8CD0-EC1A68EB0DD0}" srcOrd="1" destOrd="0" presId="urn:microsoft.com/office/officeart/2009/3/layout/RandomtoResul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0.xml><?xml version="1.0" encoding="utf-8"?>
<dgm:dataModel xmlns:dgm="http://schemas.openxmlformats.org/drawingml/2006/diagram" xmlns:a="http://schemas.openxmlformats.org/drawingml/2006/main">
  <dgm:ptLst>
    <dgm:pt modelId="{A8AEF0F7-97B7-42CE-A1AA-2F71A78E453B}" type="doc">
      <dgm:prSet loTypeId="urn:microsoft.com/office/officeart/2005/8/layout/list1" loCatId="list" qsTypeId="urn:microsoft.com/office/officeart/2005/8/quickstyle/simple1" qsCatId="simple" csTypeId="urn:microsoft.com/office/officeart/2005/8/colors/accent3_1" csCatId="accent3" phldr="1"/>
      <dgm:spPr/>
      <dgm:t>
        <a:bodyPr/>
        <a:lstStyle/>
        <a:p>
          <a:endParaRPr lang="en-GB"/>
        </a:p>
      </dgm:t>
    </dgm:pt>
    <dgm:pt modelId="{5F9D38B9-6629-44C2-9BC6-6A91A26A7879}">
      <dgm:prSet custT="1"/>
      <dgm:spPr/>
      <dgm:t>
        <a:bodyPr/>
        <a:lstStyle/>
        <a:p>
          <a:pPr rtl="0"/>
          <a:r>
            <a:rPr lang="en-GB" sz="3000" dirty="0"/>
            <a:t>Formula</a:t>
          </a:r>
        </a:p>
      </dgm:t>
    </dgm:pt>
    <dgm:pt modelId="{01640A8C-21CE-4CCB-9408-8D868C09956C}" type="parTrans" cxnId="{74EFCC1E-2FBE-4213-A754-E3C262C6F431}">
      <dgm:prSet/>
      <dgm:spPr/>
      <dgm:t>
        <a:bodyPr/>
        <a:lstStyle/>
        <a:p>
          <a:endParaRPr lang="en-GB"/>
        </a:p>
      </dgm:t>
    </dgm:pt>
    <dgm:pt modelId="{703A6286-A282-4080-A3AB-C617AB746E98}" type="sibTrans" cxnId="{74EFCC1E-2FBE-4213-A754-E3C262C6F431}">
      <dgm:prSet/>
      <dgm:spPr/>
      <dgm:t>
        <a:bodyPr/>
        <a:lstStyle/>
        <a:p>
          <a:endParaRPr lang="en-GB"/>
        </a:p>
      </dgm:t>
    </dgm:pt>
    <dgm:pt modelId="{3380A175-6EE3-4B3A-8E75-77497BF72C0C}">
      <dgm:prSet custT="1"/>
      <dgm:spPr>
        <a:blipFill>
          <a:blip xmlns:r="http://schemas.openxmlformats.org/officeDocument/2006/relationships" r:embed="rId1"/>
          <a:stretch>
            <a:fillRect/>
          </a:stretch>
        </a:blipFill>
      </dgm:spPr>
      <dgm:t>
        <a:bodyPr/>
        <a:lstStyle/>
        <a:p>
          <a:r>
            <a:rPr lang="en-GB">
              <a:noFill/>
            </a:rPr>
            <a:t> </a:t>
          </a:r>
        </a:p>
      </dgm:t>
    </dgm:pt>
    <dgm:pt modelId="{99CDBBDA-0FCC-4FFB-BA10-E9DF2D9EDCF4}" type="parTrans" cxnId="{DAA01C15-0D32-4A0B-87F1-81147D5B5335}">
      <dgm:prSet/>
      <dgm:spPr/>
      <dgm:t>
        <a:bodyPr/>
        <a:lstStyle/>
        <a:p>
          <a:endParaRPr lang="en-GB"/>
        </a:p>
      </dgm:t>
    </dgm:pt>
    <dgm:pt modelId="{9181AC67-C528-456D-BD3C-A8B95C13128D}" type="sibTrans" cxnId="{DAA01C15-0D32-4A0B-87F1-81147D5B5335}">
      <dgm:prSet/>
      <dgm:spPr/>
      <dgm:t>
        <a:bodyPr/>
        <a:lstStyle/>
        <a:p>
          <a:endParaRPr lang="en-GB"/>
        </a:p>
      </dgm:t>
    </dgm:pt>
    <dgm:pt modelId="{A1E0629F-3FC7-4946-970B-EC92051BFCD7}">
      <dgm:prSet custT="1"/>
      <dgm:spPr/>
      <dgm:t>
        <a:bodyPr/>
        <a:lstStyle/>
        <a:p>
          <a:pPr rtl="0"/>
          <a:r>
            <a:rPr lang="en-GB" sz="3000" dirty="0"/>
            <a:t>Decision rule</a:t>
          </a:r>
        </a:p>
      </dgm:t>
    </dgm:pt>
    <dgm:pt modelId="{7B2EC12C-E4E3-4EF7-BF12-1C15F97DD833}" type="parTrans" cxnId="{FF349F48-5BC0-48DB-8E72-845627990D1D}">
      <dgm:prSet/>
      <dgm:spPr/>
      <dgm:t>
        <a:bodyPr/>
        <a:lstStyle/>
        <a:p>
          <a:endParaRPr lang="en-GB"/>
        </a:p>
      </dgm:t>
    </dgm:pt>
    <dgm:pt modelId="{D1EB8B5E-4B27-4E7E-B1C4-83BC0E5447B0}" type="sibTrans" cxnId="{FF349F48-5BC0-48DB-8E72-845627990D1D}">
      <dgm:prSet/>
      <dgm:spPr/>
      <dgm:t>
        <a:bodyPr/>
        <a:lstStyle/>
        <a:p>
          <a:endParaRPr lang="en-GB"/>
        </a:p>
      </dgm:t>
    </dgm:pt>
    <dgm:pt modelId="{6DE1CA94-0668-4BA7-9A29-8A94950FC8F1}">
      <dgm:prSet custT="1"/>
      <dgm:spPr/>
      <dgm:t>
        <a:bodyPr/>
        <a:lstStyle/>
        <a:p>
          <a:r>
            <a:rPr lang="en-US" sz="3000" dirty="0"/>
            <a:t>Acceptance: IRR &gt; hurdle rate</a:t>
          </a:r>
          <a:endParaRPr lang="en-GB" sz="3000" dirty="0"/>
        </a:p>
      </dgm:t>
    </dgm:pt>
    <dgm:pt modelId="{CDA969B1-0139-4DE9-9D2B-51A672E06DB7}" type="parTrans" cxnId="{50416301-AA5B-4651-9615-3745AF6C89BE}">
      <dgm:prSet/>
      <dgm:spPr/>
      <dgm:t>
        <a:bodyPr/>
        <a:lstStyle/>
        <a:p>
          <a:endParaRPr lang="en-GB"/>
        </a:p>
      </dgm:t>
    </dgm:pt>
    <dgm:pt modelId="{587D11CC-7B79-4CF0-97F7-D30EDAC92106}" type="sibTrans" cxnId="{50416301-AA5B-4651-9615-3745AF6C89BE}">
      <dgm:prSet/>
      <dgm:spPr/>
      <dgm:t>
        <a:bodyPr/>
        <a:lstStyle/>
        <a:p>
          <a:endParaRPr lang="en-GB"/>
        </a:p>
      </dgm:t>
    </dgm:pt>
    <dgm:pt modelId="{4293E1A9-226B-4A3D-A009-B2D4FC38C8B1}">
      <dgm:prSet custT="1"/>
      <dgm:spPr/>
      <dgm:t>
        <a:bodyPr/>
        <a:lstStyle/>
        <a:p>
          <a:r>
            <a:rPr lang="en-US" sz="3000" dirty="0"/>
            <a:t>Rejection: IRR &lt; hurdle rate</a:t>
          </a:r>
        </a:p>
      </dgm:t>
    </dgm:pt>
    <dgm:pt modelId="{23F9B914-09F4-4E71-B54E-5BB796DB540B}" type="parTrans" cxnId="{D3B5DC33-6E79-4B77-A016-2C179C149AB3}">
      <dgm:prSet/>
      <dgm:spPr/>
      <dgm:t>
        <a:bodyPr/>
        <a:lstStyle/>
        <a:p>
          <a:endParaRPr lang="en-GB"/>
        </a:p>
      </dgm:t>
    </dgm:pt>
    <dgm:pt modelId="{50DEF220-74EB-46CA-A07B-D7A08C6345F9}" type="sibTrans" cxnId="{D3B5DC33-6E79-4B77-A016-2C179C149AB3}">
      <dgm:prSet/>
      <dgm:spPr/>
      <dgm:t>
        <a:bodyPr/>
        <a:lstStyle/>
        <a:p>
          <a:endParaRPr lang="en-GB"/>
        </a:p>
      </dgm:t>
    </dgm:pt>
    <dgm:pt modelId="{E39651B2-0C92-4E1D-919B-3E85A2D11133}" type="pres">
      <dgm:prSet presAssocID="{A8AEF0F7-97B7-42CE-A1AA-2F71A78E453B}" presName="linear" presStyleCnt="0">
        <dgm:presLayoutVars>
          <dgm:dir/>
          <dgm:animLvl val="lvl"/>
          <dgm:resizeHandles val="exact"/>
        </dgm:presLayoutVars>
      </dgm:prSet>
      <dgm:spPr/>
    </dgm:pt>
    <dgm:pt modelId="{3AE1F21E-E514-4816-8607-B99DAA01CDF9}" type="pres">
      <dgm:prSet presAssocID="{5F9D38B9-6629-44C2-9BC6-6A91A26A7879}" presName="parentLin" presStyleCnt="0"/>
      <dgm:spPr/>
    </dgm:pt>
    <dgm:pt modelId="{B0216F70-30F3-4A7D-B640-C028E812DEC3}" type="pres">
      <dgm:prSet presAssocID="{5F9D38B9-6629-44C2-9BC6-6A91A26A7879}" presName="parentLeftMargin" presStyleLbl="node1" presStyleIdx="0" presStyleCnt="2"/>
      <dgm:spPr/>
    </dgm:pt>
    <dgm:pt modelId="{97B2EEEB-5848-4632-80D5-355B677F4B47}" type="pres">
      <dgm:prSet presAssocID="{5F9D38B9-6629-44C2-9BC6-6A91A26A7879}" presName="parentText" presStyleLbl="node1" presStyleIdx="0" presStyleCnt="2">
        <dgm:presLayoutVars>
          <dgm:chMax val="0"/>
          <dgm:bulletEnabled val="1"/>
        </dgm:presLayoutVars>
      </dgm:prSet>
      <dgm:spPr/>
    </dgm:pt>
    <dgm:pt modelId="{105395C9-A501-4C25-B886-9EC7127CC63F}" type="pres">
      <dgm:prSet presAssocID="{5F9D38B9-6629-44C2-9BC6-6A91A26A7879}" presName="negativeSpace" presStyleCnt="0"/>
      <dgm:spPr/>
    </dgm:pt>
    <dgm:pt modelId="{3B0EAE13-FB09-49A7-9BF7-ACBC22BF95E1}" type="pres">
      <dgm:prSet presAssocID="{5F9D38B9-6629-44C2-9BC6-6A91A26A7879}" presName="childText" presStyleLbl="conFgAcc1" presStyleIdx="0" presStyleCnt="2">
        <dgm:presLayoutVars>
          <dgm:bulletEnabled val="1"/>
        </dgm:presLayoutVars>
      </dgm:prSet>
      <dgm:spPr/>
    </dgm:pt>
    <dgm:pt modelId="{55A482A4-0F4C-4C5A-B6EB-73D9E2C163B6}" type="pres">
      <dgm:prSet presAssocID="{703A6286-A282-4080-A3AB-C617AB746E98}" presName="spaceBetweenRectangles" presStyleCnt="0"/>
      <dgm:spPr/>
    </dgm:pt>
    <dgm:pt modelId="{01B29E8A-94A1-43C4-9378-6E66A2564877}" type="pres">
      <dgm:prSet presAssocID="{A1E0629F-3FC7-4946-970B-EC92051BFCD7}" presName="parentLin" presStyleCnt="0"/>
      <dgm:spPr/>
    </dgm:pt>
    <dgm:pt modelId="{57D16D92-DA4F-4C25-AB9B-812F2D808455}" type="pres">
      <dgm:prSet presAssocID="{A1E0629F-3FC7-4946-970B-EC92051BFCD7}" presName="parentLeftMargin" presStyleLbl="node1" presStyleIdx="0" presStyleCnt="2"/>
      <dgm:spPr/>
    </dgm:pt>
    <dgm:pt modelId="{2F6F6959-018B-4A5E-A650-FE250465509F}" type="pres">
      <dgm:prSet presAssocID="{A1E0629F-3FC7-4946-970B-EC92051BFCD7}" presName="parentText" presStyleLbl="node1" presStyleIdx="1" presStyleCnt="2">
        <dgm:presLayoutVars>
          <dgm:chMax val="0"/>
          <dgm:bulletEnabled val="1"/>
        </dgm:presLayoutVars>
      </dgm:prSet>
      <dgm:spPr/>
    </dgm:pt>
    <dgm:pt modelId="{6079B626-5BAF-45F6-828A-F6A402A4392A}" type="pres">
      <dgm:prSet presAssocID="{A1E0629F-3FC7-4946-970B-EC92051BFCD7}" presName="negativeSpace" presStyleCnt="0"/>
      <dgm:spPr/>
    </dgm:pt>
    <dgm:pt modelId="{E11B8F7D-5A01-44C6-8BB6-0EFAFD51843C}" type="pres">
      <dgm:prSet presAssocID="{A1E0629F-3FC7-4946-970B-EC92051BFCD7}" presName="childText" presStyleLbl="conFgAcc1" presStyleIdx="1" presStyleCnt="2">
        <dgm:presLayoutVars>
          <dgm:bulletEnabled val="1"/>
        </dgm:presLayoutVars>
      </dgm:prSet>
      <dgm:spPr/>
    </dgm:pt>
  </dgm:ptLst>
  <dgm:cxnLst>
    <dgm:cxn modelId="{50416301-AA5B-4651-9615-3745AF6C89BE}" srcId="{A1E0629F-3FC7-4946-970B-EC92051BFCD7}" destId="{6DE1CA94-0668-4BA7-9A29-8A94950FC8F1}" srcOrd="0" destOrd="0" parTransId="{CDA969B1-0139-4DE9-9D2B-51A672E06DB7}" sibTransId="{587D11CC-7B79-4CF0-97F7-D30EDAC92106}"/>
    <dgm:cxn modelId="{DAA01C15-0D32-4A0B-87F1-81147D5B5335}" srcId="{5F9D38B9-6629-44C2-9BC6-6A91A26A7879}" destId="{3380A175-6EE3-4B3A-8E75-77497BF72C0C}" srcOrd="0" destOrd="0" parTransId="{99CDBBDA-0FCC-4FFB-BA10-E9DF2D9EDCF4}" sibTransId="{9181AC67-C528-456D-BD3C-A8B95C13128D}"/>
    <dgm:cxn modelId="{FD351C19-D08A-4B72-A159-1E79DE4399FB}" type="presOf" srcId="{A1E0629F-3FC7-4946-970B-EC92051BFCD7}" destId="{2F6F6959-018B-4A5E-A650-FE250465509F}" srcOrd="1" destOrd="0" presId="urn:microsoft.com/office/officeart/2005/8/layout/list1"/>
    <dgm:cxn modelId="{74EFCC1E-2FBE-4213-A754-E3C262C6F431}" srcId="{A8AEF0F7-97B7-42CE-A1AA-2F71A78E453B}" destId="{5F9D38B9-6629-44C2-9BC6-6A91A26A7879}" srcOrd="0" destOrd="0" parTransId="{01640A8C-21CE-4CCB-9408-8D868C09956C}" sibTransId="{703A6286-A282-4080-A3AB-C617AB746E98}"/>
    <dgm:cxn modelId="{D3B5DC33-6E79-4B77-A016-2C179C149AB3}" srcId="{A1E0629F-3FC7-4946-970B-EC92051BFCD7}" destId="{4293E1A9-226B-4A3D-A009-B2D4FC38C8B1}" srcOrd="1" destOrd="0" parTransId="{23F9B914-09F4-4E71-B54E-5BB796DB540B}" sibTransId="{50DEF220-74EB-46CA-A07B-D7A08C6345F9}"/>
    <dgm:cxn modelId="{FF349F48-5BC0-48DB-8E72-845627990D1D}" srcId="{A8AEF0F7-97B7-42CE-A1AA-2F71A78E453B}" destId="{A1E0629F-3FC7-4946-970B-EC92051BFCD7}" srcOrd="1" destOrd="0" parTransId="{7B2EC12C-E4E3-4EF7-BF12-1C15F97DD833}" sibTransId="{D1EB8B5E-4B27-4E7E-B1C4-83BC0E5447B0}"/>
    <dgm:cxn modelId="{D5BC0D7D-03BE-463E-8E3D-5B9FE34EDD14}" type="presOf" srcId="{A8AEF0F7-97B7-42CE-A1AA-2F71A78E453B}" destId="{E39651B2-0C92-4E1D-919B-3E85A2D11133}" srcOrd="0" destOrd="0" presId="urn:microsoft.com/office/officeart/2005/8/layout/list1"/>
    <dgm:cxn modelId="{71B34F83-0438-464A-8169-69A390C39AB6}" type="presOf" srcId="{3380A175-6EE3-4B3A-8E75-77497BF72C0C}" destId="{3B0EAE13-FB09-49A7-9BF7-ACBC22BF95E1}" srcOrd="0" destOrd="0" presId="urn:microsoft.com/office/officeart/2005/8/layout/list1"/>
    <dgm:cxn modelId="{6FDF3090-F36B-40B1-B531-1C5A62F2FE75}" type="presOf" srcId="{4293E1A9-226B-4A3D-A009-B2D4FC38C8B1}" destId="{E11B8F7D-5A01-44C6-8BB6-0EFAFD51843C}" srcOrd="0" destOrd="1" presId="urn:microsoft.com/office/officeart/2005/8/layout/list1"/>
    <dgm:cxn modelId="{047BF4A0-C70C-4F21-B1D7-88DDBEA1DA01}" type="presOf" srcId="{A1E0629F-3FC7-4946-970B-EC92051BFCD7}" destId="{57D16D92-DA4F-4C25-AB9B-812F2D808455}" srcOrd="0" destOrd="0" presId="urn:microsoft.com/office/officeart/2005/8/layout/list1"/>
    <dgm:cxn modelId="{AEB207B9-8415-42A5-9903-02A9FB095B94}" type="presOf" srcId="{6DE1CA94-0668-4BA7-9A29-8A94950FC8F1}" destId="{E11B8F7D-5A01-44C6-8BB6-0EFAFD51843C}" srcOrd="0" destOrd="0" presId="urn:microsoft.com/office/officeart/2005/8/layout/list1"/>
    <dgm:cxn modelId="{E4305DDB-0926-4C45-8E3B-D20D278F03D8}" type="presOf" srcId="{5F9D38B9-6629-44C2-9BC6-6A91A26A7879}" destId="{97B2EEEB-5848-4632-80D5-355B677F4B47}" srcOrd="1" destOrd="0" presId="urn:microsoft.com/office/officeart/2005/8/layout/list1"/>
    <dgm:cxn modelId="{20372CE2-68BC-474F-8A65-D99F65D50A8D}" type="presOf" srcId="{5F9D38B9-6629-44C2-9BC6-6A91A26A7879}" destId="{B0216F70-30F3-4A7D-B640-C028E812DEC3}" srcOrd="0" destOrd="0" presId="urn:microsoft.com/office/officeart/2005/8/layout/list1"/>
    <dgm:cxn modelId="{482819D0-97FC-4753-8C01-79603D3FAEFC}" type="presParOf" srcId="{E39651B2-0C92-4E1D-919B-3E85A2D11133}" destId="{3AE1F21E-E514-4816-8607-B99DAA01CDF9}" srcOrd="0" destOrd="0" presId="urn:microsoft.com/office/officeart/2005/8/layout/list1"/>
    <dgm:cxn modelId="{F8D8B6A6-64F0-48B2-A282-9AAE8A5FB458}" type="presParOf" srcId="{3AE1F21E-E514-4816-8607-B99DAA01CDF9}" destId="{B0216F70-30F3-4A7D-B640-C028E812DEC3}" srcOrd="0" destOrd="0" presId="urn:microsoft.com/office/officeart/2005/8/layout/list1"/>
    <dgm:cxn modelId="{0C3DF110-4376-4920-A744-E1B379034B6D}" type="presParOf" srcId="{3AE1F21E-E514-4816-8607-B99DAA01CDF9}" destId="{97B2EEEB-5848-4632-80D5-355B677F4B47}" srcOrd="1" destOrd="0" presId="urn:microsoft.com/office/officeart/2005/8/layout/list1"/>
    <dgm:cxn modelId="{0DA39B3D-24EA-40CE-A8D3-33477DB7751D}" type="presParOf" srcId="{E39651B2-0C92-4E1D-919B-3E85A2D11133}" destId="{105395C9-A501-4C25-B886-9EC7127CC63F}" srcOrd="1" destOrd="0" presId="urn:microsoft.com/office/officeart/2005/8/layout/list1"/>
    <dgm:cxn modelId="{C022DC71-C224-416F-AE6C-53402E785CDC}" type="presParOf" srcId="{E39651B2-0C92-4E1D-919B-3E85A2D11133}" destId="{3B0EAE13-FB09-49A7-9BF7-ACBC22BF95E1}" srcOrd="2" destOrd="0" presId="urn:microsoft.com/office/officeart/2005/8/layout/list1"/>
    <dgm:cxn modelId="{B43BAE6E-27D6-4F1E-B472-D151D7B93734}" type="presParOf" srcId="{E39651B2-0C92-4E1D-919B-3E85A2D11133}" destId="{55A482A4-0F4C-4C5A-B6EB-73D9E2C163B6}" srcOrd="3" destOrd="0" presId="urn:microsoft.com/office/officeart/2005/8/layout/list1"/>
    <dgm:cxn modelId="{A8823583-7C64-4E4B-953E-0937B47997AB}" type="presParOf" srcId="{E39651B2-0C92-4E1D-919B-3E85A2D11133}" destId="{01B29E8A-94A1-43C4-9378-6E66A2564877}" srcOrd="4" destOrd="0" presId="urn:microsoft.com/office/officeart/2005/8/layout/list1"/>
    <dgm:cxn modelId="{03C1DDF5-E684-4621-A80C-6B8182A0E073}" type="presParOf" srcId="{01B29E8A-94A1-43C4-9378-6E66A2564877}" destId="{57D16D92-DA4F-4C25-AB9B-812F2D808455}" srcOrd="0" destOrd="0" presId="urn:microsoft.com/office/officeart/2005/8/layout/list1"/>
    <dgm:cxn modelId="{659A5BC7-A9A3-460B-9A37-9FA07FEBFD30}" type="presParOf" srcId="{01B29E8A-94A1-43C4-9378-6E66A2564877}" destId="{2F6F6959-018B-4A5E-A650-FE250465509F}" srcOrd="1" destOrd="0" presId="urn:microsoft.com/office/officeart/2005/8/layout/list1"/>
    <dgm:cxn modelId="{4854ED8D-0136-47A9-9971-A419656B6D00}" type="presParOf" srcId="{E39651B2-0C92-4E1D-919B-3E85A2D11133}" destId="{6079B626-5BAF-45F6-828A-F6A402A4392A}" srcOrd="5" destOrd="0" presId="urn:microsoft.com/office/officeart/2005/8/layout/list1"/>
    <dgm:cxn modelId="{BE88B2D6-1F5A-4156-8E72-A2D366D66F4D}" type="presParOf" srcId="{E39651B2-0C92-4E1D-919B-3E85A2D11133}" destId="{E11B8F7D-5A01-44C6-8BB6-0EFAFD51843C}"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BD12B6A-8EF4-4C60-AE72-5567AB06F5CA}" type="doc">
      <dgm:prSet loTypeId="urn:microsoft.com/office/officeart/2005/8/layout/vList2" loCatId="list" qsTypeId="urn:microsoft.com/office/officeart/2005/8/quickstyle/simple2" qsCatId="simple" csTypeId="urn:microsoft.com/office/officeart/2005/8/colors/accent2_1" csCatId="accent2" phldr="1"/>
      <dgm:spPr/>
      <dgm:t>
        <a:bodyPr/>
        <a:lstStyle/>
        <a:p>
          <a:endParaRPr lang="en-GB"/>
        </a:p>
      </dgm:t>
    </dgm:pt>
    <dgm:pt modelId="{BAD62427-4F91-47AA-A8D8-A2040DED3650}">
      <dgm:prSet/>
      <dgm:spPr/>
      <dgm:t>
        <a:bodyPr/>
        <a:lstStyle/>
        <a:p>
          <a:r>
            <a:rPr lang="en-GB"/>
            <a:t>Assumptions:</a:t>
          </a:r>
          <a:endParaRPr lang="en-US"/>
        </a:p>
      </dgm:t>
    </dgm:pt>
    <dgm:pt modelId="{91A68CD6-B472-4276-A1F0-DCDC84DF8263}" type="parTrans" cxnId="{AAD54B27-3DD0-4B30-A72B-66B67391D24E}">
      <dgm:prSet/>
      <dgm:spPr/>
      <dgm:t>
        <a:bodyPr/>
        <a:lstStyle/>
        <a:p>
          <a:endParaRPr lang="en-GB"/>
        </a:p>
      </dgm:t>
    </dgm:pt>
    <dgm:pt modelId="{9E258744-51A3-4220-AF9C-BE66B5E415B3}" type="sibTrans" cxnId="{AAD54B27-3DD0-4B30-A72B-66B67391D24E}">
      <dgm:prSet/>
      <dgm:spPr/>
      <dgm:t>
        <a:bodyPr/>
        <a:lstStyle/>
        <a:p>
          <a:endParaRPr lang="en-GB"/>
        </a:p>
      </dgm:t>
    </dgm:pt>
    <dgm:pt modelId="{EA597368-A001-4F19-B82E-CFEFCF3613FC}">
      <dgm:prSet/>
      <dgm:spPr/>
      <dgm:t>
        <a:bodyPr/>
        <a:lstStyle/>
        <a:p>
          <a:r>
            <a:rPr lang="en-GB" dirty="0"/>
            <a:t>Management of Edy Kay Ventures is considering an expansion project which entails an immediate investment of GHS200,000 and will produce GHS70,000 in each of the next five years. </a:t>
          </a:r>
          <a:endParaRPr lang="en-US" dirty="0"/>
        </a:p>
      </dgm:t>
    </dgm:pt>
    <dgm:pt modelId="{05131FC6-AE42-4053-9F00-7C7472ED4A57}" type="parTrans" cxnId="{89A6845F-8335-42D3-820E-084A88BED1DB}">
      <dgm:prSet/>
      <dgm:spPr/>
      <dgm:t>
        <a:bodyPr/>
        <a:lstStyle/>
        <a:p>
          <a:endParaRPr lang="en-GB"/>
        </a:p>
      </dgm:t>
    </dgm:pt>
    <dgm:pt modelId="{F941E6EA-41BB-45C3-99FF-FD9AFF6ECC87}" type="sibTrans" cxnId="{89A6845F-8335-42D3-820E-084A88BED1DB}">
      <dgm:prSet/>
      <dgm:spPr/>
      <dgm:t>
        <a:bodyPr/>
        <a:lstStyle/>
        <a:p>
          <a:endParaRPr lang="en-GB"/>
        </a:p>
      </dgm:t>
    </dgm:pt>
    <dgm:pt modelId="{80517E9E-FEFE-4A4F-912E-F3C2EE7D6CE9}">
      <dgm:prSet/>
      <dgm:spPr/>
      <dgm:t>
        <a:bodyPr/>
        <a:lstStyle/>
        <a:p>
          <a:r>
            <a:rPr lang="en-GB" dirty="0"/>
            <a:t>The cost of financing the project is 18%.</a:t>
          </a:r>
          <a:endParaRPr lang="en-US" dirty="0"/>
        </a:p>
      </dgm:t>
    </dgm:pt>
    <dgm:pt modelId="{AF7A4E0E-F89B-483F-9DCA-122AB87DEF5B}" type="parTrans" cxnId="{43A1A45F-082E-4018-A3C2-11C93D80829D}">
      <dgm:prSet/>
      <dgm:spPr/>
      <dgm:t>
        <a:bodyPr/>
        <a:lstStyle/>
        <a:p>
          <a:endParaRPr lang="en-GB"/>
        </a:p>
      </dgm:t>
    </dgm:pt>
    <dgm:pt modelId="{598D34C0-39A5-4D5E-B23A-4DD057E13094}" type="sibTrans" cxnId="{43A1A45F-082E-4018-A3C2-11C93D80829D}">
      <dgm:prSet/>
      <dgm:spPr/>
      <dgm:t>
        <a:bodyPr/>
        <a:lstStyle/>
        <a:p>
          <a:endParaRPr lang="en-GB"/>
        </a:p>
      </dgm:t>
    </dgm:pt>
    <dgm:pt modelId="{322412E4-FDE1-4BC5-9CE7-3359ED815D5B}">
      <dgm:prSet/>
      <dgm:spPr/>
      <dgm:t>
        <a:bodyPr/>
        <a:lstStyle/>
        <a:p>
          <a:r>
            <a:rPr lang="en-GB"/>
            <a:t>Problem</a:t>
          </a:r>
          <a:endParaRPr lang="en-US"/>
        </a:p>
      </dgm:t>
    </dgm:pt>
    <dgm:pt modelId="{97BDD597-6B1B-4EF3-B102-D1E250D74FE5}" type="parTrans" cxnId="{B74B230F-1547-42A3-B7CA-37DE318261D0}">
      <dgm:prSet/>
      <dgm:spPr/>
      <dgm:t>
        <a:bodyPr/>
        <a:lstStyle/>
        <a:p>
          <a:endParaRPr lang="en-GB"/>
        </a:p>
      </dgm:t>
    </dgm:pt>
    <dgm:pt modelId="{F29AA72D-5B76-42CA-904C-DDE34C0F6557}" type="sibTrans" cxnId="{B74B230F-1547-42A3-B7CA-37DE318261D0}">
      <dgm:prSet/>
      <dgm:spPr/>
      <dgm:t>
        <a:bodyPr/>
        <a:lstStyle/>
        <a:p>
          <a:endParaRPr lang="en-GB"/>
        </a:p>
      </dgm:t>
    </dgm:pt>
    <dgm:pt modelId="{AAD63E00-D2ED-4E8D-B3ED-0044AF4F117C}">
      <dgm:prSet/>
      <dgm:spPr/>
      <dgm:t>
        <a:bodyPr/>
        <a:lstStyle/>
        <a:p>
          <a:r>
            <a:rPr lang="en-GB" dirty="0"/>
            <a:t>Appraise the project using the three DCF techniques and indicate whether the project should be implemented.</a:t>
          </a:r>
          <a:endParaRPr lang="en-US" dirty="0"/>
        </a:p>
      </dgm:t>
    </dgm:pt>
    <dgm:pt modelId="{2DB86DA3-213F-44F3-A2FD-12952BD41C26}" type="parTrans" cxnId="{018F4792-85B0-4D31-A45E-1D2A8718CB22}">
      <dgm:prSet/>
      <dgm:spPr/>
      <dgm:t>
        <a:bodyPr/>
        <a:lstStyle/>
        <a:p>
          <a:endParaRPr lang="en-GB"/>
        </a:p>
      </dgm:t>
    </dgm:pt>
    <dgm:pt modelId="{3C5AAD8F-AA23-4C3E-B0CC-433630C91CE7}" type="sibTrans" cxnId="{018F4792-85B0-4D31-A45E-1D2A8718CB22}">
      <dgm:prSet/>
      <dgm:spPr/>
      <dgm:t>
        <a:bodyPr/>
        <a:lstStyle/>
        <a:p>
          <a:endParaRPr lang="en-GB"/>
        </a:p>
      </dgm:t>
    </dgm:pt>
    <dgm:pt modelId="{4D302B44-62A1-45EF-98E7-DA3CC877276F}" type="pres">
      <dgm:prSet presAssocID="{7BD12B6A-8EF4-4C60-AE72-5567AB06F5CA}" presName="linear" presStyleCnt="0">
        <dgm:presLayoutVars>
          <dgm:animLvl val="lvl"/>
          <dgm:resizeHandles val="exact"/>
        </dgm:presLayoutVars>
      </dgm:prSet>
      <dgm:spPr/>
    </dgm:pt>
    <dgm:pt modelId="{F07BB099-0AEA-4E55-9D4D-0C145F868726}" type="pres">
      <dgm:prSet presAssocID="{BAD62427-4F91-47AA-A8D8-A2040DED3650}" presName="parentText" presStyleLbl="node1" presStyleIdx="0" presStyleCnt="2">
        <dgm:presLayoutVars>
          <dgm:chMax val="0"/>
          <dgm:bulletEnabled val="1"/>
        </dgm:presLayoutVars>
      </dgm:prSet>
      <dgm:spPr/>
    </dgm:pt>
    <dgm:pt modelId="{9A95E53B-450A-48F0-B580-84E80D441660}" type="pres">
      <dgm:prSet presAssocID="{BAD62427-4F91-47AA-A8D8-A2040DED3650}" presName="childText" presStyleLbl="revTx" presStyleIdx="0" presStyleCnt="2">
        <dgm:presLayoutVars>
          <dgm:bulletEnabled val="1"/>
        </dgm:presLayoutVars>
      </dgm:prSet>
      <dgm:spPr/>
    </dgm:pt>
    <dgm:pt modelId="{DEFF998F-198F-4FE9-84D5-15D455C1EFAE}" type="pres">
      <dgm:prSet presAssocID="{322412E4-FDE1-4BC5-9CE7-3359ED815D5B}" presName="parentText" presStyleLbl="node1" presStyleIdx="1" presStyleCnt="2">
        <dgm:presLayoutVars>
          <dgm:chMax val="0"/>
          <dgm:bulletEnabled val="1"/>
        </dgm:presLayoutVars>
      </dgm:prSet>
      <dgm:spPr/>
    </dgm:pt>
    <dgm:pt modelId="{6898F25F-67A1-4605-926F-D4446C4618CC}" type="pres">
      <dgm:prSet presAssocID="{322412E4-FDE1-4BC5-9CE7-3359ED815D5B}" presName="childText" presStyleLbl="revTx" presStyleIdx="1" presStyleCnt="2">
        <dgm:presLayoutVars>
          <dgm:bulletEnabled val="1"/>
        </dgm:presLayoutVars>
      </dgm:prSet>
      <dgm:spPr/>
    </dgm:pt>
  </dgm:ptLst>
  <dgm:cxnLst>
    <dgm:cxn modelId="{949CE103-BC26-4B96-B452-A60B6E664203}" type="presOf" srcId="{7BD12B6A-8EF4-4C60-AE72-5567AB06F5CA}" destId="{4D302B44-62A1-45EF-98E7-DA3CC877276F}" srcOrd="0" destOrd="0" presId="urn:microsoft.com/office/officeart/2005/8/layout/vList2"/>
    <dgm:cxn modelId="{B74B230F-1547-42A3-B7CA-37DE318261D0}" srcId="{7BD12B6A-8EF4-4C60-AE72-5567AB06F5CA}" destId="{322412E4-FDE1-4BC5-9CE7-3359ED815D5B}" srcOrd="1" destOrd="0" parTransId="{97BDD597-6B1B-4EF3-B102-D1E250D74FE5}" sibTransId="{F29AA72D-5B76-42CA-904C-DDE34C0F6557}"/>
    <dgm:cxn modelId="{AAD54B27-3DD0-4B30-A72B-66B67391D24E}" srcId="{7BD12B6A-8EF4-4C60-AE72-5567AB06F5CA}" destId="{BAD62427-4F91-47AA-A8D8-A2040DED3650}" srcOrd="0" destOrd="0" parTransId="{91A68CD6-B472-4276-A1F0-DCDC84DF8263}" sibTransId="{9E258744-51A3-4220-AF9C-BE66B5E415B3}"/>
    <dgm:cxn modelId="{EBD7684C-E840-4B69-ACF5-CC8B9105AA38}" type="presOf" srcId="{322412E4-FDE1-4BC5-9CE7-3359ED815D5B}" destId="{DEFF998F-198F-4FE9-84D5-15D455C1EFAE}" srcOrd="0" destOrd="0" presId="urn:microsoft.com/office/officeart/2005/8/layout/vList2"/>
    <dgm:cxn modelId="{99953B53-288C-4B9F-8B16-89F06A648312}" type="presOf" srcId="{EA597368-A001-4F19-B82E-CFEFCF3613FC}" destId="{9A95E53B-450A-48F0-B580-84E80D441660}" srcOrd="0" destOrd="0" presId="urn:microsoft.com/office/officeart/2005/8/layout/vList2"/>
    <dgm:cxn modelId="{89A6845F-8335-42D3-820E-084A88BED1DB}" srcId="{BAD62427-4F91-47AA-A8D8-A2040DED3650}" destId="{EA597368-A001-4F19-B82E-CFEFCF3613FC}" srcOrd="0" destOrd="0" parTransId="{05131FC6-AE42-4053-9F00-7C7472ED4A57}" sibTransId="{F941E6EA-41BB-45C3-99FF-FD9AFF6ECC87}"/>
    <dgm:cxn modelId="{43A1A45F-082E-4018-A3C2-11C93D80829D}" srcId="{BAD62427-4F91-47AA-A8D8-A2040DED3650}" destId="{80517E9E-FEFE-4A4F-912E-F3C2EE7D6CE9}" srcOrd="1" destOrd="0" parTransId="{AF7A4E0E-F89B-483F-9DCA-122AB87DEF5B}" sibTransId="{598D34C0-39A5-4D5E-B23A-4DD057E13094}"/>
    <dgm:cxn modelId="{6E843E63-CE2C-4F27-B940-6712ABA51406}" type="presOf" srcId="{80517E9E-FEFE-4A4F-912E-F3C2EE7D6CE9}" destId="{9A95E53B-450A-48F0-B580-84E80D441660}" srcOrd="0" destOrd="1" presId="urn:microsoft.com/office/officeart/2005/8/layout/vList2"/>
    <dgm:cxn modelId="{808AB468-509F-473C-85EC-850C86C48F55}" type="presOf" srcId="{BAD62427-4F91-47AA-A8D8-A2040DED3650}" destId="{F07BB099-0AEA-4E55-9D4D-0C145F868726}" srcOrd="0" destOrd="0" presId="urn:microsoft.com/office/officeart/2005/8/layout/vList2"/>
    <dgm:cxn modelId="{018F4792-85B0-4D31-A45E-1D2A8718CB22}" srcId="{322412E4-FDE1-4BC5-9CE7-3359ED815D5B}" destId="{AAD63E00-D2ED-4E8D-B3ED-0044AF4F117C}" srcOrd="0" destOrd="0" parTransId="{2DB86DA3-213F-44F3-A2FD-12952BD41C26}" sibTransId="{3C5AAD8F-AA23-4C3E-B0CC-433630C91CE7}"/>
    <dgm:cxn modelId="{9B0FE1F7-DF05-4F50-A08F-87A4331B7FEF}" type="presOf" srcId="{AAD63E00-D2ED-4E8D-B3ED-0044AF4F117C}" destId="{6898F25F-67A1-4605-926F-D4446C4618CC}" srcOrd="0" destOrd="0" presId="urn:microsoft.com/office/officeart/2005/8/layout/vList2"/>
    <dgm:cxn modelId="{C2D39344-85AE-4000-9C7A-B73DA916D48C}" type="presParOf" srcId="{4D302B44-62A1-45EF-98E7-DA3CC877276F}" destId="{F07BB099-0AEA-4E55-9D4D-0C145F868726}" srcOrd="0" destOrd="0" presId="urn:microsoft.com/office/officeart/2005/8/layout/vList2"/>
    <dgm:cxn modelId="{624E10A6-7027-46EF-8900-146B96E71FB2}" type="presParOf" srcId="{4D302B44-62A1-45EF-98E7-DA3CC877276F}" destId="{9A95E53B-450A-48F0-B580-84E80D441660}" srcOrd="1" destOrd="0" presId="urn:microsoft.com/office/officeart/2005/8/layout/vList2"/>
    <dgm:cxn modelId="{B7A96948-27F6-4B8F-84B6-71A8AF4D6158}" type="presParOf" srcId="{4D302B44-62A1-45EF-98E7-DA3CC877276F}" destId="{DEFF998F-198F-4FE9-84D5-15D455C1EFAE}" srcOrd="2" destOrd="0" presId="urn:microsoft.com/office/officeart/2005/8/layout/vList2"/>
    <dgm:cxn modelId="{A2BD7DF1-1415-4BAF-92F8-D3815405DB27}" type="presParOf" srcId="{4D302B44-62A1-45EF-98E7-DA3CC877276F}" destId="{6898F25F-67A1-4605-926F-D4446C4618CC}"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0.xml><?xml version="1.0" encoding="utf-8"?>
<dgm:dataModel xmlns:dgm="http://schemas.openxmlformats.org/drawingml/2006/diagram" xmlns:a="http://schemas.openxmlformats.org/drawingml/2006/main">
  <dgm:ptLst>
    <dgm:pt modelId="{5B4A5ED9-6ECA-4EAD-A4F0-360330DB056C}" type="doc">
      <dgm:prSet loTypeId="urn:microsoft.com/office/officeart/2005/8/layout/vList2" loCatId="list" qsTypeId="urn:microsoft.com/office/officeart/2005/8/quickstyle/simple1" qsCatId="simple" csTypeId="urn:microsoft.com/office/officeart/2005/8/colors/colorful4" csCatId="colorful"/>
      <dgm:spPr/>
      <dgm:t>
        <a:bodyPr/>
        <a:lstStyle/>
        <a:p>
          <a:endParaRPr lang="en-GB"/>
        </a:p>
      </dgm:t>
    </dgm:pt>
    <dgm:pt modelId="{A15FC703-EA8C-4953-BDD6-458D708A0BC7}">
      <dgm:prSet/>
      <dgm:spPr/>
      <dgm:t>
        <a:bodyPr/>
        <a:lstStyle/>
        <a:p>
          <a:r>
            <a:rPr lang="en-GB"/>
            <a:t>Discount future cash flows:</a:t>
          </a:r>
          <a:endParaRPr lang="en-US"/>
        </a:p>
      </dgm:t>
    </dgm:pt>
    <dgm:pt modelId="{FA037252-1832-4310-9BF9-98C08A808968}" type="parTrans" cxnId="{2F6A9EEB-72F8-4E0C-99E5-60BB4308DDB3}">
      <dgm:prSet/>
      <dgm:spPr/>
      <dgm:t>
        <a:bodyPr/>
        <a:lstStyle/>
        <a:p>
          <a:endParaRPr lang="en-GB"/>
        </a:p>
      </dgm:t>
    </dgm:pt>
    <dgm:pt modelId="{E506B54E-BAFD-4756-A7BB-D1461F9DCF8F}" type="sibTrans" cxnId="{2F6A9EEB-72F8-4E0C-99E5-60BB4308DDB3}">
      <dgm:prSet/>
      <dgm:spPr/>
      <dgm:t>
        <a:bodyPr/>
        <a:lstStyle/>
        <a:p>
          <a:endParaRPr lang="en-GB"/>
        </a:p>
      </dgm:t>
    </dgm:pt>
    <dgm:pt modelId="{62F81702-4F33-4E1C-8BFB-579B3395BABD}">
      <dgm:prSet/>
      <dgm:spPr>
        <a:blipFill>
          <a:blip xmlns:r="http://schemas.openxmlformats.org/officeDocument/2006/relationships" r:embed="rId1"/>
          <a:stretch>
            <a:fillRect/>
          </a:stretch>
        </a:blipFill>
      </dgm:spPr>
      <dgm:t>
        <a:bodyPr/>
        <a:lstStyle/>
        <a:p>
          <a:r>
            <a:rPr lang="en-GB">
              <a:noFill/>
            </a:rPr>
            <a:t> </a:t>
          </a:r>
        </a:p>
      </dgm:t>
    </dgm:pt>
    <dgm:pt modelId="{E69C89B4-E196-4F1B-8AC4-7B88DA271035}" type="parTrans" cxnId="{A461D973-6557-4FE4-9B44-53A60F6077E0}">
      <dgm:prSet/>
      <dgm:spPr/>
      <dgm:t>
        <a:bodyPr/>
        <a:lstStyle/>
        <a:p>
          <a:endParaRPr lang="en-GB"/>
        </a:p>
      </dgm:t>
    </dgm:pt>
    <dgm:pt modelId="{95C162E9-E3E7-422F-A431-391E1268B6A3}" type="sibTrans" cxnId="{A461D973-6557-4FE4-9B44-53A60F6077E0}">
      <dgm:prSet/>
      <dgm:spPr/>
      <dgm:t>
        <a:bodyPr/>
        <a:lstStyle/>
        <a:p>
          <a:endParaRPr lang="en-GB"/>
        </a:p>
      </dgm:t>
    </dgm:pt>
    <dgm:pt modelId="{6255A87C-C87E-416B-8D02-7EFBA70E9D29}">
      <dgm:prSet/>
      <dgm:spPr/>
      <dgm:t>
        <a:bodyPr/>
        <a:lstStyle/>
        <a:p>
          <a:r>
            <a:rPr lang="en-GB">
              <a:noFill/>
            </a:rPr>
            <a:t> </a:t>
          </a:r>
        </a:p>
      </dgm:t>
    </dgm:pt>
    <dgm:pt modelId="{35194AE5-A459-4F2E-A43B-196BE5DB5708}" type="parTrans" cxnId="{7D8B37B2-D4FA-4C93-B951-D6456A545714}">
      <dgm:prSet/>
      <dgm:spPr/>
      <dgm:t>
        <a:bodyPr/>
        <a:lstStyle/>
        <a:p>
          <a:endParaRPr lang="en-GB"/>
        </a:p>
      </dgm:t>
    </dgm:pt>
    <dgm:pt modelId="{7C579D55-2C19-4792-A21E-DFD82E35D8AE}" type="sibTrans" cxnId="{7D8B37B2-D4FA-4C93-B951-D6456A545714}">
      <dgm:prSet/>
      <dgm:spPr/>
      <dgm:t>
        <a:bodyPr/>
        <a:lstStyle/>
        <a:p>
          <a:endParaRPr lang="en-GB"/>
        </a:p>
      </dgm:t>
    </dgm:pt>
    <dgm:pt modelId="{7960340E-BFA8-4390-B934-A12D24671EFD}">
      <dgm:prSet/>
      <dgm:spPr/>
      <dgm:t>
        <a:bodyPr/>
        <a:lstStyle/>
        <a:p>
          <a:r>
            <a:rPr lang="en-GB">
              <a:noFill/>
            </a:rPr>
            <a:t> </a:t>
          </a:r>
        </a:p>
      </dgm:t>
    </dgm:pt>
    <dgm:pt modelId="{890DEDDC-FCA2-4890-B64E-4C2C455D2645}" type="parTrans" cxnId="{03D08F15-AB00-4786-8A73-6B6AF1124892}">
      <dgm:prSet/>
      <dgm:spPr/>
      <dgm:t>
        <a:bodyPr/>
        <a:lstStyle/>
        <a:p>
          <a:endParaRPr lang="en-GB"/>
        </a:p>
      </dgm:t>
    </dgm:pt>
    <dgm:pt modelId="{00FB67B5-0D2D-4A73-BCE2-9176BDBE451D}" type="sibTrans" cxnId="{03D08F15-AB00-4786-8A73-6B6AF1124892}">
      <dgm:prSet/>
      <dgm:spPr/>
      <dgm:t>
        <a:bodyPr/>
        <a:lstStyle/>
        <a:p>
          <a:endParaRPr lang="en-GB"/>
        </a:p>
      </dgm:t>
    </dgm:pt>
    <dgm:pt modelId="{919392D6-0AD3-4C18-8C98-5CA6757F0EFC}">
      <dgm:prSet/>
      <dgm:spPr/>
      <dgm:t>
        <a:bodyPr/>
        <a:lstStyle/>
        <a:p>
          <a:r>
            <a:rPr lang="en-GB"/>
            <a:t>Compute NPV</a:t>
          </a:r>
          <a:endParaRPr lang="en-US"/>
        </a:p>
      </dgm:t>
    </dgm:pt>
    <dgm:pt modelId="{A1598489-E048-4B00-B507-868CF256AAE3}" type="parTrans" cxnId="{D725AAA8-5E1B-46A1-9737-72D3A3FC12E0}">
      <dgm:prSet/>
      <dgm:spPr/>
      <dgm:t>
        <a:bodyPr/>
        <a:lstStyle/>
        <a:p>
          <a:endParaRPr lang="en-GB"/>
        </a:p>
      </dgm:t>
    </dgm:pt>
    <dgm:pt modelId="{3D6FBE5E-A373-4A6A-BD0E-4084275080D2}" type="sibTrans" cxnId="{D725AAA8-5E1B-46A1-9737-72D3A3FC12E0}">
      <dgm:prSet/>
      <dgm:spPr/>
      <dgm:t>
        <a:bodyPr/>
        <a:lstStyle/>
        <a:p>
          <a:endParaRPr lang="en-GB"/>
        </a:p>
      </dgm:t>
    </dgm:pt>
    <dgm:pt modelId="{8FE2FBA6-EA7D-4835-97D7-D52974EE9665}">
      <dgm:prSet/>
      <dgm:spPr>
        <a:blipFill>
          <a:blip xmlns:r="http://schemas.openxmlformats.org/officeDocument/2006/relationships" r:embed="rId2"/>
          <a:stretch>
            <a:fillRect/>
          </a:stretch>
        </a:blipFill>
      </dgm:spPr>
      <dgm:t>
        <a:bodyPr/>
        <a:lstStyle/>
        <a:p>
          <a:r>
            <a:rPr lang="en-GB">
              <a:noFill/>
            </a:rPr>
            <a:t> </a:t>
          </a:r>
        </a:p>
      </dgm:t>
    </dgm:pt>
    <dgm:pt modelId="{E4FB94FF-DD0B-4021-9120-85883B2E6010}" type="parTrans" cxnId="{C3408585-65F8-4516-88DC-D8D47D26B43A}">
      <dgm:prSet/>
      <dgm:spPr/>
      <dgm:t>
        <a:bodyPr/>
        <a:lstStyle/>
        <a:p>
          <a:endParaRPr lang="en-GB"/>
        </a:p>
      </dgm:t>
    </dgm:pt>
    <dgm:pt modelId="{E4B9F263-7D44-4CA9-B830-4C12A9F00FFC}" type="sibTrans" cxnId="{C3408585-65F8-4516-88DC-D8D47D26B43A}">
      <dgm:prSet/>
      <dgm:spPr/>
      <dgm:t>
        <a:bodyPr/>
        <a:lstStyle/>
        <a:p>
          <a:endParaRPr lang="en-GB"/>
        </a:p>
      </dgm:t>
    </dgm:pt>
    <dgm:pt modelId="{66FE97CA-D7BC-4DCC-8DA1-F59E416088D7}" type="pres">
      <dgm:prSet presAssocID="{5B4A5ED9-6ECA-4EAD-A4F0-360330DB056C}" presName="linear" presStyleCnt="0">
        <dgm:presLayoutVars>
          <dgm:animLvl val="lvl"/>
          <dgm:resizeHandles val="exact"/>
        </dgm:presLayoutVars>
      </dgm:prSet>
      <dgm:spPr/>
    </dgm:pt>
    <dgm:pt modelId="{74FDC395-E3E9-4C45-B9F4-008842C4E216}" type="pres">
      <dgm:prSet presAssocID="{A15FC703-EA8C-4953-BDD6-458D708A0BC7}" presName="parentText" presStyleLbl="node1" presStyleIdx="0" presStyleCnt="2">
        <dgm:presLayoutVars>
          <dgm:chMax val="0"/>
          <dgm:bulletEnabled val="1"/>
        </dgm:presLayoutVars>
      </dgm:prSet>
      <dgm:spPr/>
    </dgm:pt>
    <dgm:pt modelId="{1ECFD3C5-F2C5-495D-9D54-216215B6B122}" type="pres">
      <dgm:prSet presAssocID="{A15FC703-EA8C-4953-BDD6-458D708A0BC7}" presName="childText" presStyleLbl="revTx" presStyleIdx="0" presStyleCnt="2">
        <dgm:presLayoutVars>
          <dgm:bulletEnabled val="1"/>
        </dgm:presLayoutVars>
      </dgm:prSet>
      <dgm:spPr/>
    </dgm:pt>
    <dgm:pt modelId="{39083E45-EE0D-4F88-B286-0B0281A715E2}" type="pres">
      <dgm:prSet presAssocID="{919392D6-0AD3-4C18-8C98-5CA6757F0EFC}" presName="parentText" presStyleLbl="node1" presStyleIdx="1" presStyleCnt="2">
        <dgm:presLayoutVars>
          <dgm:chMax val="0"/>
          <dgm:bulletEnabled val="1"/>
        </dgm:presLayoutVars>
      </dgm:prSet>
      <dgm:spPr/>
    </dgm:pt>
    <dgm:pt modelId="{D423837C-0784-4DFD-AA01-4B1908B7CBC8}" type="pres">
      <dgm:prSet presAssocID="{919392D6-0AD3-4C18-8C98-5CA6757F0EFC}" presName="childText" presStyleLbl="revTx" presStyleIdx="1" presStyleCnt="2">
        <dgm:presLayoutVars>
          <dgm:bulletEnabled val="1"/>
        </dgm:presLayoutVars>
      </dgm:prSet>
      <dgm:spPr/>
    </dgm:pt>
  </dgm:ptLst>
  <dgm:cxnLst>
    <dgm:cxn modelId="{03D08F15-AB00-4786-8A73-6B6AF1124892}" srcId="{A15FC703-EA8C-4953-BDD6-458D708A0BC7}" destId="{7960340E-BFA8-4390-B934-A12D24671EFD}" srcOrd="2" destOrd="0" parTransId="{890DEDDC-FCA2-4890-B64E-4C2C455D2645}" sibTransId="{00FB67B5-0D2D-4A73-BCE2-9176BDBE451D}"/>
    <dgm:cxn modelId="{B6D0A219-1F49-4125-AA00-DB5B60306CE2}" type="presOf" srcId="{62F81702-4F33-4E1C-8BFB-579B3395BABD}" destId="{1ECFD3C5-F2C5-495D-9D54-216215B6B122}" srcOrd="0" destOrd="0" presId="urn:microsoft.com/office/officeart/2005/8/layout/vList2"/>
    <dgm:cxn modelId="{9705EF6D-3420-46B4-8E05-5A3D0FF09681}" type="presOf" srcId="{8FE2FBA6-EA7D-4835-97D7-D52974EE9665}" destId="{D423837C-0784-4DFD-AA01-4B1908B7CBC8}" srcOrd="0" destOrd="0" presId="urn:microsoft.com/office/officeart/2005/8/layout/vList2"/>
    <dgm:cxn modelId="{A461D973-6557-4FE4-9B44-53A60F6077E0}" srcId="{A15FC703-EA8C-4953-BDD6-458D708A0BC7}" destId="{62F81702-4F33-4E1C-8BFB-579B3395BABD}" srcOrd="0" destOrd="0" parTransId="{E69C89B4-E196-4F1B-8AC4-7B88DA271035}" sibTransId="{95C162E9-E3E7-422F-A431-391E1268B6A3}"/>
    <dgm:cxn modelId="{C3408585-65F8-4516-88DC-D8D47D26B43A}" srcId="{919392D6-0AD3-4C18-8C98-5CA6757F0EFC}" destId="{8FE2FBA6-EA7D-4835-97D7-D52974EE9665}" srcOrd="0" destOrd="0" parTransId="{E4FB94FF-DD0B-4021-9120-85883B2E6010}" sibTransId="{E4B9F263-7D44-4CA9-B830-4C12A9F00FFC}"/>
    <dgm:cxn modelId="{E2D7C18D-9499-41B2-8F28-70B8C163E2A2}" type="presOf" srcId="{6255A87C-C87E-416B-8D02-7EFBA70E9D29}" destId="{1ECFD3C5-F2C5-495D-9D54-216215B6B122}" srcOrd="0" destOrd="1" presId="urn:microsoft.com/office/officeart/2005/8/layout/vList2"/>
    <dgm:cxn modelId="{2B7E069B-AAD7-4614-81AD-724E3230FF38}" type="presOf" srcId="{919392D6-0AD3-4C18-8C98-5CA6757F0EFC}" destId="{39083E45-EE0D-4F88-B286-0B0281A715E2}" srcOrd="0" destOrd="0" presId="urn:microsoft.com/office/officeart/2005/8/layout/vList2"/>
    <dgm:cxn modelId="{86F699A4-630B-4165-ACBF-809B09F79A3D}" type="presOf" srcId="{A15FC703-EA8C-4953-BDD6-458D708A0BC7}" destId="{74FDC395-E3E9-4C45-B9F4-008842C4E216}" srcOrd="0" destOrd="0" presId="urn:microsoft.com/office/officeart/2005/8/layout/vList2"/>
    <dgm:cxn modelId="{D725AAA8-5E1B-46A1-9737-72D3A3FC12E0}" srcId="{5B4A5ED9-6ECA-4EAD-A4F0-360330DB056C}" destId="{919392D6-0AD3-4C18-8C98-5CA6757F0EFC}" srcOrd="1" destOrd="0" parTransId="{A1598489-E048-4B00-B507-868CF256AAE3}" sibTransId="{3D6FBE5E-A373-4A6A-BD0E-4084275080D2}"/>
    <dgm:cxn modelId="{7D8B37B2-D4FA-4C93-B951-D6456A545714}" srcId="{A15FC703-EA8C-4953-BDD6-458D708A0BC7}" destId="{6255A87C-C87E-416B-8D02-7EFBA70E9D29}" srcOrd="1" destOrd="0" parTransId="{35194AE5-A459-4F2E-A43B-196BE5DB5708}" sibTransId="{7C579D55-2C19-4792-A21E-DFD82E35D8AE}"/>
    <dgm:cxn modelId="{09E80DBE-A922-416C-BB0A-4CFCAB39127F}" type="presOf" srcId="{5B4A5ED9-6ECA-4EAD-A4F0-360330DB056C}" destId="{66FE97CA-D7BC-4DCC-8DA1-F59E416088D7}" srcOrd="0" destOrd="0" presId="urn:microsoft.com/office/officeart/2005/8/layout/vList2"/>
    <dgm:cxn modelId="{779E1CDF-896A-4112-99DA-57F8611A5A8C}" type="presOf" srcId="{7960340E-BFA8-4390-B934-A12D24671EFD}" destId="{1ECFD3C5-F2C5-495D-9D54-216215B6B122}" srcOrd="0" destOrd="2" presId="urn:microsoft.com/office/officeart/2005/8/layout/vList2"/>
    <dgm:cxn modelId="{2F6A9EEB-72F8-4E0C-99E5-60BB4308DDB3}" srcId="{5B4A5ED9-6ECA-4EAD-A4F0-360330DB056C}" destId="{A15FC703-EA8C-4953-BDD6-458D708A0BC7}" srcOrd="0" destOrd="0" parTransId="{FA037252-1832-4310-9BF9-98C08A808968}" sibTransId="{E506B54E-BAFD-4756-A7BB-D1461F9DCF8F}"/>
    <dgm:cxn modelId="{77B13F9C-A82E-4B09-8574-EEDC21211FB0}" type="presParOf" srcId="{66FE97CA-D7BC-4DCC-8DA1-F59E416088D7}" destId="{74FDC395-E3E9-4C45-B9F4-008842C4E216}" srcOrd="0" destOrd="0" presId="urn:microsoft.com/office/officeart/2005/8/layout/vList2"/>
    <dgm:cxn modelId="{1351211F-4034-4B67-B470-CF7CD16DC26F}" type="presParOf" srcId="{66FE97CA-D7BC-4DCC-8DA1-F59E416088D7}" destId="{1ECFD3C5-F2C5-495D-9D54-216215B6B122}" srcOrd="1" destOrd="0" presId="urn:microsoft.com/office/officeart/2005/8/layout/vList2"/>
    <dgm:cxn modelId="{B3F28F49-4E61-4FB2-AADD-27CB0D037EB3}" type="presParOf" srcId="{66FE97CA-D7BC-4DCC-8DA1-F59E416088D7}" destId="{39083E45-EE0D-4F88-B286-0B0281A715E2}" srcOrd="2" destOrd="0" presId="urn:microsoft.com/office/officeart/2005/8/layout/vList2"/>
    <dgm:cxn modelId="{0AC0443F-B37D-46B3-A7BB-D1A59CF710AE}" type="presParOf" srcId="{66FE97CA-D7BC-4DCC-8DA1-F59E416088D7}" destId="{D423837C-0784-4DFD-AA01-4B1908B7CBC8}" srcOrd="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B4A5ED9-6ECA-4EAD-A4F0-360330DB056C}" type="doc">
      <dgm:prSet loTypeId="urn:microsoft.com/office/officeart/2005/8/layout/vList2" loCatId="list" qsTypeId="urn:microsoft.com/office/officeart/2005/8/quickstyle/simple1" qsCatId="simple" csTypeId="urn:microsoft.com/office/officeart/2005/8/colors/colorful4" csCatId="colorful"/>
      <dgm:spPr/>
      <dgm:t>
        <a:bodyPr/>
        <a:lstStyle/>
        <a:p>
          <a:endParaRPr lang="en-GB"/>
        </a:p>
      </dgm:t>
    </dgm:pt>
    <dgm:pt modelId="{A15FC703-EA8C-4953-BDD6-458D708A0BC7}">
      <dgm:prSet/>
      <dgm:spPr/>
      <dgm:t>
        <a:bodyPr/>
        <a:lstStyle/>
        <a:p>
          <a:r>
            <a:rPr lang="en-GB"/>
            <a:t>Discount future cash flows:</a:t>
          </a:r>
          <a:endParaRPr lang="en-US"/>
        </a:p>
      </dgm:t>
    </dgm:pt>
    <dgm:pt modelId="{FA037252-1832-4310-9BF9-98C08A808968}" type="parTrans" cxnId="{2F6A9EEB-72F8-4E0C-99E5-60BB4308DDB3}">
      <dgm:prSet/>
      <dgm:spPr/>
      <dgm:t>
        <a:bodyPr/>
        <a:lstStyle/>
        <a:p>
          <a:endParaRPr lang="en-GB"/>
        </a:p>
      </dgm:t>
    </dgm:pt>
    <dgm:pt modelId="{E506B54E-BAFD-4756-A7BB-D1461F9DCF8F}" type="sibTrans" cxnId="{2F6A9EEB-72F8-4E0C-99E5-60BB4308DDB3}">
      <dgm:prSet/>
      <dgm:spPr/>
      <dgm:t>
        <a:bodyPr/>
        <a:lstStyle/>
        <a:p>
          <a:endParaRPr lang="en-GB"/>
        </a:p>
      </dgm:t>
    </dgm:pt>
    <mc:AlternateContent xmlns:mc="http://schemas.openxmlformats.org/markup-compatibility/2006" xmlns:a14="http://schemas.microsoft.com/office/drawing/2010/main">
      <mc:Choice Requires="a14">
        <dgm:pt modelId="{62F81702-4F33-4E1C-8BFB-579B3395BABD}">
          <dgm:prSet/>
          <dgm:spPr/>
          <dgm: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a:latin typeface="Cambria Math" panose="02040503050406030204" pitchFamily="18" charset="0"/>
                          </a:rPr>
                          <m:t>PV</m:t>
                        </m:r>
                      </m:e>
                      <m:sub>
                        <m:r>
                          <a:rPr lang="en-US">
                            <a:latin typeface="Cambria Math" panose="02040503050406030204" pitchFamily="18" charset="0"/>
                          </a:rPr>
                          <m:t>0</m:t>
                        </m:r>
                      </m:sub>
                    </m:sSub>
                    <m:r>
                      <a:rPr lang="en-US">
                        <a:latin typeface="Cambria Math" panose="02040503050406030204" pitchFamily="18" charset="0"/>
                      </a:rPr>
                      <m:t>=</m:t>
                    </m:r>
                    <m:r>
                      <m:rPr>
                        <m:sty m:val="p"/>
                      </m:rPr>
                      <a:rPr lang="en-US">
                        <a:latin typeface="Cambria Math" panose="02040503050406030204" pitchFamily="18" charset="0"/>
                      </a:rPr>
                      <m:t>NCF</m:t>
                    </m:r>
                    <m:r>
                      <a:rPr lang="en-US">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a:latin typeface="Cambria Math" panose="02040503050406030204" pitchFamily="18" charset="0"/>
                              </a:rPr>
                              <m:t>1−</m:t>
                            </m:r>
                            <m:f>
                              <m:fPr>
                                <m:ctrlPr>
                                  <a:rPr lang="en-US" i="1">
                                    <a:latin typeface="Cambria Math" panose="02040503050406030204" pitchFamily="18" charset="0"/>
                                  </a:rPr>
                                </m:ctrlPr>
                              </m:fPr>
                              <m:num>
                                <m:r>
                                  <a:rPr lang="en-US">
                                    <a:latin typeface="Cambria Math" panose="02040503050406030204" pitchFamily="18" charset="0"/>
                                  </a:rPr>
                                  <m:t>1</m:t>
                                </m:r>
                              </m:num>
                              <m:den>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a:latin typeface="Cambria Math" panose="02040503050406030204" pitchFamily="18" charset="0"/>
                                          </a:rPr>
                                          <m:t>1+</m:t>
                                        </m:r>
                                        <m:r>
                                          <m:rPr>
                                            <m:sty m:val="p"/>
                                          </m:rPr>
                                          <a:rPr lang="en-US">
                                            <a:latin typeface="Cambria Math" panose="02040503050406030204" pitchFamily="18" charset="0"/>
                                          </a:rPr>
                                          <m:t>k</m:t>
                                        </m:r>
                                      </m:e>
                                    </m:d>
                                  </m:e>
                                  <m:sup>
                                    <m:r>
                                      <m:rPr>
                                        <m:sty m:val="p"/>
                                      </m:rPr>
                                      <a:rPr lang="en-US">
                                        <a:latin typeface="Cambria Math" panose="02040503050406030204" pitchFamily="18" charset="0"/>
                                      </a:rPr>
                                      <m:t>t</m:t>
                                    </m:r>
                                  </m:sup>
                                </m:sSup>
                              </m:den>
                            </m:f>
                          </m:num>
                          <m:den>
                            <m:r>
                              <m:rPr>
                                <m:sty m:val="p"/>
                              </m:rPr>
                              <a:rPr lang="en-US">
                                <a:latin typeface="Cambria Math" panose="02040503050406030204" pitchFamily="18" charset="0"/>
                              </a:rPr>
                              <m:t>k</m:t>
                            </m:r>
                          </m:den>
                        </m:f>
                      </m:e>
                    </m:d>
                  </m:oMath>
                </m:oMathPara>
              </a14:m>
              <a:endParaRPr lang="en-US"/>
            </a:p>
          </dgm:t>
        </dgm:pt>
      </mc:Choice>
      <mc:Fallback xmlns="">
        <dgm:pt modelId="{62F81702-4F33-4E1C-8BFB-579B3395BABD}">
          <dgm:prSet/>
          <dgm:spPr/>
          <dgm:t>
            <a:bodyPr/>
            <a:lstStyle/>
            <a:p>
              <a:r>
                <a:rPr lang="en-US" i="0"/>
                <a:t>PV_0=NCF×((1−1/(1+k)^t )/k)</a:t>
              </a:r>
              <a:endParaRPr lang="en-US"/>
            </a:p>
          </dgm:t>
        </dgm:pt>
      </mc:Fallback>
    </mc:AlternateContent>
    <dgm:pt modelId="{E69C89B4-E196-4F1B-8AC4-7B88DA271035}" type="parTrans" cxnId="{A461D973-6557-4FE4-9B44-53A60F6077E0}">
      <dgm:prSet/>
      <dgm:spPr/>
      <dgm:t>
        <a:bodyPr/>
        <a:lstStyle/>
        <a:p>
          <a:endParaRPr lang="en-GB"/>
        </a:p>
      </dgm:t>
    </dgm:pt>
    <dgm:pt modelId="{95C162E9-E3E7-422F-A431-391E1268B6A3}" type="sibTrans" cxnId="{A461D973-6557-4FE4-9B44-53A60F6077E0}">
      <dgm:prSet/>
      <dgm:spPr/>
      <dgm:t>
        <a:bodyPr/>
        <a:lstStyle/>
        <a:p>
          <a:endParaRPr lang="en-GB"/>
        </a:p>
      </dgm:t>
    </dgm:pt>
    <mc:AlternateContent xmlns:mc="http://schemas.openxmlformats.org/markup-compatibility/2006" xmlns:a14="http://schemas.microsoft.com/office/drawing/2010/main">
      <mc:Choice Requires="a14">
        <dgm:pt modelId="{6255A87C-C87E-416B-8D02-7EFBA70E9D29}">
          <dgm:prSet/>
          <dgm:spPr/>
          <dgm: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a:latin typeface="Cambria Math" panose="02040503050406030204" pitchFamily="18" charset="0"/>
                          </a:rPr>
                          <m:t>PV</m:t>
                        </m:r>
                      </m:e>
                      <m:sub>
                        <m:r>
                          <a:rPr lang="en-US">
                            <a:latin typeface="Cambria Math" panose="02040503050406030204" pitchFamily="18" charset="0"/>
                          </a:rPr>
                          <m:t>0</m:t>
                        </m:r>
                      </m:sub>
                    </m:sSub>
                    <m:r>
                      <a:rPr lang="en-US">
                        <a:latin typeface="Cambria Math" panose="02040503050406030204" pitchFamily="18" charset="0"/>
                      </a:rPr>
                      <m:t>=</m:t>
                    </m:r>
                    <m:r>
                      <a:rPr lang="en-US" b="0" i="0">
                        <a:latin typeface="Cambria Math" panose="02040503050406030204" pitchFamily="18" charset="0"/>
                      </a:rPr>
                      <m:t>70,000</m:t>
                    </m:r>
                    <m:r>
                      <a:rPr lang="en-US">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a:latin typeface="Cambria Math" panose="02040503050406030204" pitchFamily="18" charset="0"/>
                              </a:rPr>
                              <m:t>1−</m:t>
                            </m:r>
                            <m:f>
                              <m:fPr>
                                <m:ctrlPr>
                                  <a:rPr lang="en-US" i="1">
                                    <a:latin typeface="Cambria Math" panose="02040503050406030204" pitchFamily="18" charset="0"/>
                                  </a:rPr>
                                </m:ctrlPr>
                              </m:fPr>
                              <m:num>
                                <m:r>
                                  <a:rPr lang="en-US">
                                    <a:latin typeface="Cambria Math" panose="02040503050406030204" pitchFamily="18" charset="0"/>
                                  </a:rPr>
                                  <m:t>1</m:t>
                                </m:r>
                              </m:num>
                              <m:den>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a:latin typeface="Cambria Math" panose="02040503050406030204" pitchFamily="18" charset="0"/>
                                          </a:rPr>
                                          <m:t>1+</m:t>
                                        </m:r>
                                        <m:r>
                                          <a:rPr lang="en-US" b="0" i="1">
                                            <a:latin typeface="Cambria Math" panose="02040503050406030204" pitchFamily="18" charset="0"/>
                                          </a:rPr>
                                          <m:t>0.18</m:t>
                                        </m:r>
                                      </m:e>
                                    </m:d>
                                  </m:e>
                                  <m:sup>
                                    <m:r>
                                      <a:rPr lang="en-US" b="0" i="1">
                                        <a:latin typeface="Cambria Math" panose="02040503050406030204" pitchFamily="18" charset="0"/>
                                      </a:rPr>
                                      <m:t>5</m:t>
                                    </m:r>
                                  </m:sup>
                                </m:sSup>
                              </m:den>
                            </m:f>
                          </m:num>
                          <m:den>
                            <m:r>
                              <a:rPr lang="en-US" b="0" i="0">
                                <a:latin typeface="Cambria Math" panose="02040503050406030204" pitchFamily="18" charset="0"/>
                              </a:rPr>
                              <m:t>0.18</m:t>
                            </m:r>
                          </m:den>
                        </m:f>
                      </m:e>
                    </m:d>
                  </m:oMath>
                </m:oMathPara>
              </a14:m>
              <a:endParaRPr lang="en-US"/>
            </a:p>
          </dgm:t>
        </dgm:pt>
      </mc:Choice>
      <mc:Fallback xmlns="">
        <dgm:pt modelId="{6255A87C-C87E-416B-8D02-7EFBA70E9D29}">
          <dgm:prSet/>
          <dgm:spPr/>
          <dgm:t>
            <a:bodyPr/>
            <a:lstStyle/>
            <a:p>
              <a:r>
                <a:rPr lang="en-US" i="0"/>
                <a:t>PV_0=</a:t>
              </a:r>
              <a:r>
                <a:rPr lang="en-US" b="0" i="0"/>
                <a:t>70,000</a:t>
              </a:r>
              <a:r>
                <a:rPr lang="en-US" i="0"/>
                <a:t>×((1−1/(1+</a:t>
              </a:r>
              <a:r>
                <a:rPr lang="en-US" b="0" i="0"/>
                <a:t>0.18)^5 )/0.18)</a:t>
              </a:r>
              <a:endParaRPr lang="en-US"/>
            </a:p>
          </dgm:t>
        </dgm:pt>
      </mc:Fallback>
    </mc:AlternateContent>
    <dgm:pt modelId="{35194AE5-A459-4F2E-A43B-196BE5DB5708}" type="parTrans" cxnId="{7D8B37B2-D4FA-4C93-B951-D6456A545714}">
      <dgm:prSet/>
      <dgm:spPr/>
      <dgm:t>
        <a:bodyPr/>
        <a:lstStyle/>
        <a:p>
          <a:endParaRPr lang="en-GB"/>
        </a:p>
      </dgm:t>
    </dgm:pt>
    <dgm:pt modelId="{7C579D55-2C19-4792-A21E-DFD82E35D8AE}" type="sibTrans" cxnId="{7D8B37B2-D4FA-4C93-B951-D6456A545714}">
      <dgm:prSet/>
      <dgm:spPr/>
      <dgm:t>
        <a:bodyPr/>
        <a:lstStyle/>
        <a:p>
          <a:endParaRPr lang="en-GB"/>
        </a:p>
      </dgm:t>
    </dgm:pt>
    <mc:AlternateContent xmlns:mc="http://schemas.openxmlformats.org/markup-compatibility/2006" xmlns:a14="http://schemas.microsoft.com/office/drawing/2010/main">
      <mc:Choice Requires="a14">
        <dgm:pt modelId="{7960340E-BFA8-4390-B934-A12D24671EFD}">
          <dgm:prSet/>
          <dgm:spPr/>
          <dgm: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a:latin typeface="Cambria Math" panose="02040503050406030204" pitchFamily="18" charset="0"/>
                          </a:rPr>
                          <m:t>PV</m:t>
                        </m:r>
                      </m:e>
                      <m:sub>
                        <m:r>
                          <a:rPr lang="en-US">
                            <a:latin typeface="Cambria Math" panose="02040503050406030204" pitchFamily="18" charset="0"/>
                          </a:rPr>
                          <m:t>0</m:t>
                        </m:r>
                      </m:sub>
                    </m:sSub>
                    <m:r>
                      <a:rPr lang="en-US">
                        <a:latin typeface="Cambria Math" panose="02040503050406030204" pitchFamily="18" charset="0"/>
                      </a:rPr>
                      <m:t>=</m:t>
                    </m:r>
                    <m:r>
                      <a:rPr lang="en-US" b="0" i="0">
                        <a:latin typeface="Cambria Math" panose="02040503050406030204" pitchFamily="18" charset="0"/>
                      </a:rPr>
                      <m:t>70,000</m:t>
                    </m:r>
                    <m:r>
                      <a:rPr lang="en-US">
                        <a:latin typeface="Cambria Math" panose="02040503050406030204" pitchFamily="18" charset="0"/>
                      </a:rPr>
                      <m:t>×</m:t>
                    </m:r>
                    <m:r>
                      <a:rPr lang="en-US" b="0" i="0">
                        <a:latin typeface="Cambria Math" panose="02040503050406030204" pitchFamily="18" charset="0"/>
                      </a:rPr>
                      <m:t>3.1272=218,904</m:t>
                    </m:r>
                  </m:oMath>
                </m:oMathPara>
              </a14:m>
              <a:endParaRPr lang="en-US"/>
            </a:p>
          </dgm:t>
        </dgm:pt>
      </mc:Choice>
      <mc:Fallback xmlns="">
        <dgm:pt modelId="{7960340E-BFA8-4390-B934-A12D24671EFD}">
          <dgm:prSet/>
          <dgm:spPr/>
          <dgm:t>
            <a:bodyPr/>
            <a:lstStyle/>
            <a:p>
              <a:r>
                <a:rPr lang="en-US" i="0"/>
                <a:t>PV_0=</a:t>
              </a:r>
              <a:r>
                <a:rPr lang="en-US" b="0" i="0"/>
                <a:t>70,000</a:t>
              </a:r>
              <a:r>
                <a:rPr lang="en-US" i="0"/>
                <a:t>×</a:t>
              </a:r>
              <a:r>
                <a:rPr lang="en-US" b="0" i="0"/>
                <a:t>3.1272=218,904</a:t>
              </a:r>
              <a:endParaRPr lang="en-US"/>
            </a:p>
          </dgm:t>
        </dgm:pt>
      </mc:Fallback>
    </mc:AlternateContent>
    <dgm:pt modelId="{890DEDDC-FCA2-4890-B64E-4C2C455D2645}" type="parTrans" cxnId="{03D08F15-AB00-4786-8A73-6B6AF1124892}">
      <dgm:prSet/>
      <dgm:spPr/>
      <dgm:t>
        <a:bodyPr/>
        <a:lstStyle/>
        <a:p>
          <a:endParaRPr lang="en-GB"/>
        </a:p>
      </dgm:t>
    </dgm:pt>
    <dgm:pt modelId="{00FB67B5-0D2D-4A73-BCE2-9176BDBE451D}" type="sibTrans" cxnId="{03D08F15-AB00-4786-8A73-6B6AF1124892}">
      <dgm:prSet/>
      <dgm:spPr/>
      <dgm:t>
        <a:bodyPr/>
        <a:lstStyle/>
        <a:p>
          <a:endParaRPr lang="en-GB"/>
        </a:p>
      </dgm:t>
    </dgm:pt>
    <dgm:pt modelId="{919392D6-0AD3-4C18-8C98-5CA6757F0EFC}">
      <dgm:prSet/>
      <dgm:spPr/>
      <dgm:t>
        <a:bodyPr/>
        <a:lstStyle/>
        <a:p>
          <a:r>
            <a:rPr lang="en-GB"/>
            <a:t>Compute NPV</a:t>
          </a:r>
          <a:endParaRPr lang="en-US"/>
        </a:p>
      </dgm:t>
    </dgm:pt>
    <dgm:pt modelId="{A1598489-E048-4B00-B507-868CF256AAE3}" type="parTrans" cxnId="{D725AAA8-5E1B-46A1-9737-72D3A3FC12E0}">
      <dgm:prSet/>
      <dgm:spPr/>
      <dgm:t>
        <a:bodyPr/>
        <a:lstStyle/>
        <a:p>
          <a:endParaRPr lang="en-GB"/>
        </a:p>
      </dgm:t>
    </dgm:pt>
    <dgm:pt modelId="{3D6FBE5E-A373-4A6A-BD0E-4084275080D2}" type="sibTrans" cxnId="{D725AAA8-5E1B-46A1-9737-72D3A3FC12E0}">
      <dgm:prSet/>
      <dgm:spPr/>
      <dgm:t>
        <a:bodyPr/>
        <a:lstStyle/>
        <a:p>
          <a:endParaRPr lang="en-GB"/>
        </a:p>
      </dgm:t>
    </dgm:pt>
    <mc:AlternateContent xmlns:mc="http://schemas.openxmlformats.org/markup-compatibility/2006" xmlns:a14="http://schemas.microsoft.com/office/drawing/2010/main">
      <mc:Choice Requires="a14">
        <dgm:pt modelId="{8FE2FBA6-EA7D-4835-97D7-D52974EE9665}">
          <dgm:prSet/>
          <dgm:spPr/>
          <dgm: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NPV</m:t>
                    </m:r>
                    <m:r>
                      <a:rPr lang="en-US" b="0" i="0" smtClean="0">
                        <a:latin typeface="Cambria Math" panose="02040503050406030204" pitchFamily="18" charset="0"/>
                      </a:rPr>
                      <m:t>=218,904−200,000=18,904</m:t>
                    </m:r>
                  </m:oMath>
                </m:oMathPara>
              </a14:m>
              <a:endParaRPr lang="en-US"/>
            </a:p>
          </dgm:t>
        </dgm:pt>
      </mc:Choice>
      <mc:Fallback xmlns="">
        <dgm:pt modelId="{8FE2FBA6-EA7D-4835-97D7-D52974EE9665}">
          <dgm:prSet/>
          <dgm:spPr/>
          <dgm:t>
            <a:bodyPr/>
            <a:lstStyle/>
            <a:p>
              <a:r>
                <a:rPr lang="en-US" b="0" i="0"/>
                <a:t>NPV=218,904−200,000=18,904</a:t>
              </a:r>
              <a:endParaRPr lang="en-US"/>
            </a:p>
          </dgm:t>
        </dgm:pt>
      </mc:Fallback>
    </mc:AlternateContent>
    <dgm:pt modelId="{E4FB94FF-DD0B-4021-9120-85883B2E6010}" type="parTrans" cxnId="{C3408585-65F8-4516-88DC-D8D47D26B43A}">
      <dgm:prSet/>
      <dgm:spPr/>
      <dgm:t>
        <a:bodyPr/>
        <a:lstStyle/>
        <a:p>
          <a:endParaRPr lang="en-GB"/>
        </a:p>
      </dgm:t>
    </dgm:pt>
    <dgm:pt modelId="{E4B9F263-7D44-4CA9-B830-4C12A9F00FFC}" type="sibTrans" cxnId="{C3408585-65F8-4516-88DC-D8D47D26B43A}">
      <dgm:prSet/>
      <dgm:spPr/>
      <dgm:t>
        <a:bodyPr/>
        <a:lstStyle/>
        <a:p>
          <a:endParaRPr lang="en-GB"/>
        </a:p>
      </dgm:t>
    </dgm:pt>
    <dgm:pt modelId="{66FE97CA-D7BC-4DCC-8DA1-F59E416088D7}" type="pres">
      <dgm:prSet presAssocID="{5B4A5ED9-6ECA-4EAD-A4F0-360330DB056C}" presName="linear" presStyleCnt="0">
        <dgm:presLayoutVars>
          <dgm:animLvl val="lvl"/>
          <dgm:resizeHandles val="exact"/>
        </dgm:presLayoutVars>
      </dgm:prSet>
      <dgm:spPr/>
    </dgm:pt>
    <dgm:pt modelId="{74FDC395-E3E9-4C45-B9F4-008842C4E216}" type="pres">
      <dgm:prSet presAssocID="{A15FC703-EA8C-4953-BDD6-458D708A0BC7}" presName="parentText" presStyleLbl="node1" presStyleIdx="0" presStyleCnt="2">
        <dgm:presLayoutVars>
          <dgm:chMax val="0"/>
          <dgm:bulletEnabled val="1"/>
        </dgm:presLayoutVars>
      </dgm:prSet>
      <dgm:spPr/>
    </dgm:pt>
    <dgm:pt modelId="{1ECFD3C5-F2C5-495D-9D54-216215B6B122}" type="pres">
      <dgm:prSet presAssocID="{A15FC703-EA8C-4953-BDD6-458D708A0BC7}" presName="childText" presStyleLbl="revTx" presStyleIdx="0" presStyleCnt="2">
        <dgm:presLayoutVars>
          <dgm:bulletEnabled val="1"/>
        </dgm:presLayoutVars>
      </dgm:prSet>
      <dgm:spPr/>
    </dgm:pt>
    <dgm:pt modelId="{39083E45-EE0D-4F88-B286-0B0281A715E2}" type="pres">
      <dgm:prSet presAssocID="{919392D6-0AD3-4C18-8C98-5CA6757F0EFC}" presName="parentText" presStyleLbl="node1" presStyleIdx="1" presStyleCnt="2">
        <dgm:presLayoutVars>
          <dgm:chMax val="0"/>
          <dgm:bulletEnabled val="1"/>
        </dgm:presLayoutVars>
      </dgm:prSet>
      <dgm:spPr/>
    </dgm:pt>
    <dgm:pt modelId="{D423837C-0784-4DFD-AA01-4B1908B7CBC8}" type="pres">
      <dgm:prSet presAssocID="{919392D6-0AD3-4C18-8C98-5CA6757F0EFC}" presName="childText" presStyleLbl="revTx" presStyleIdx="1" presStyleCnt="2">
        <dgm:presLayoutVars>
          <dgm:bulletEnabled val="1"/>
        </dgm:presLayoutVars>
      </dgm:prSet>
      <dgm:spPr/>
    </dgm:pt>
  </dgm:ptLst>
  <dgm:cxnLst>
    <dgm:cxn modelId="{03D08F15-AB00-4786-8A73-6B6AF1124892}" srcId="{A15FC703-EA8C-4953-BDD6-458D708A0BC7}" destId="{7960340E-BFA8-4390-B934-A12D24671EFD}" srcOrd="2" destOrd="0" parTransId="{890DEDDC-FCA2-4890-B64E-4C2C455D2645}" sibTransId="{00FB67B5-0D2D-4A73-BCE2-9176BDBE451D}"/>
    <dgm:cxn modelId="{B6D0A219-1F49-4125-AA00-DB5B60306CE2}" type="presOf" srcId="{62F81702-4F33-4E1C-8BFB-579B3395BABD}" destId="{1ECFD3C5-F2C5-495D-9D54-216215B6B122}" srcOrd="0" destOrd="0" presId="urn:microsoft.com/office/officeart/2005/8/layout/vList2"/>
    <dgm:cxn modelId="{9705EF6D-3420-46B4-8E05-5A3D0FF09681}" type="presOf" srcId="{8FE2FBA6-EA7D-4835-97D7-D52974EE9665}" destId="{D423837C-0784-4DFD-AA01-4B1908B7CBC8}" srcOrd="0" destOrd="0" presId="urn:microsoft.com/office/officeart/2005/8/layout/vList2"/>
    <dgm:cxn modelId="{A461D973-6557-4FE4-9B44-53A60F6077E0}" srcId="{A15FC703-EA8C-4953-BDD6-458D708A0BC7}" destId="{62F81702-4F33-4E1C-8BFB-579B3395BABD}" srcOrd="0" destOrd="0" parTransId="{E69C89B4-E196-4F1B-8AC4-7B88DA271035}" sibTransId="{95C162E9-E3E7-422F-A431-391E1268B6A3}"/>
    <dgm:cxn modelId="{C3408585-65F8-4516-88DC-D8D47D26B43A}" srcId="{919392D6-0AD3-4C18-8C98-5CA6757F0EFC}" destId="{8FE2FBA6-EA7D-4835-97D7-D52974EE9665}" srcOrd="0" destOrd="0" parTransId="{E4FB94FF-DD0B-4021-9120-85883B2E6010}" sibTransId="{E4B9F263-7D44-4CA9-B830-4C12A9F00FFC}"/>
    <dgm:cxn modelId="{E2D7C18D-9499-41B2-8F28-70B8C163E2A2}" type="presOf" srcId="{6255A87C-C87E-416B-8D02-7EFBA70E9D29}" destId="{1ECFD3C5-F2C5-495D-9D54-216215B6B122}" srcOrd="0" destOrd="1" presId="urn:microsoft.com/office/officeart/2005/8/layout/vList2"/>
    <dgm:cxn modelId="{2B7E069B-AAD7-4614-81AD-724E3230FF38}" type="presOf" srcId="{919392D6-0AD3-4C18-8C98-5CA6757F0EFC}" destId="{39083E45-EE0D-4F88-B286-0B0281A715E2}" srcOrd="0" destOrd="0" presId="urn:microsoft.com/office/officeart/2005/8/layout/vList2"/>
    <dgm:cxn modelId="{86F699A4-630B-4165-ACBF-809B09F79A3D}" type="presOf" srcId="{A15FC703-EA8C-4953-BDD6-458D708A0BC7}" destId="{74FDC395-E3E9-4C45-B9F4-008842C4E216}" srcOrd="0" destOrd="0" presId="urn:microsoft.com/office/officeart/2005/8/layout/vList2"/>
    <dgm:cxn modelId="{D725AAA8-5E1B-46A1-9737-72D3A3FC12E0}" srcId="{5B4A5ED9-6ECA-4EAD-A4F0-360330DB056C}" destId="{919392D6-0AD3-4C18-8C98-5CA6757F0EFC}" srcOrd="1" destOrd="0" parTransId="{A1598489-E048-4B00-B507-868CF256AAE3}" sibTransId="{3D6FBE5E-A373-4A6A-BD0E-4084275080D2}"/>
    <dgm:cxn modelId="{7D8B37B2-D4FA-4C93-B951-D6456A545714}" srcId="{A15FC703-EA8C-4953-BDD6-458D708A0BC7}" destId="{6255A87C-C87E-416B-8D02-7EFBA70E9D29}" srcOrd="1" destOrd="0" parTransId="{35194AE5-A459-4F2E-A43B-196BE5DB5708}" sibTransId="{7C579D55-2C19-4792-A21E-DFD82E35D8AE}"/>
    <dgm:cxn modelId="{09E80DBE-A922-416C-BB0A-4CFCAB39127F}" type="presOf" srcId="{5B4A5ED9-6ECA-4EAD-A4F0-360330DB056C}" destId="{66FE97CA-D7BC-4DCC-8DA1-F59E416088D7}" srcOrd="0" destOrd="0" presId="urn:microsoft.com/office/officeart/2005/8/layout/vList2"/>
    <dgm:cxn modelId="{779E1CDF-896A-4112-99DA-57F8611A5A8C}" type="presOf" srcId="{7960340E-BFA8-4390-B934-A12D24671EFD}" destId="{1ECFD3C5-F2C5-495D-9D54-216215B6B122}" srcOrd="0" destOrd="2" presId="urn:microsoft.com/office/officeart/2005/8/layout/vList2"/>
    <dgm:cxn modelId="{2F6A9EEB-72F8-4E0C-99E5-60BB4308DDB3}" srcId="{5B4A5ED9-6ECA-4EAD-A4F0-360330DB056C}" destId="{A15FC703-EA8C-4953-BDD6-458D708A0BC7}" srcOrd="0" destOrd="0" parTransId="{FA037252-1832-4310-9BF9-98C08A808968}" sibTransId="{E506B54E-BAFD-4756-A7BB-D1461F9DCF8F}"/>
    <dgm:cxn modelId="{77B13F9C-A82E-4B09-8574-EEDC21211FB0}" type="presParOf" srcId="{66FE97CA-D7BC-4DCC-8DA1-F59E416088D7}" destId="{74FDC395-E3E9-4C45-B9F4-008842C4E216}" srcOrd="0" destOrd="0" presId="urn:microsoft.com/office/officeart/2005/8/layout/vList2"/>
    <dgm:cxn modelId="{1351211F-4034-4B67-B470-CF7CD16DC26F}" type="presParOf" srcId="{66FE97CA-D7BC-4DCC-8DA1-F59E416088D7}" destId="{1ECFD3C5-F2C5-495D-9D54-216215B6B122}" srcOrd="1" destOrd="0" presId="urn:microsoft.com/office/officeart/2005/8/layout/vList2"/>
    <dgm:cxn modelId="{B3F28F49-4E61-4FB2-AADD-27CB0D037EB3}" type="presParOf" srcId="{66FE97CA-D7BC-4DCC-8DA1-F59E416088D7}" destId="{39083E45-EE0D-4F88-B286-0B0281A715E2}" srcOrd="2" destOrd="0" presId="urn:microsoft.com/office/officeart/2005/8/layout/vList2"/>
    <dgm:cxn modelId="{0AC0443F-B37D-46B3-A7BB-D1A59CF710AE}" type="presParOf" srcId="{66FE97CA-D7BC-4DCC-8DA1-F59E416088D7}" destId="{D423837C-0784-4DFD-AA01-4B1908B7CBC8}"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7286948-D2BC-4626-BB8E-D34D1DB9BD69}"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GB"/>
        </a:p>
      </dgm:t>
    </dgm:pt>
    <dgm:pt modelId="{E46FC029-669D-4E80-B56A-69B084B6F160}">
      <dgm:prSet/>
      <dgm:spPr/>
      <dgm:t>
        <a:bodyPr/>
        <a:lstStyle/>
        <a:p>
          <a:pPr rtl="0"/>
          <a:r>
            <a:rPr lang="en-GB" dirty="0"/>
            <a:t>The profitability index technique</a:t>
          </a:r>
        </a:p>
      </dgm:t>
    </dgm:pt>
    <dgm:pt modelId="{82760E46-E2BD-4CBA-B177-B726407CDB6B}" type="parTrans" cxnId="{CF6326C1-0BBB-4BF0-941B-45025ED90D9F}">
      <dgm:prSet/>
      <dgm:spPr/>
      <dgm:t>
        <a:bodyPr/>
        <a:lstStyle/>
        <a:p>
          <a:endParaRPr lang="en-GB"/>
        </a:p>
      </dgm:t>
    </dgm:pt>
    <dgm:pt modelId="{D591292D-117C-4780-914C-0BEE7AE19E94}" type="sibTrans" cxnId="{CF6326C1-0BBB-4BF0-941B-45025ED90D9F}">
      <dgm:prSet/>
      <dgm:spPr/>
      <dgm:t>
        <a:bodyPr/>
        <a:lstStyle/>
        <a:p>
          <a:endParaRPr lang="en-GB"/>
        </a:p>
      </dgm:t>
    </dgm:pt>
    <dgm:pt modelId="{DD89C8FE-0250-4BF2-9D56-239437F1A831}" type="pres">
      <dgm:prSet presAssocID="{17286948-D2BC-4626-BB8E-D34D1DB9BD69}" presName="CompostProcess" presStyleCnt="0">
        <dgm:presLayoutVars>
          <dgm:dir/>
          <dgm:resizeHandles val="exact"/>
        </dgm:presLayoutVars>
      </dgm:prSet>
      <dgm:spPr/>
    </dgm:pt>
    <dgm:pt modelId="{76FDD563-20D1-435D-B0A3-3B641C5FCDA0}" type="pres">
      <dgm:prSet presAssocID="{17286948-D2BC-4626-BB8E-D34D1DB9BD69}" presName="arrow" presStyleLbl="bgShp" presStyleIdx="0" presStyleCnt="1" custLinFactNeighborX="1151" custLinFactNeighborY="22798"/>
      <dgm:spPr/>
    </dgm:pt>
    <dgm:pt modelId="{84183858-13C9-463C-A7D8-FEF5C937744C}" type="pres">
      <dgm:prSet presAssocID="{17286948-D2BC-4626-BB8E-D34D1DB9BD69}" presName="linearProcess" presStyleCnt="0"/>
      <dgm:spPr/>
    </dgm:pt>
    <dgm:pt modelId="{62A214FC-7229-4708-A651-81E9D8F40C6C}" type="pres">
      <dgm:prSet presAssocID="{E46FC029-669D-4E80-B56A-69B084B6F160}" presName="textNode" presStyleLbl="node1" presStyleIdx="0" presStyleCnt="1">
        <dgm:presLayoutVars>
          <dgm:bulletEnabled val="1"/>
        </dgm:presLayoutVars>
      </dgm:prSet>
      <dgm:spPr/>
    </dgm:pt>
  </dgm:ptLst>
  <dgm:cxnLst>
    <dgm:cxn modelId="{042D834E-D6D5-4055-96CF-0E1813A850B8}" type="presOf" srcId="{E46FC029-669D-4E80-B56A-69B084B6F160}" destId="{62A214FC-7229-4708-A651-81E9D8F40C6C}" srcOrd="0" destOrd="0" presId="urn:microsoft.com/office/officeart/2005/8/layout/hProcess9"/>
    <dgm:cxn modelId="{CF6326C1-0BBB-4BF0-941B-45025ED90D9F}" srcId="{17286948-D2BC-4626-BB8E-D34D1DB9BD69}" destId="{E46FC029-669D-4E80-B56A-69B084B6F160}" srcOrd="0" destOrd="0" parTransId="{82760E46-E2BD-4CBA-B177-B726407CDB6B}" sibTransId="{D591292D-117C-4780-914C-0BEE7AE19E94}"/>
    <dgm:cxn modelId="{91C295C8-0C64-4092-8B0E-3DE5B88932D9}" type="presOf" srcId="{17286948-D2BC-4626-BB8E-D34D1DB9BD69}" destId="{DD89C8FE-0250-4BF2-9D56-239437F1A831}" srcOrd="0" destOrd="0" presId="urn:microsoft.com/office/officeart/2005/8/layout/hProcess9"/>
    <dgm:cxn modelId="{DDD4A6CA-4B39-4F7F-8A9E-17FFCC63D832}" type="presParOf" srcId="{DD89C8FE-0250-4BF2-9D56-239437F1A831}" destId="{76FDD563-20D1-435D-B0A3-3B641C5FCDA0}" srcOrd="0" destOrd="0" presId="urn:microsoft.com/office/officeart/2005/8/layout/hProcess9"/>
    <dgm:cxn modelId="{8DAF46AD-3721-470D-9C18-583553568E64}" type="presParOf" srcId="{DD89C8FE-0250-4BF2-9D56-239437F1A831}" destId="{84183858-13C9-463C-A7D8-FEF5C937744C}" srcOrd="1" destOrd="0" presId="urn:microsoft.com/office/officeart/2005/8/layout/hProcess9"/>
    <dgm:cxn modelId="{51259908-BB88-410A-A593-5DC92800DA3B}" type="presParOf" srcId="{84183858-13C9-463C-A7D8-FEF5C937744C}" destId="{62A214FC-7229-4708-A651-81E9D8F40C6C}" srcOrd="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D00B191F-FACA-45BB-A488-02682EDE9750}" type="doc">
      <dgm:prSet loTypeId="urn:microsoft.com/office/officeart/2005/8/layout/venn1" loCatId="relationship" qsTypeId="urn:microsoft.com/office/officeart/2005/8/quickstyle/simple2" qsCatId="simple" csTypeId="urn:microsoft.com/office/officeart/2005/8/colors/accent0_2" csCatId="mainScheme"/>
      <dgm:spPr/>
      <dgm:t>
        <a:bodyPr/>
        <a:lstStyle/>
        <a:p>
          <a:endParaRPr lang="en-GB"/>
        </a:p>
      </dgm:t>
    </dgm:pt>
    <dgm:pt modelId="{E11FA3BD-3F4A-4F26-8CC9-7604A7A1FB26}">
      <dgm:prSet/>
      <dgm:spPr/>
      <dgm:t>
        <a:bodyPr/>
        <a:lstStyle/>
        <a:p>
          <a:pPr rtl="0"/>
          <a:r>
            <a:rPr lang="en-GB"/>
            <a:t>Next </a:t>
          </a:r>
        </a:p>
      </dgm:t>
    </dgm:pt>
    <dgm:pt modelId="{152FB5B9-7D82-43C2-9E54-CF1B2C7E26EE}" type="parTrans" cxnId="{0442113C-1EA7-4464-B1BF-0EB35C439ED3}">
      <dgm:prSet/>
      <dgm:spPr/>
      <dgm:t>
        <a:bodyPr/>
        <a:lstStyle/>
        <a:p>
          <a:endParaRPr lang="en-GB"/>
        </a:p>
      </dgm:t>
    </dgm:pt>
    <dgm:pt modelId="{49618AB6-AC24-4D9A-9374-8F37465A18D7}" type="sibTrans" cxnId="{0442113C-1EA7-4464-B1BF-0EB35C439ED3}">
      <dgm:prSet/>
      <dgm:spPr/>
      <dgm:t>
        <a:bodyPr/>
        <a:lstStyle/>
        <a:p>
          <a:endParaRPr lang="en-GB"/>
        </a:p>
      </dgm:t>
    </dgm:pt>
    <dgm:pt modelId="{2B8B5FD6-2D1B-40D2-BD78-48CCC5B8511F}" type="pres">
      <dgm:prSet presAssocID="{D00B191F-FACA-45BB-A488-02682EDE9750}" presName="compositeShape" presStyleCnt="0">
        <dgm:presLayoutVars>
          <dgm:chMax val="7"/>
          <dgm:dir/>
          <dgm:resizeHandles val="exact"/>
        </dgm:presLayoutVars>
      </dgm:prSet>
      <dgm:spPr/>
    </dgm:pt>
    <dgm:pt modelId="{71BE5469-52F3-4995-B583-7E68D8779167}" type="pres">
      <dgm:prSet presAssocID="{E11FA3BD-3F4A-4F26-8CC9-7604A7A1FB26}" presName="circ1TxSh" presStyleLbl="vennNode1" presStyleIdx="0" presStyleCnt="1"/>
      <dgm:spPr/>
    </dgm:pt>
  </dgm:ptLst>
  <dgm:cxnLst>
    <dgm:cxn modelId="{0442113C-1EA7-4464-B1BF-0EB35C439ED3}" srcId="{D00B191F-FACA-45BB-A488-02682EDE9750}" destId="{E11FA3BD-3F4A-4F26-8CC9-7604A7A1FB26}" srcOrd="0" destOrd="0" parTransId="{152FB5B9-7D82-43C2-9E54-CF1B2C7E26EE}" sibTransId="{49618AB6-AC24-4D9A-9374-8F37465A18D7}"/>
    <dgm:cxn modelId="{6B542159-6734-4C91-AAF6-7D1BDCAD3E96}" type="presOf" srcId="{E11FA3BD-3F4A-4F26-8CC9-7604A7A1FB26}" destId="{71BE5469-52F3-4995-B583-7E68D8779167}" srcOrd="0" destOrd="0" presId="urn:microsoft.com/office/officeart/2005/8/layout/venn1"/>
    <dgm:cxn modelId="{2AEDD961-46BE-45B3-B26C-8AF884ABFBC8}" type="presOf" srcId="{D00B191F-FACA-45BB-A488-02682EDE9750}" destId="{2B8B5FD6-2D1B-40D2-BD78-48CCC5B8511F}" srcOrd="0" destOrd="0" presId="urn:microsoft.com/office/officeart/2005/8/layout/venn1"/>
    <dgm:cxn modelId="{394E7BC6-6AA3-4E01-B861-3F75BB53AD7B}" type="presParOf" srcId="{2B8B5FD6-2D1B-40D2-BD78-48CCC5B8511F}" destId="{71BE5469-52F3-4995-B583-7E68D8779167}" srcOrd="0" destOrd="0" presId="urn:microsoft.com/office/officeart/2005/8/layout/ven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A859774-692C-4A01-90A2-A33833202563}" type="doc">
      <dgm:prSet loTypeId="urn:microsoft.com/office/officeart/2005/8/layout/list1" loCatId="list" qsTypeId="urn:microsoft.com/office/officeart/2005/8/quickstyle/simple1" qsCatId="simple" csTypeId="urn:microsoft.com/office/officeart/2005/8/colors/accent3_1" csCatId="accent3" phldr="1"/>
      <dgm:spPr/>
      <dgm:t>
        <a:bodyPr/>
        <a:lstStyle/>
        <a:p>
          <a:endParaRPr lang="en-GB"/>
        </a:p>
      </dgm:t>
    </dgm:pt>
    <dgm:pt modelId="{1C79B9F1-5D47-492C-A6EB-1263FC52B3E7}">
      <dgm:prSet/>
      <dgm:spPr/>
      <dgm:t>
        <a:bodyPr/>
        <a:lstStyle/>
        <a:p>
          <a:r>
            <a:rPr lang="en-US" b="1"/>
            <a:t>Computation:</a:t>
          </a:r>
          <a:endParaRPr lang="en-US"/>
        </a:p>
      </dgm:t>
    </dgm:pt>
    <dgm:pt modelId="{55E112CF-6B2B-4262-B67E-CC4D7C9429EA}" type="parTrans" cxnId="{78493144-7658-4DA8-AA21-6E5170C0124D}">
      <dgm:prSet/>
      <dgm:spPr/>
      <dgm:t>
        <a:bodyPr/>
        <a:lstStyle/>
        <a:p>
          <a:endParaRPr lang="en-GB"/>
        </a:p>
      </dgm:t>
    </dgm:pt>
    <dgm:pt modelId="{C1C0D34C-FA37-4AA3-8D4D-F36D8A57E5C9}" type="sibTrans" cxnId="{78493144-7658-4DA8-AA21-6E5170C0124D}">
      <dgm:prSet/>
      <dgm:spPr/>
      <dgm:t>
        <a:bodyPr/>
        <a:lstStyle/>
        <a:p>
          <a:endParaRPr lang="en-GB"/>
        </a:p>
      </dgm:t>
    </dgm:pt>
    <mc:AlternateContent xmlns:mc="http://schemas.openxmlformats.org/markup-compatibility/2006" xmlns:a14="http://schemas.microsoft.com/office/drawing/2010/main">
      <mc:Choice Requires="a14">
        <dgm:pt modelId="{5C809D15-E519-4163-838F-DF0B1C146036}">
          <dgm:prSet custT="1"/>
          <dgm:spPr/>
          <dgm:t>
            <a:bodyPr/>
            <a:lstStyle/>
            <a:p>
              <a:pPr/>
              <a14:m>
                <m:oMathPara xmlns:m="http://schemas.openxmlformats.org/officeDocument/2006/math">
                  <m:oMathParaPr>
                    <m:jc m:val="centerGroup"/>
                  </m:oMathParaPr>
                  <m:oMath xmlns:m="http://schemas.openxmlformats.org/officeDocument/2006/math">
                    <m:r>
                      <m:rPr>
                        <m:sty m:val="p"/>
                      </m:rPr>
                      <a:rPr lang="en-US" sz="4000" i="0" smtClean="0">
                        <a:latin typeface="Cambria Math" panose="02040503050406030204" pitchFamily="18" charset="0"/>
                      </a:rPr>
                      <m:t>PI</m:t>
                    </m:r>
                    <m:r>
                      <a:rPr lang="en-US" sz="4000" i="0" smtClean="0">
                        <a:latin typeface="Cambria Math" panose="02040503050406030204" pitchFamily="18" charset="0"/>
                      </a:rPr>
                      <m:t> = </m:t>
                    </m:r>
                    <m:f>
                      <m:fPr>
                        <m:ctrlPr>
                          <a:rPr lang="en-US" sz="4000" i="1">
                            <a:latin typeface="Cambria Math" panose="02040503050406030204" pitchFamily="18" charset="0"/>
                          </a:rPr>
                        </m:ctrlPr>
                      </m:fPr>
                      <m:num>
                        <m:r>
                          <m:rPr>
                            <m:sty m:val="p"/>
                          </m:rPr>
                          <a:rPr lang="en-US" sz="4000" b="0" i="0">
                            <a:latin typeface="Cambria Math" panose="02040503050406030204" pitchFamily="18" charset="0"/>
                          </a:rPr>
                          <m:t>Sum</m:t>
                        </m:r>
                        <m:r>
                          <a:rPr lang="en-US" sz="4000" b="0" i="0">
                            <a:latin typeface="Cambria Math" panose="02040503050406030204" pitchFamily="18" charset="0"/>
                          </a:rPr>
                          <m:t> </m:t>
                        </m:r>
                        <m:r>
                          <m:rPr>
                            <m:sty m:val="p"/>
                          </m:rPr>
                          <a:rPr lang="en-US" sz="4000" b="0" i="0">
                            <a:latin typeface="Cambria Math" panose="02040503050406030204" pitchFamily="18" charset="0"/>
                          </a:rPr>
                          <m:t>of</m:t>
                        </m:r>
                        <m:r>
                          <a:rPr lang="en-US" sz="4000" b="0" i="0">
                            <a:latin typeface="Cambria Math" panose="02040503050406030204" pitchFamily="18" charset="0"/>
                          </a:rPr>
                          <m:t> </m:t>
                        </m:r>
                        <m:r>
                          <m:rPr>
                            <m:sty m:val="p"/>
                          </m:rPr>
                          <a:rPr lang="en-US" sz="4000" b="0" i="0">
                            <a:latin typeface="Cambria Math" panose="02040503050406030204" pitchFamily="18" charset="0"/>
                          </a:rPr>
                          <m:t>PV</m:t>
                        </m:r>
                        <m:r>
                          <a:rPr lang="en-US" sz="4000" b="0" i="0">
                            <a:latin typeface="Cambria Math" panose="02040503050406030204" pitchFamily="18" charset="0"/>
                          </a:rPr>
                          <m:t> </m:t>
                        </m:r>
                        <m:r>
                          <m:rPr>
                            <m:sty m:val="p"/>
                          </m:rPr>
                          <a:rPr lang="en-US" sz="4000" b="0" i="0">
                            <a:latin typeface="Cambria Math" panose="02040503050406030204" pitchFamily="18" charset="0"/>
                          </a:rPr>
                          <m:t>of</m:t>
                        </m:r>
                        <m:r>
                          <a:rPr lang="en-US" sz="4000" b="0" i="0">
                            <a:latin typeface="Cambria Math" panose="02040503050406030204" pitchFamily="18" charset="0"/>
                          </a:rPr>
                          <m:t> </m:t>
                        </m:r>
                        <m:r>
                          <m:rPr>
                            <m:sty m:val="p"/>
                          </m:rPr>
                          <a:rPr lang="en-US" sz="4000" b="0" i="0">
                            <a:latin typeface="Cambria Math" panose="02040503050406030204" pitchFamily="18" charset="0"/>
                          </a:rPr>
                          <m:t>Future</m:t>
                        </m:r>
                        <m:r>
                          <a:rPr lang="en-US" sz="4000" b="0" i="0">
                            <a:latin typeface="Cambria Math" panose="02040503050406030204" pitchFamily="18" charset="0"/>
                          </a:rPr>
                          <m:t> </m:t>
                        </m:r>
                        <m:r>
                          <m:rPr>
                            <m:sty m:val="p"/>
                          </m:rPr>
                          <a:rPr lang="en-US" sz="4000" b="0" i="0">
                            <a:latin typeface="Cambria Math" panose="02040503050406030204" pitchFamily="18" charset="0"/>
                          </a:rPr>
                          <m:t>NCF</m:t>
                        </m:r>
                      </m:num>
                      <m:den>
                        <m:r>
                          <m:rPr>
                            <m:sty m:val="p"/>
                          </m:rPr>
                          <a:rPr lang="en-US" sz="4000" b="0" i="0">
                            <a:latin typeface="Cambria Math" panose="02040503050406030204" pitchFamily="18" charset="0"/>
                          </a:rPr>
                          <m:t>Initial</m:t>
                        </m:r>
                        <m:r>
                          <a:rPr lang="en-US" sz="4000" b="0" i="0">
                            <a:latin typeface="Cambria Math" panose="02040503050406030204" pitchFamily="18" charset="0"/>
                          </a:rPr>
                          <m:t> </m:t>
                        </m:r>
                        <m:r>
                          <m:rPr>
                            <m:sty m:val="p"/>
                          </m:rPr>
                          <a:rPr lang="en-US" sz="4000" b="0" i="0">
                            <a:latin typeface="Cambria Math" panose="02040503050406030204" pitchFamily="18" charset="0"/>
                          </a:rPr>
                          <m:t>Investment</m:t>
                        </m:r>
                      </m:den>
                    </m:f>
                  </m:oMath>
                </m:oMathPara>
              </a14:m>
              <a:endParaRPr lang="en-US" sz="4000" dirty="0"/>
            </a:p>
          </dgm:t>
        </dgm:pt>
      </mc:Choice>
      <mc:Fallback xmlns="">
        <dgm:pt modelId="{5C809D15-E519-4163-838F-DF0B1C146036}">
          <dgm:prSet custT="1"/>
          <dgm:spPr/>
          <dgm:t>
            <a:bodyPr/>
            <a:lstStyle/>
            <a:p>
              <a:r>
                <a:rPr lang="en-US" sz="4000" i="0"/>
                <a:t>PI = </a:t>
              </a:r>
              <a:r>
                <a:rPr lang="en-US" sz="4000" b="0" i="0"/>
                <a:t> (Sum of PV of Future NCF)/(Initial Investment)</a:t>
              </a:r>
              <a:endParaRPr lang="en-US" sz="4000" dirty="0"/>
            </a:p>
          </dgm:t>
        </dgm:pt>
      </mc:Fallback>
    </mc:AlternateContent>
    <dgm:pt modelId="{0B407EEC-2A38-4C33-B08E-845A60DAC948}" type="parTrans" cxnId="{C1E9A345-A3EC-496F-8925-D452D177ED88}">
      <dgm:prSet/>
      <dgm:spPr/>
      <dgm:t>
        <a:bodyPr/>
        <a:lstStyle/>
        <a:p>
          <a:endParaRPr lang="en-GB"/>
        </a:p>
      </dgm:t>
    </dgm:pt>
    <dgm:pt modelId="{00468AEF-9558-49F8-A9C9-012FA3CE1856}" type="sibTrans" cxnId="{C1E9A345-A3EC-496F-8925-D452D177ED88}">
      <dgm:prSet/>
      <dgm:spPr/>
      <dgm:t>
        <a:bodyPr/>
        <a:lstStyle/>
        <a:p>
          <a:endParaRPr lang="en-GB"/>
        </a:p>
      </dgm:t>
    </dgm:pt>
    <dgm:pt modelId="{FCEF60AA-A5F1-4788-86E8-1170A3E3C90B}">
      <dgm:prSet/>
      <dgm:spPr/>
      <dgm:t>
        <a:bodyPr/>
        <a:lstStyle/>
        <a:p>
          <a:r>
            <a:rPr lang="en-US" b="1"/>
            <a:t>Decision rule</a:t>
          </a:r>
          <a:endParaRPr lang="en-US"/>
        </a:p>
      </dgm:t>
    </dgm:pt>
    <dgm:pt modelId="{289AEFE3-BEB8-45F0-B869-E49C7D6C599D}" type="parTrans" cxnId="{CF0A36AD-6900-493C-AF99-8EE1E798D2CE}">
      <dgm:prSet/>
      <dgm:spPr/>
      <dgm:t>
        <a:bodyPr/>
        <a:lstStyle/>
        <a:p>
          <a:endParaRPr lang="en-GB"/>
        </a:p>
      </dgm:t>
    </dgm:pt>
    <dgm:pt modelId="{D6418206-7B01-462C-A733-187F5FAEC696}" type="sibTrans" cxnId="{CF0A36AD-6900-493C-AF99-8EE1E798D2CE}">
      <dgm:prSet/>
      <dgm:spPr/>
      <dgm:t>
        <a:bodyPr/>
        <a:lstStyle/>
        <a:p>
          <a:endParaRPr lang="en-GB"/>
        </a:p>
      </dgm:t>
    </dgm:pt>
    <dgm:pt modelId="{54042298-DD53-4BD4-A25B-062EC25A6811}">
      <dgm:prSet/>
      <dgm:spPr/>
      <dgm:t>
        <a:bodyPr/>
        <a:lstStyle/>
        <a:p>
          <a:r>
            <a:rPr lang="en-US" dirty="0"/>
            <a:t>Accept the project if its PI &gt; 1 </a:t>
          </a:r>
        </a:p>
      </dgm:t>
    </dgm:pt>
    <dgm:pt modelId="{41B3E119-2313-40BD-ACBC-22A4C062EDA0}" type="parTrans" cxnId="{97810192-76E1-44FA-894E-1C76E66E4DB1}">
      <dgm:prSet/>
      <dgm:spPr/>
      <dgm:t>
        <a:bodyPr/>
        <a:lstStyle/>
        <a:p>
          <a:endParaRPr lang="en-GB"/>
        </a:p>
      </dgm:t>
    </dgm:pt>
    <dgm:pt modelId="{55C5F928-D87B-48EB-AA76-0564FB5ADE82}" type="sibTrans" cxnId="{97810192-76E1-44FA-894E-1C76E66E4DB1}">
      <dgm:prSet/>
      <dgm:spPr/>
      <dgm:t>
        <a:bodyPr/>
        <a:lstStyle/>
        <a:p>
          <a:endParaRPr lang="en-GB"/>
        </a:p>
      </dgm:t>
    </dgm:pt>
    <dgm:pt modelId="{ABC0DB5F-50CD-4CDE-B059-14523DB85EAF}">
      <dgm:prSet/>
      <dgm:spPr/>
      <dgm:t>
        <a:bodyPr/>
        <a:lstStyle/>
        <a:p>
          <a:r>
            <a:rPr lang="en-US" dirty="0"/>
            <a:t>Reject the project if its PI &lt; 1.</a:t>
          </a:r>
        </a:p>
      </dgm:t>
    </dgm:pt>
    <dgm:pt modelId="{FAF10A65-F1CF-49CB-ACCF-1C61D41FF720}" type="parTrans" cxnId="{489D6B11-6403-4952-A018-034FE3CAF75C}">
      <dgm:prSet/>
      <dgm:spPr/>
      <dgm:t>
        <a:bodyPr/>
        <a:lstStyle/>
        <a:p>
          <a:endParaRPr lang="en-GB"/>
        </a:p>
      </dgm:t>
    </dgm:pt>
    <dgm:pt modelId="{3CE14CB5-1967-46F5-806B-A47C95BB9C17}" type="sibTrans" cxnId="{489D6B11-6403-4952-A018-034FE3CAF75C}">
      <dgm:prSet/>
      <dgm:spPr/>
      <dgm:t>
        <a:bodyPr/>
        <a:lstStyle/>
        <a:p>
          <a:endParaRPr lang="en-GB"/>
        </a:p>
      </dgm:t>
    </dgm:pt>
    <dgm:pt modelId="{73EF49B4-EFE4-47EA-9215-72ED1594C1A1}" type="pres">
      <dgm:prSet presAssocID="{9A859774-692C-4A01-90A2-A33833202563}" presName="linear" presStyleCnt="0">
        <dgm:presLayoutVars>
          <dgm:dir/>
          <dgm:animLvl val="lvl"/>
          <dgm:resizeHandles val="exact"/>
        </dgm:presLayoutVars>
      </dgm:prSet>
      <dgm:spPr/>
    </dgm:pt>
    <dgm:pt modelId="{0847B334-0201-419E-BBC0-F17647EF249E}" type="pres">
      <dgm:prSet presAssocID="{1C79B9F1-5D47-492C-A6EB-1263FC52B3E7}" presName="parentLin" presStyleCnt="0"/>
      <dgm:spPr/>
    </dgm:pt>
    <dgm:pt modelId="{F7EA3787-D8F3-477D-B513-A38FD40A2695}" type="pres">
      <dgm:prSet presAssocID="{1C79B9F1-5D47-492C-A6EB-1263FC52B3E7}" presName="parentLeftMargin" presStyleLbl="node1" presStyleIdx="0" presStyleCnt="2"/>
      <dgm:spPr/>
    </dgm:pt>
    <dgm:pt modelId="{29A8F84E-B651-4CCB-BE51-6A091F938CB8}" type="pres">
      <dgm:prSet presAssocID="{1C79B9F1-5D47-492C-A6EB-1263FC52B3E7}" presName="parentText" presStyleLbl="node1" presStyleIdx="0" presStyleCnt="2">
        <dgm:presLayoutVars>
          <dgm:chMax val="0"/>
          <dgm:bulletEnabled val="1"/>
        </dgm:presLayoutVars>
      </dgm:prSet>
      <dgm:spPr/>
    </dgm:pt>
    <dgm:pt modelId="{E7A8DADE-4BA8-4D0A-BC25-1259D799A1F8}" type="pres">
      <dgm:prSet presAssocID="{1C79B9F1-5D47-492C-A6EB-1263FC52B3E7}" presName="negativeSpace" presStyleCnt="0"/>
      <dgm:spPr/>
    </dgm:pt>
    <dgm:pt modelId="{128CAFC4-4999-4150-B396-52C67D92B6D1}" type="pres">
      <dgm:prSet presAssocID="{1C79B9F1-5D47-492C-A6EB-1263FC52B3E7}" presName="childText" presStyleLbl="conFgAcc1" presStyleIdx="0" presStyleCnt="2">
        <dgm:presLayoutVars>
          <dgm:bulletEnabled val="1"/>
        </dgm:presLayoutVars>
      </dgm:prSet>
      <dgm:spPr/>
    </dgm:pt>
    <dgm:pt modelId="{2C0867AD-F86D-4F24-B9F9-EF30C8A7FCAB}" type="pres">
      <dgm:prSet presAssocID="{C1C0D34C-FA37-4AA3-8D4D-F36D8A57E5C9}" presName="spaceBetweenRectangles" presStyleCnt="0"/>
      <dgm:spPr/>
    </dgm:pt>
    <dgm:pt modelId="{B497780F-9C51-4387-8042-4C427AE8B2EC}" type="pres">
      <dgm:prSet presAssocID="{FCEF60AA-A5F1-4788-86E8-1170A3E3C90B}" presName="parentLin" presStyleCnt="0"/>
      <dgm:spPr/>
    </dgm:pt>
    <dgm:pt modelId="{B67D39A3-0FFA-463F-BE95-7A81AA3E1418}" type="pres">
      <dgm:prSet presAssocID="{FCEF60AA-A5F1-4788-86E8-1170A3E3C90B}" presName="parentLeftMargin" presStyleLbl="node1" presStyleIdx="0" presStyleCnt="2"/>
      <dgm:spPr/>
    </dgm:pt>
    <dgm:pt modelId="{1DD3963B-37BF-49EC-A2B5-1C8A4240F305}" type="pres">
      <dgm:prSet presAssocID="{FCEF60AA-A5F1-4788-86E8-1170A3E3C90B}" presName="parentText" presStyleLbl="node1" presStyleIdx="1" presStyleCnt="2">
        <dgm:presLayoutVars>
          <dgm:chMax val="0"/>
          <dgm:bulletEnabled val="1"/>
        </dgm:presLayoutVars>
      </dgm:prSet>
      <dgm:spPr/>
    </dgm:pt>
    <dgm:pt modelId="{F5ECECEE-EFAF-4763-9F4D-4D651436B707}" type="pres">
      <dgm:prSet presAssocID="{FCEF60AA-A5F1-4788-86E8-1170A3E3C90B}" presName="negativeSpace" presStyleCnt="0"/>
      <dgm:spPr/>
    </dgm:pt>
    <dgm:pt modelId="{553B9FE7-88FD-4164-B376-6481F4F6D11F}" type="pres">
      <dgm:prSet presAssocID="{FCEF60AA-A5F1-4788-86E8-1170A3E3C90B}" presName="childText" presStyleLbl="conFgAcc1" presStyleIdx="1" presStyleCnt="2">
        <dgm:presLayoutVars>
          <dgm:bulletEnabled val="1"/>
        </dgm:presLayoutVars>
      </dgm:prSet>
      <dgm:spPr/>
    </dgm:pt>
  </dgm:ptLst>
  <dgm:cxnLst>
    <dgm:cxn modelId="{0D08150A-B4E0-464E-AE8C-D1E45BDFCE0C}" type="presOf" srcId="{FCEF60AA-A5F1-4788-86E8-1170A3E3C90B}" destId="{1DD3963B-37BF-49EC-A2B5-1C8A4240F305}" srcOrd="1" destOrd="0" presId="urn:microsoft.com/office/officeart/2005/8/layout/list1"/>
    <dgm:cxn modelId="{489D6B11-6403-4952-A018-034FE3CAF75C}" srcId="{FCEF60AA-A5F1-4788-86E8-1170A3E3C90B}" destId="{ABC0DB5F-50CD-4CDE-B059-14523DB85EAF}" srcOrd="1" destOrd="0" parTransId="{FAF10A65-F1CF-49CB-ACCF-1C61D41FF720}" sibTransId="{3CE14CB5-1967-46F5-806B-A47C95BB9C17}"/>
    <dgm:cxn modelId="{197B4A37-09B0-4678-B72D-ED26E87A3A20}" type="presOf" srcId="{ABC0DB5F-50CD-4CDE-B059-14523DB85EAF}" destId="{553B9FE7-88FD-4164-B376-6481F4F6D11F}" srcOrd="0" destOrd="1" presId="urn:microsoft.com/office/officeart/2005/8/layout/list1"/>
    <dgm:cxn modelId="{A01F1F3F-2084-4D5A-81D9-6E7DBDC96377}" type="presOf" srcId="{1C79B9F1-5D47-492C-A6EB-1263FC52B3E7}" destId="{F7EA3787-D8F3-477D-B513-A38FD40A2695}" srcOrd="0" destOrd="0" presId="urn:microsoft.com/office/officeart/2005/8/layout/list1"/>
    <dgm:cxn modelId="{78493144-7658-4DA8-AA21-6E5170C0124D}" srcId="{9A859774-692C-4A01-90A2-A33833202563}" destId="{1C79B9F1-5D47-492C-A6EB-1263FC52B3E7}" srcOrd="0" destOrd="0" parTransId="{55E112CF-6B2B-4262-B67E-CC4D7C9429EA}" sibTransId="{C1C0D34C-FA37-4AA3-8D4D-F36D8A57E5C9}"/>
    <dgm:cxn modelId="{C1E9A345-A3EC-496F-8925-D452D177ED88}" srcId="{1C79B9F1-5D47-492C-A6EB-1263FC52B3E7}" destId="{5C809D15-E519-4163-838F-DF0B1C146036}" srcOrd="0" destOrd="0" parTransId="{0B407EEC-2A38-4C33-B08E-845A60DAC948}" sibTransId="{00468AEF-9558-49F8-A9C9-012FA3CE1856}"/>
    <dgm:cxn modelId="{838E4C4E-23A4-4C2B-984F-9270873BFC95}" type="presOf" srcId="{54042298-DD53-4BD4-A25B-062EC25A6811}" destId="{553B9FE7-88FD-4164-B376-6481F4F6D11F}" srcOrd="0" destOrd="0" presId="urn:microsoft.com/office/officeart/2005/8/layout/list1"/>
    <dgm:cxn modelId="{3A42DD60-D829-48FD-A8A6-23C723463891}" type="presOf" srcId="{9A859774-692C-4A01-90A2-A33833202563}" destId="{73EF49B4-EFE4-47EA-9215-72ED1594C1A1}" srcOrd="0" destOrd="0" presId="urn:microsoft.com/office/officeart/2005/8/layout/list1"/>
    <dgm:cxn modelId="{7DCE846B-BAD3-4DE2-81A7-B2F583F37038}" type="presOf" srcId="{FCEF60AA-A5F1-4788-86E8-1170A3E3C90B}" destId="{B67D39A3-0FFA-463F-BE95-7A81AA3E1418}" srcOrd="0" destOrd="0" presId="urn:microsoft.com/office/officeart/2005/8/layout/list1"/>
    <dgm:cxn modelId="{97810192-76E1-44FA-894E-1C76E66E4DB1}" srcId="{FCEF60AA-A5F1-4788-86E8-1170A3E3C90B}" destId="{54042298-DD53-4BD4-A25B-062EC25A6811}" srcOrd="0" destOrd="0" parTransId="{41B3E119-2313-40BD-ACBC-22A4C062EDA0}" sibTransId="{55C5F928-D87B-48EB-AA76-0564FB5ADE82}"/>
    <dgm:cxn modelId="{179C87AC-021D-4B72-B9C0-AF57B24479A4}" type="presOf" srcId="{1C79B9F1-5D47-492C-A6EB-1263FC52B3E7}" destId="{29A8F84E-B651-4CCB-BE51-6A091F938CB8}" srcOrd="1" destOrd="0" presId="urn:microsoft.com/office/officeart/2005/8/layout/list1"/>
    <dgm:cxn modelId="{CF0A36AD-6900-493C-AF99-8EE1E798D2CE}" srcId="{9A859774-692C-4A01-90A2-A33833202563}" destId="{FCEF60AA-A5F1-4788-86E8-1170A3E3C90B}" srcOrd="1" destOrd="0" parTransId="{289AEFE3-BEB8-45F0-B869-E49C7D6C599D}" sibTransId="{D6418206-7B01-462C-A733-187F5FAEC696}"/>
    <dgm:cxn modelId="{927107E9-9FF4-43CE-BA29-C8972E160307}" type="presOf" srcId="{5C809D15-E519-4163-838F-DF0B1C146036}" destId="{128CAFC4-4999-4150-B396-52C67D92B6D1}" srcOrd="0" destOrd="0" presId="urn:microsoft.com/office/officeart/2005/8/layout/list1"/>
    <dgm:cxn modelId="{3386E836-0778-4610-802B-DD623D38B42D}" type="presParOf" srcId="{73EF49B4-EFE4-47EA-9215-72ED1594C1A1}" destId="{0847B334-0201-419E-BBC0-F17647EF249E}" srcOrd="0" destOrd="0" presId="urn:microsoft.com/office/officeart/2005/8/layout/list1"/>
    <dgm:cxn modelId="{202BBD0B-926A-4559-B7CC-2D515479F7A3}" type="presParOf" srcId="{0847B334-0201-419E-BBC0-F17647EF249E}" destId="{F7EA3787-D8F3-477D-B513-A38FD40A2695}" srcOrd="0" destOrd="0" presId="urn:microsoft.com/office/officeart/2005/8/layout/list1"/>
    <dgm:cxn modelId="{FFD48050-01AA-46FF-A8D5-5D4529E0BD40}" type="presParOf" srcId="{0847B334-0201-419E-BBC0-F17647EF249E}" destId="{29A8F84E-B651-4CCB-BE51-6A091F938CB8}" srcOrd="1" destOrd="0" presId="urn:microsoft.com/office/officeart/2005/8/layout/list1"/>
    <dgm:cxn modelId="{F97884FA-1A28-4710-8A2A-51C53097B8B4}" type="presParOf" srcId="{73EF49B4-EFE4-47EA-9215-72ED1594C1A1}" destId="{E7A8DADE-4BA8-4D0A-BC25-1259D799A1F8}" srcOrd="1" destOrd="0" presId="urn:microsoft.com/office/officeart/2005/8/layout/list1"/>
    <dgm:cxn modelId="{1EDB0EB6-AAFB-4249-9DC7-B40D16C44869}" type="presParOf" srcId="{73EF49B4-EFE4-47EA-9215-72ED1594C1A1}" destId="{128CAFC4-4999-4150-B396-52C67D92B6D1}" srcOrd="2" destOrd="0" presId="urn:microsoft.com/office/officeart/2005/8/layout/list1"/>
    <dgm:cxn modelId="{4FA92CC2-71CE-45D4-9018-1EE7D5F458FB}" type="presParOf" srcId="{73EF49B4-EFE4-47EA-9215-72ED1594C1A1}" destId="{2C0867AD-F86D-4F24-B9F9-EF30C8A7FCAB}" srcOrd="3" destOrd="0" presId="urn:microsoft.com/office/officeart/2005/8/layout/list1"/>
    <dgm:cxn modelId="{F695BA1B-2EE9-4469-A61A-41BD1A18C461}" type="presParOf" srcId="{73EF49B4-EFE4-47EA-9215-72ED1594C1A1}" destId="{B497780F-9C51-4387-8042-4C427AE8B2EC}" srcOrd="4" destOrd="0" presId="urn:microsoft.com/office/officeart/2005/8/layout/list1"/>
    <dgm:cxn modelId="{8B3FB2D9-6823-4E9B-81BA-86F336C97EF1}" type="presParOf" srcId="{B497780F-9C51-4387-8042-4C427AE8B2EC}" destId="{B67D39A3-0FFA-463F-BE95-7A81AA3E1418}" srcOrd="0" destOrd="0" presId="urn:microsoft.com/office/officeart/2005/8/layout/list1"/>
    <dgm:cxn modelId="{0505C9D5-C1B2-4133-8CCD-9CF42A661B7A}" type="presParOf" srcId="{B497780F-9C51-4387-8042-4C427AE8B2EC}" destId="{1DD3963B-37BF-49EC-A2B5-1C8A4240F305}" srcOrd="1" destOrd="0" presId="urn:microsoft.com/office/officeart/2005/8/layout/list1"/>
    <dgm:cxn modelId="{89A80270-C672-4077-80FF-B56DEA433CE1}" type="presParOf" srcId="{73EF49B4-EFE4-47EA-9215-72ED1594C1A1}" destId="{F5ECECEE-EFAF-4763-9F4D-4D651436B707}" srcOrd="5" destOrd="0" presId="urn:microsoft.com/office/officeart/2005/8/layout/list1"/>
    <dgm:cxn modelId="{4BB67224-A4F6-4909-9A42-3D408E2971A3}" type="presParOf" srcId="{73EF49B4-EFE4-47EA-9215-72ED1594C1A1}" destId="{553B9FE7-88FD-4164-B376-6481F4F6D11F}"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0.xml><?xml version="1.0" encoding="utf-8"?>
<dgm:dataModel xmlns:dgm="http://schemas.openxmlformats.org/drawingml/2006/diagram" xmlns:a="http://schemas.openxmlformats.org/drawingml/2006/main">
  <dgm:ptLst>
    <dgm:pt modelId="{9A859774-692C-4A01-90A2-A33833202563}" type="doc">
      <dgm:prSet loTypeId="urn:microsoft.com/office/officeart/2005/8/layout/list1" loCatId="list" qsTypeId="urn:microsoft.com/office/officeart/2005/8/quickstyle/simple1" qsCatId="simple" csTypeId="urn:microsoft.com/office/officeart/2005/8/colors/accent3_1" csCatId="accent3" phldr="1"/>
      <dgm:spPr/>
      <dgm:t>
        <a:bodyPr/>
        <a:lstStyle/>
        <a:p>
          <a:endParaRPr lang="en-GB"/>
        </a:p>
      </dgm:t>
    </dgm:pt>
    <dgm:pt modelId="{1C79B9F1-5D47-492C-A6EB-1263FC52B3E7}">
      <dgm:prSet/>
      <dgm:spPr/>
      <dgm:t>
        <a:bodyPr/>
        <a:lstStyle/>
        <a:p>
          <a:r>
            <a:rPr lang="en-US" b="1"/>
            <a:t>Computation:</a:t>
          </a:r>
          <a:endParaRPr lang="en-US"/>
        </a:p>
      </dgm:t>
    </dgm:pt>
    <dgm:pt modelId="{55E112CF-6B2B-4262-B67E-CC4D7C9429EA}" type="parTrans" cxnId="{78493144-7658-4DA8-AA21-6E5170C0124D}">
      <dgm:prSet/>
      <dgm:spPr/>
      <dgm:t>
        <a:bodyPr/>
        <a:lstStyle/>
        <a:p>
          <a:endParaRPr lang="en-GB"/>
        </a:p>
      </dgm:t>
    </dgm:pt>
    <dgm:pt modelId="{C1C0D34C-FA37-4AA3-8D4D-F36D8A57E5C9}" type="sibTrans" cxnId="{78493144-7658-4DA8-AA21-6E5170C0124D}">
      <dgm:prSet/>
      <dgm:spPr/>
      <dgm:t>
        <a:bodyPr/>
        <a:lstStyle/>
        <a:p>
          <a:endParaRPr lang="en-GB"/>
        </a:p>
      </dgm:t>
    </dgm:pt>
    <dgm:pt modelId="{5C809D15-E519-4163-838F-DF0B1C146036}">
      <dgm:prSet custT="1"/>
      <dgm:spPr>
        <a:blipFill>
          <a:blip xmlns:r="http://schemas.openxmlformats.org/officeDocument/2006/relationships" r:embed="rId1"/>
          <a:stretch>
            <a:fillRect/>
          </a:stretch>
        </a:blipFill>
      </dgm:spPr>
      <dgm:t>
        <a:bodyPr/>
        <a:lstStyle/>
        <a:p>
          <a:r>
            <a:rPr lang="en-GB">
              <a:noFill/>
            </a:rPr>
            <a:t> </a:t>
          </a:r>
        </a:p>
      </dgm:t>
    </dgm:pt>
    <dgm:pt modelId="{0B407EEC-2A38-4C33-B08E-845A60DAC948}" type="parTrans" cxnId="{C1E9A345-A3EC-496F-8925-D452D177ED88}">
      <dgm:prSet/>
      <dgm:spPr/>
      <dgm:t>
        <a:bodyPr/>
        <a:lstStyle/>
        <a:p>
          <a:endParaRPr lang="en-GB"/>
        </a:p>
      </dgm:t>
    </dgm:pt>
    <dgm:pt modelId="{00468AEF-9558-49F8-A9C9-012FA3CE1856}" type="sibTrans" cxnId="{C1E9A345-A3EC-496F-8925-D452D177ED88}">
      <dgm:prSet/>
      <dgm:spPr/>
      <dgm:t>
        <a:bodyPr/>
        <a:lstStyle/>
        <a:p>
          <a:endParaRPr lang="en-GB"/>
        </a:p>
      </dgm:t>
    </dgm:pt>
    <dgm:pt modelId="{FCEF60AA-A5F1-4788-86E8-1170A3E3C90B}">
      <dgm:prSet/>
      <dgm:spPr/>
      <dgm:t>
        <a:bodyPr/>
        <a:lstStyle/>
        <a:p>
          <a:r>
            <a:rPr lang="en-US" b="1"/>
            <a:t>Decision rule</a:t>
          </a:r>
          <a:endParaRPr lang="en-US"/>
        </a:p>
      </dgm:t>
    </dgm:pt>
    <dgm:pt modelId="{289AEFE3-BEB8-45F0-B869-E49C7D6C599D}" type="parTrans" cxnId="{CF0A36AD-6900-493C-AF99-8EE1E798D2CE}">
      <dgm:prSet/>
      <dgm:spPr/>
      <dgm:t>
        <a:bodyPr/>
        <a:lstStyle/>
        <a:p>
          <a:endParaRPr lang="en-GB"/>
        </a:p>
      </dgm:t>
    </dgm:pt>
    <dgm:pt modelId="{D6418206-7B01-462C-A733-187F5FAEC696}" type="sibTrans" cxnId="{CF0A36AD-6900-493C-AF99-8EE1E798D2CE}">
      <dgm:prSet/>
      <dgm:spPr/>
      <dgm:t>
        <a:bodyPr/>
        <a:lstStyle/>
        <a:p>
          <a:endParaRPr lang="en-GB"/>
        </a:p>
      </dgm:t>
    </dgm:pt>
    <dgm:pt modelId="{54042298-DD53-4BD4-A25B-062EC25A6811}">
      <dgm:prSet/>
      <dgm:spPr/>
      <dgm:t>
        <a:bodyPr/>
        <a:lstStyle/>
        <a:p>
          <a:r>
            <a:rPr lang="en-US" dirty="0"/>
            <a:t>Accept the project if its PI &gt; 1 </a:t>
          </a:r>
        </a:p>
      </dgm:t>
    </dgm:pt>
    <dgm:pt modelId="{41B3E119-2313-40BD-ACBC-22A4C062EDA0}" type="parTrans" cxnId="{97810192-76E1-44FA-894E-1C76E66E4DB1}">
      <dgm:prSet/>
      <dgm:spPr/>
      <dgm:t>
        <a:bodyPr/>
        <a:lstStyle/>
        <a:p>
          <a:endParaRPr lang="en-GB"/>
        </a:p>
      </dgm:t>
    </dgm:pt>
    <dgm:pt modelId="{55C5F928-D87B-48EB-AA76-0564FB5ADE82}" type="sibTrans" cxnId="{97810192-76E1-44FA-894E-1C76E66E4DB1}">
      <dgm:prSet/>
      <dgm:spPr/>
      <dgm:t>
        <a:bodyPr/>
        <a:lstStyle/>
        <a:p>
          <a:endParaRPr lang="en-GB"/>
        </a:p>
      </dgm:t>
    </dgm:pt>
    <dgm:pt modelId="{ABC0DB5F-50CD-4CDE-B059-14523DB85EAF}">
      <dgm:prSet/>
      <dgm:spPr/>
      <dgm:t>
        <a:bodyPr/>
        <a:lstStyle/>
        <a:p>
          <a:r>
            <a:rPr lang="en-US" dirty="0"/>
            <a:t>Reject the project if its PI &lt; 1.</a:t>
          </a:r>
        </a:p>
      </dgm:t>
    </dgm:pt>
    <dgm:pt modelId="{FAF10A65-F1CF-49CB-ACCF-1C61D41FF720}" type="parTrans" cxnId="{489D6B11-6403-4952-A018-034FE3CAF75C}">
      <dgm:prSet/>
      <dgm:spPr/>
      <dgm:t>
        <a:bodyPr/>
        <a:lstStyle/>
        <a:p>
          <a:endParaRPr lang="en-GB"/>
        </a:p>
      </dgm:t>
    </dgm:pt>
    <dgm:pt modelId="{3CE14CB5-1967-46F5-806B-A47C95BB9C17}" type="sibTrans" cxnId="{489D6B11-6403-4952-A018-034FE3CAF75C}">
      <dgm:prSet/>
      <dgm:spPr/>
      <dgm:t>
        <a:bodyPr/>
        <a:lstStyle/>
        <a:p>
          <a:endParaRPr lang="en-GB"/>
        </a:p>
      </dgm:t>
    </dgm:pt>
    <dgm:pt modelId="{73EF49B4-EFE4-47EA-9215-72ED1594C1A1}" type="pres">
      <dgm:prSet presAssocID="{9A859774-692C-4A01-90A2-A33833202563}" presName="linear" presStyleCnt="0">
        <dgm:presLayoutVars>
          <dgm:dir/>
          <dgm:animLvl val="lvl"/>
          <dgm:resizeHandles val="exact"/>
        </dgm:presLayoutVars>
      </dgm:prSet>
      <dgm:spPr/>
    </dgm:pt>
    <dgm:pt modelId="{0847B334-0201-419E-BBC0-F17647EF249E}" type="pres">
      <dgm:prSet presAssocID="{1C79B9F1-5D47-492C-A6EB-1263FC52B3E7}" presName="parentLin" presStyleCnt="0"/>
      <dgm:spPr/>
    </dgm:pt>
    <dgm:pt modelId="{F7EA3787-D8F3-477D-B513-A38FD40A2695}" type="pres">
      <dgm:prSet presAssocID="{1C79B9F1-5D47-492C-A6EB-1263FC52B3E7}" presName="parentLeftMargin" presStyleLbl="node1" presStyleIdx="0" presStyleCnt="2"/>
      <dgm:spPr/>
    </dgm:pt>
    <dgm:pt modelId="{29A8F84E-B651-4CCB-BE51-6A091F938CB8}" type="pres">
      <dgm:prSet presAssocID="{1C79B9F1-5D47-492C-A6EB-1263FC52B3E7}" presName="parentText" presStyleLbl="node1" presStyleIdx="0" presStyleCnt="2">
        <dgm:presLayoutVars>
          <dgm:chMax val="0"/>
          <dgm:bulletEnabled val="1"/>
        </dgm:presLayoutVars>
      </dgm:prSet>
      <dgm:spPr/>
    </dgm:pt>
    <dgm:pt modelId="{E7A8DADE-4BA8-4D0A-BC25-1259D799A1F8}" type="pres">
      <dgm:prSet presAssocID="{1C79B9F1-5D47-492C-A6EB-1263FC52B3E7}" presName="negativeSpace" presStyleCnt="0"/>
      <dgm:spPr/>
    </dgm:pt>
    <dgm:pt modelId="{128CAFC4-4999-4150-B396-52C67D92B6D1}" type="pres">
      <dgm:prSet presAssocID="{1C79B9F1-5D47-492C-A6EB-1263FC52B3E7}" presName="childText" presStyleLbl="conFgAcc1" presStyleIdx="0" presStyleCnt="2">
        <dgm:presLayoutVars>
          <dgm:bulletEnabled val="1"/>
        </dgm:presLayoutVars>
      </dgm:prSet>
      <dgm:spPr/>
    </dgm:pt>
    <dgm:pt modelId="{2C0867AD-F86D-4F24-B9F9-EF30C8A7FCAB}" type="pres">
      <dgm:prSet presAssocID="{C1C0D34C-FA37-4AA3-8D4D-F36D8A57E5C9}" presName="spaceBetweenRectangles" presStyleCnt="0"/>
      <dgm:spPr/>
    </dgm:pt>
    <dgm:pt modelId="{B497780F-9C51-4387-8042-4C427AE8B2EC}" type="pres">
      <dgm:prSet presAssocID="{FCEF60AA-A5F1-4788-86E8-1170A3E3C90B}" presName="parentLin" presStyleCnt="0"/>
      <dgm:spPr/>
    </dgm:pt>
    <dgm:pt modelId="{B67D39A3-0FFA-463F-BE95-7A81AA3E1418}" type="pres">
      <dgm:prSet presAssocID="{FCEF60AA-A5F1-4788-86E8-1170A3E3C90B}" presName="parentLeftMargin" presStyleLbl="node1" presStyleIdx="0" presStyleCnt="2"/>
      <dgm:spPr/>
    </dgm:pt>
    <dgm:pt modelId="{1DD3963B-37BF-49EC-A2B5-1C8A4240F305}" type="pres">
      <dgm:prSet presAssocID="{FCEF60AA-A5F1-4788-86E8-1170A3E3C90B}" presName="parentText" presStyleLbl="node1" presStyleIdx="1" presStyleCnt="2">
        <dgm:presLayoutVars>
          <dgm:chMax val="0"/>
          <dgm:bulletEnabled val="1"/>
        </dgm:presLayoutVars>
      </dgm:prSet>
      <dgm:spPr/>
    </dgm:pt>
    <dgm:pt modelId="{F5ECECEE-EFAF-4763-9F4D-4D651436B707}" type="pres">
      <dgm:prSet presAssocID="{FCEF60AA-A5F1-4788-86E8-1170A3E3C90B}" presName="negativeSpace" presStyleCnt="0"/>
      <dgm:spPr/>
    </dgm:pt>
    <dgm:pt modelId="{553B9FE7-88FD-4164-B376-6481F4F6D11F}" type="pres">
      <dgm:prSet presAssocID="{FCEF60AA-A5F1-4788-86E8-1170A3E3C90B}" presName="childText" presStyleLbl="conFgAcc1" presStyleIdx="1" presStyleCnt="2">
        <dgm:presLayoutVars>
          <dgm:bulletEnabled val="1"/>
        </dgm:presLayoutVars>
      </dgm:prSet>
      <dgm:spPr/>
    </dgm:pt>
  </dgm:ptLst>
  <dgm:cxnLst>
    <dgm:cxn modelId="{0D08150A-B4E0-464E-AE8C-D1E45BDFCE0C}" type="presOf" srcId="{FCEF60AA-A5F1-4788-86E8-1170A3E3C90B}" destId="{1DD3963B-37BF-49EC-A2B5-1C8A4240F305}" srcOrd="1" destOrd="0" presId="urn:microsoft.com/office/officeart/2005/8/layout/list1"/>
    <dgm:cxn modelId="{489D6B11-6403-4952-A018-034FE3CAF75C}" srcId="{FCEF60AA-A5F1-4788-86E8-1170A3E3C90B}" destId="{ABC0DB5F-50CD-4CDE-B059-14523DB85EAF}" srcOrd="1" destOrd="0" parTransId="{FAF10A65-F1CF-49CB-ACCF-1C61D41FF720}" sibTransId="{3CE14CB5-1967-46F5-806B-A47C95BB9C17}"/>
    <dgm:cxn modelId="{197B4A37-09B0-4678-B72D-ED26E87A3A20}" type="presOf" srcId="{ABC0DB5F-50CD-4CDE-B059-14523DB85EAF}" destId="{553B9FE7-88FD-4164-B376-6481F4F6D11F}" srcOrd="0" destOrd="1" presId="urn:microsoft.com/office/officeart/2005/8/layout/list1"/>
    <dgm:cxn modelId="{A01F1F3F-2084-4D5A-81D9-6E7DBDC96377}" type="presOf" srcId="{1C79B9F1-5D47-492C-A6EB-1263FC52B3E7}" destId="{F7EA3787-D8F3-477D-B513-A38FD40A2695}" srcOrd="0" destOrd="0" presId="urn:microsoft.com/office/officeart/2005/8/layout/list1"/>
    <dgm:cxn modelId="{3A42DD60-D829-48FD-A8A6-23C723463891}" type="presOf" srcId="{9A859774-692C-4A01-90A2-A33833202563}" destId="{73EF49B4-EFE4-47EA-9215-72ED1594C1A1}" srcOrd="0" destOrd="0" presId="urn:microsoft.com/office/officeart/2005/8/layout/list1"/>
    <dgm:cxn modelId="{78493144-7658-4DA8-AA21-6E5170C0124D}" srcId="{9A859774-692C-4A01-90A2-A33833202563}" destId="{1C79B9F1-5D47-492C-A6EB-1263FC52B3E7}" srcOrd="0" destOrd="0" parTransId="{55E112CF-6B2B-4262-B67E-CC4D7C9429EA}" sibTransId="{C1C0D34C-FA37-4AA3-8D4D-F36D8A57E5C9}"/>
    <dgm:cxn modelId="{C1E9A345-A3EC-496F-8925-D452D177ED88}" srcId="{1C79B9F1-5D47-492C-A6EB-1263FC52B3E7}" destId="{5C809D15-E519-4163-838F-DF0B1C146036}" srcOrd="0" destOrd="0" parTransId="{0B407EEC-2A38-4C33-B08E-845A60DAC948}" sibTransId="{00468AEF-9558-49F8-A9C9-012FA3CE1856}"/>
    <dgm:cxn modelId="{7DCE846B-BAD3-4DE2-81A7-B2F583F37038}" type="presOf" srcId="{FCEF60AA-A5F1-4788-86E8-1170A3E3C90B}" destId="{B67D39A3-0FFA-463F-BE95-7A81AA3E1418}" srcOrd="0" destOrd="0" presId="urn:microsoft.com/office/officeart/2005/8/layout/list1"/>
    <dgm:cxn modelId="{838E4C4E-23A4-4C2B-984F-9270873BFC95}" type="presOf" srcId="{54042298-DD53-4BD4-A25B-062EC25A6811}" destId="{553B9FE7-88FD-4164-B376-6481F4F6D11F}" srcOrd="0" destOrd="0" presId="urn:microsoft.com/office/officeart/2005/8/layout/list1"/>
    <dgm:cxn modelId="{97810192-76E1-44FA-894E-1C76E66E4DB1}" srcId="{FCEF60AA-A5F1-4788-86E8-1170A3E3C90B}" destId="{54042298-DD53-4BD4-A25B-062EC25A6811}" srcOrd="0" destOrd="0" parTransId="{41B3E119-2313-40BD-ACBC-22A4C062EDA0}" sibTransId="{55C5F928-D87B-48EB-AA76-0564FB5ADE82}"/>
    <dgm:cxn modelId="{179C87AC-021D-4B72-B9C0-AF57B24479A4}" type="presOf" srcId="{1C79B9F1-5D47-492C-A6EB-1263FC52B3E7}" destId="{29A8F84E-B651-4CCB-BE51-6A091F938CB8}" srcOrd="1" destOrd="0" presId="urn:microsoft.com/office/officeart/2005/8/layout/list1"/>
    <dgm:cxn modelId="{CF0A36AD-6900-493C-AF99-8EE1E798D2CE}" srcId="{9A859774-692C-4A01-90A2-A33833202563}" destId="{FCEF60AA-A5F1-4788-86E8-1170A3E3C90B}" srcOrd="1" destOrd="0" parTransId="{289AEFE3-BEB8-45F0-B869-E49C7D6C599D}" sibTransId="{D6418206-7B01-462C-A733-187F5FAEC696}"/>
    <dgm:cxn modelId="{927107E9-9FF4-43CE-BA29-C8972E160307}" type="presOf" srcId="{5C809D15-E519-4163-838F-DF0B1C146036}" destId="{128CAFC4-4999-4150-B396-52C67D92B6D1}" srcOrd="0" destOrd="0" presId="urn:microsoft.com/office/officeart/2005/8/layout/list1"/>
    <dgm:cxn modelId="{3386E836-0778-4610-802B-DD623D38B42D}" type="presParOf" srcId="{73EF49B4-EFE4-47EA-9215-72ED1594C1A1}" destId="{0847B334-0201-419E-BBC0-F17647EF249E}" srcOrd="0" destOrd="0" presId="urn:microsoft.com/office/officeart/2005/8/layout/list1"/>
    <dgm:cxn modelId="{202BBD0B-926A-4559-B7CC-2D515479F7A3}" type="presParOf" srcId="{0847B334-0201-419E-BBC0-F17647EF249E}" destId="{F7EA3787-D8F3-477D-B513-A38FD40A2695}" srcOrd="0" destOrd="0" presId="urn:microsoft.com/office/officeart/2005/8/layout/list1"/>
    <dgm:cxn modelId="{FFD48050-01AA-46FF-A8D5-5D4529E0BD40}" type="presParOf" srcId="{0847B334-0201-419E-BBC0-F17647EF249E}" destId="{29A8F84E-B651-4CCB-BE51-6A091F938CB8}" srcOrd="1" destOrd="0" presId="urn:microsoft.com/office/officeart/2005/8/layout/list1"/>
    <dgm:cxn modelId="{F97884FA-1A28-4710-8A2A-51C53097B8B4}" type="presParOf" srcId="{73EF49B4-EFE4-47EA-9215-72ED1594C1A1}" destId="{E7A8DADE-4BA8-4D0A-BC25-1259D799A1F8}" srcOrd="1" destOrd="0" presId="urn:microsoft.com/office/officeart/2005/8/layout/list1"/>
    <dgm:cxn modelId="{1EDB0EB6-AAFB-4249-9DC7-B40D16C44869}" type="presParOf" srcId="{73EF49B4-EFE4-47EA-9215-72ED1594C1A1}" destId="{128CAFC4-4999-4150-B396-52C67D92B6D1}" srcOrd="2" destOrd="0" presId="urn:microsoft.com/office/officeart/2005/8/layout/list1"/>
    <dgm:cxn modelId="{4FA92CC2-71CE-45D4-9018-1EE7D5F458FB}" type="presParOf" srcId="{73EF49B4-EFE4-47EA-9215-72ED1594C1A1}" destId="{2C0867AD-F86D-4F24-B9F9-EF30C8A7FCAB}" srcOrd="3" destOrd="0" presId="urn:microsoft.com/office/officeart/2005/8/layout/list1"/>
    <dgm:cxn modelId="{F695BA1B-2EE9-4469-A61A-41BD1A18C461}" type="presParOf" srcId="{73EF49B4-EFE4-47EA-9215-72ED1594C1A1}" destId="{B497780F-9C51-4387-8042-4C427AE8B2EC}" srcOrd="4" destOrd="0" presId="urn:microsoft.com/office/officeart/2005/8/layout/list1"/>
    <dgm:cxn modelId="{8B3FB2D9-6823-4E9B-81BA-86F336C97EF1}" type="presParOf" srcId="{B497780F-9C51-4387-8042-4C427AE8B2EC}" destId="{B67D39A3-0FFA-463F-BE95-7A81AA3E1418}" srcOrd="0" destOrd="0" presId="urn:microsoft.com/office/officeart/2005/8/layout/list1"/>
    <dgm:cxn modelId="{0505C9D5-C1B2-4133-8CCD-9CF42A661B7A}" type="presParOf" srcId="{B497780F-9C51-4387-8042-4C427AE8B2EC}" destId="{1DD3963B-37BF-49EC-A2B5-1C8A4240F305}" srcOrd="1" destOrd="0" presId="urn:microsoft.com/office/officeart/2005/8/layout/list1"/>
    <dgm:cxn modelId="{89A80270-C672-4077-80FF-B56DEA433CE1}" type="presParOf" srcId="{73EF49B4-EFE4-47EA-9215-72ED1594C1A1}" destId="{F5ECECEE-EFAF-4763-9F4D-4D651436B707}" srcOrd="5" destOrd="0" presId="urn:microsoft.com/office/officeart/2005/8/layout/list1"/>
    <dgm:cxn modelId="{4BB67224-A4F6-4909-9A42-3D408E2971A3}" type="presParOf" srcId="{73EF49B4-EFE4-47EA-9215-72ED1594C1A1}" destId="{553B9FE7-88FD-4164-B376-6481F4F6D11F}"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FAF5C56-0AC7-441B-A4C9-1DD061F01FE2}" type="doc">
      <dgm:prSet loTypeId="urn:microsoft.com/office/officeart/2005/8/layout/process4" loCatId="list" qsTypeId="urn:microsoft.com/office/officeart/2005/8/quickstyle/simple2" qsCatId="simple" csTypeId="urn:microsoft.com/office/officeart/2005/8/colors/accent1_1" csCatId="accent1" phldr="1"/>
      <dgm:spPr/>
      <dgm:t>
        <a:bodyPr/>
        <a:lstStyle/>
        <a:p>
          <a:endParaRPr lang="en-GB"/>
        </a:p>
      </dgm:t>
    </dgm:pt>
    <dgm:pt modelId="{EC32964C-18C5-4054-84D5-60DF872A6D96}">
      <dgm:prSet/>
      <dgm:spPr/>
      <dgm:t>
        <a:bodyPr/>
        <a:lstStyle/>
        <a:p>
          <a:r>
            <a:rPr lang="en-US" dirty="0"/>
            <a:t>If a project’s NPV is positive then the PV of future cash flows from the project is more than the initial cash outflow; and so, its PI will be greater than 1.</a:t>
          </a:r>
        </a:p>
        <a:p>
          <a:r>
            <a:rPr lang="en-US" dirty="0"/>
            <a:t>If a project’s NPV is negative then the PV of future cash flows from the project is less than the initial cash outflow; and so, its PI will be less than 1.  </a:t>
          </a:r>
        </a:p>
      </dgm:t>
    </dgm:pt>
    <dgm:pt modelId="{619C570A-1375-4AE7-AEE5-2D1E8A38FACB}" type="parTrans" cxnId="{69E52E5B-217D-4040-87A7-E601C16A877D}">
      <dgm:prSet/>
      <dgm:spPr/>
      <dgm:t>
        <a:bodyPr/>
        <a:lstStyle/>
        <a:p>
          <a:endParaRPr lang="en-GB"/>
        </a:p>
      </dgm:t>
    </dgm:pt>
    <dgm:pt modelId="{77B52D6E-DCD4-4949-A4DA-26761C90B139}" type="sibTrans" cxnId="{69E52E5B-217D-4040-87A7-E601C16A877D}">
      <dgm:prSet/>
      <dgm:spPr/>
      <dgm:t>
        <a:bodyPr/>
        <a:lstStyle/>
        <a:p>
          <a:endParaRPr lang="en-GB"/>
        </a:p>
      </dgm:t>
    </dgm:pt>
    <dgm:pt modelId="{53EFAE50-C55D-4D96-9495-BB69DD271A6E}">
      <dgm:prSet/>
      <dgm:spPr/>
      <dgm:t>
        <a:bodyPr/>
        <a:lstStyle/>
        <a:p>
          <a:r>
            <a:rPr lang="en-US" dirty="0"/>
            <a:t>A project with positive NPV has PI &gt; 1 and a project with negative NPV has PI &lt; 1. </a:t>
          </a:r>
        </a:p>
      </dgm:t>
    </dgm:pt>
    <dgm:pt modelId="{D61D4314-D2E2-47E8-8664-21804C8777CD}" type="parTrans" cxnId="{F4394BE1-E9E9-47C6-A484-6283C8E53977}">
      <dgm:prSet/>
      <dgm:spPr/>
      <dgm:t>
        <a:bodyPr/>
        <a:lstStyle/>
        <a:p>
          <a:endParaRPr lang="en-GB"/>
        </a:p>
      </dgm:t>
    </dgm:pt>
    <dgm:pt modelId="{16D9715E-8262-4564-9F69-178B76AF38C4}" type="sibTrans" cxnId="{F4394BE1-E9E9-47C6-A484-6283C8E53977}">
      <dgm:prSet/>
      <dgm:spPr/>
      <dgm:t>
        <a:bodyPr/>
        <a:lstStyle/>
        <a:p>
          <a:endParaRPr lang="en-GB"/>
        </a:p>
      </dgm:t>
    </dgm:pt>
    <dgm:pt modelId="{181DB4AA-A8E2-441D-9DE3-F593C0BA05DA}" type="pres">
      <dgm:prSet presAssocID="{BFAF5C56-0AC7-441B-A4C9-1DD061F01FE2}" presName="Name0" presStyleCnt="0">
        <dgm:presLayoutVars>
          <dgm:dir/>
          <dgm:animLvl val="lvl"/>
          <dgm:resizeHandles val="exact"/>
        </dgm:presLayoutVars>
      </dgm:prSet>
      <dgm:spPr/>
    </dgm:pt>
    <dgm:pt modelId="{2E949FC5-6709-4E1F-ABF3-BEABC43C9A16}" type="pres">
      <dgm:prSet presAssocID="{53EFAE50-C55D-4D96-9495-BB69DD271A6E}" presName="boxAndChildren" presStyleCnt="0"/>
      <dgm:spPr/>
    </dgm:pt>
    <dgm:pt modelId="{97AE331C-51A3-420C-8BB1-8F5564F68298}" type="pres">
      <dgm:prSet presAssocID="{53EFAE50-C55D-4D96-9495-BB69DD271A6E}" presName="parentTextBox" presStyleLbl="node1" presStyleIdx="0" presStyleCnt="2"/>
      <dgm:spPr/>
    </dgm:pt>
    <dgm:pt modelId="{DD263AEA-6123-48A3-A868-F1E369E3DD18}" type="pres">
      <dgm:prSet presAssocID="{77B52D6E-DCD4-4949-A4DA-26761C90B139}" presName="sp" presStyleCnt="0"/>
      <dgm:spPr/>
    </dgm:pt>
    <dgm:pt modelId="{F7D45A7F-998A-41DC-ACCA-DFF96BCBAAA4}" type="pres">
      <dgm:prSet presAssocID="{EC32964C-18C5-4054-84D5-60DF872A6D96}" presName="arrowAndChildren" presStyleCnt="0"/>
      <dgm:spPr/>
    </dgm:pt>
    <dgm:pt modelId="{1462257C-7F99-48F0-ACC0-E5343B66BE76}" type="pres">
      <dgm:prSet presAssocID="{EC32964C-18C5-4054-84D5-60DF872A6D96}" presName="parentTextArrow" presStyleLbl="node1" presStyleIdx="1" presStyleCnt="2" custScaleY="176231"/>
      <dgm:spPr/>
    </dgm:pt>
  </dgm:ptLst>
  <dgm:cxnLst>
    <dgm:cxn modelId="{68474646-CC4F-4977-A1B8-2E68696B60B9}" type="presOf" srcId="{EC32964C-18C5-4054-84D5-60DF872A6D96}" destId="{1462257C-7F99-48F0-ACC0-E5343B66BE76}" srcOrd="0" destOrd="0" presId="urn:microsoft.com/office/officeart/2005/8/layout/process4"/>
    <dgm:cxn modelId="{DE43F24C-600F-4A71-8FA0-8D6C95659DCF}" type="presOf" srcId="{53EFAE50-C55D-4D96-9495-BB69DD271A6E}" destId="{97AE331C-51A3-420C-8BB1-8F5564F68298}" srcOrd="0" destOrd="0" presId="urn:microsoft.com/office/officeart/2005/8/layout/process4"/>
    <dgm:cxn modelId="{69E52E5B-217D-4040-87A7-E601C16A877D}" srcId="{BFAF5C56-0AC7-441B-A4C9-1DD061F01FE2}" destId="{EC32964C-18C5-4054-84D5-60DF872A6D96}" srcOrd="0" destOrd="0" parTransId="{619C570A-1375-4AE7-AEE5-2D1E8A38FACB}" sibTransId="{77B52D6E-DCD4-4949-A4DA-26761C90B139}"/>
    <dgm:cxn modelId="{A8692285-E2AC-406C-8168-6CB4E8B84371}" type="presOf" srcId="{BFAF5C56-0AC7-441B-A4C9-1DD061F01FE2}" destId="{181DB4AA-A8E2-441D-9DE3-F593C0BA05DA}" srcOrd="0" destOrd="0" presId="urn:microsoft.com/office/officeart/2005/8/layout/process4"/>
    <dgm:cxn modelId="{F4394BE1-E9E9-47C6-A484-6283C8E53977}" srcId="{BFAF5C56-0AC7-441B-A4C9-1DD061F01FE2}" destId="{53EFAE50-C55D-4D96-9495-BB69DD271A6E}" srcOrd="1" destOrd="0" parTransId="{D61D4314-D2E2-47E8-8664-21804C8777CD}" sibTransId="{16D9715E-8262-4564-9F69-178B76AF38C4}"/>
    <dgm:cxn modelId="{4F2EDE6A-6E29-44C4-9B06-F74A1828D372}" type="presParOf" srcId="{181DB4AA-A8E2-441D-9DE3-F593C0BA05DA}" destId="{2E949FC5-6709-4E1F-ABF3-BEABC43C9A16}" srcOrd="0" destOrd="0" presId="urn:microsoft.com/office/officeart/2005/8/layout/process4"/>
    <dgm:cxn modelId="{A676AF5C-975A-439B-B8E7-D1852103B6A4}" type="presParOf" srcId="{2E949FC5-6709-4E1F-ABF3-BEABC43C9A16}" destId="{97AE331C-51A3-420C-8BB1-8F5564F68298}" srcOrd="0" destOrd="0" presId="urn:microsoft.com/office/officeart/2005/8/layout/process4"/>
    <dgm:cxn modelId="{5A7FCA72-9434-45AB-8877-6663F6B965E0}" type="presParOf" srcId="{181DB4AA-A8E2-441D-9DE3-F593C0BA05DA}" destId="{DD263AEA-6123-48A3-A868-F1E369E3DD18}" srcOrd="1" destOrd="0" presId="urn:microsoft.com/office/officeart/2005/8/layout/process4"/>
    <dgm:cxn modelId="{7F815DAD-7188-478A-B774-BB5F5A0FCB2B}" type="presParOf" srcId="{181DB4AA-A8E2-441D-9DE3-F593C0BA05DA}" destId="{F7D45A7F-998A-41DC-ACCA-DFF96BCBAAA4}" srcOrd="2" destOrd="0" presId="urn:microsoft.com/office/officeart/2005/8/layout/process4"/>
    <dgm:cxn modelId="{B6DAA369-E950-4812-AC87-6DD17A16D4B7}" type="presParOf" srcId="{F7D45A7F-998A-41DC-ACCA-DFF96BCBAAA4}" destId="{1462257C-7F99-48F0-ACC0-E5343B66BE76}"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DDC53A6-E01F-43D7-83B9-036C9D5CA12F}" type="doc">
      <dgm:prSet loTypeId="urn:microsoft.com/office/officeart/2005/8/layout/vList4" loCatId="list" qsTypeId="urn:microsoft.com/office/officeart/2005/8/quickstyle/simple1" qsCatId="simple" csTypeId="urn:microsoft.com/office/officeart/2005/8/colors/accent3_1" csCatId="accent3" phldr="1"/>
      <dgm:spPr/>
      <dgm:t>
        <a:bodyPr/>
        <a:lstStyle/>
        <a:p>
          <a:endParaRPr lang="en-GB"/>
        </a:p>
      </dgm:t>
    </dgm:pt>
    <dgm:pt modelId="{1A8DCBF2-BFD5-4136-8661-2B1908A08E6E}">
      <dgm:prSet/>
      <dgm:spPr/>
      <dgm:t>
        <a:bodyPr/>
        <a:lstStyle/>
        <a:p>
          <a:r>
            <a:rPr lang="en-US" b="1" dirty="0"/>
            <a:t>Strength</a:t>
          </a:r>
          <a:endParaRPr lang="en-US" dirty="0"/>
        </a:p>
      </dgm:t>
    </dgm:pt>
    <dgm:pt modelId="{12982CE1-FE01-4E1C-BC2D-270C703C82B0}" type="parTrans" cxnId="{A5DCA60E-EA7E-4F43-955A-C80582472EA8}">
      <dgm:prSet/>
      <dgm:spPr/>
      <dgm:t>
        <a:bodyPr/>
        <a:lstStyle/>
        <a:p>
          <a:endParaRPr lang="en-GB"/>
        </a:p>
      </dgm:t>
    </dgm:pt>
    <dgm:pt modelId="{B9985304-39BE-490B-9921-A7D033E52A30}" type="sibTrans" cxnId="{A5DCA60E-EA7E-4F43-955A-C80582472EA8}">
      <dgm:prSet/>
      <dgm:spPr/>
      <dgm:t>
        <a:bodyPr/>
        <a:lstStyle/>
        <a:p>
          <a:endParaRPr lang="en-GB"/>
        </a:p>
      </dgm:t>
    </dgm:pt>
    <dgm:pt modelId="{011451BD-F09D-4520-9E0A-889D863B9667}">
      <dgm:prSet/>
      <dgm:spPr/>
      <dgm:t>
        <a:bodyPr/>
        <a:lstStyle/>
        <a:p>
          <a:r>
            <a:rPr lang="en-US" dirty="0"/>
            <a:t>Its result is identical to that of the NPV method.</a:t>
          </a:r>
        </a:p>
      </dgm:t>
    </dgm:pt>
    <dgm:pt modelId="{C6E2F7AC-3496-41D6-8417-19FC1E8ADDD5}" type="parTrans" cxnId="{3B4D039F-6EED-496A-BB67-947B7332F287}">
      <dgm:prSet/>
      <dgm:spPr/>
      <dgm:t>
        <a:bodyPr/>
        <a:lstStyle/>
        <a:p>
          <a:endParaRPr lang="en-GB"/>
        </a:p>
      </dgm:t>
    </dgm:pt>
    <dgm:pt modelId="{BEE058D2-1749-4EF7-93AC-8F6384E2B533}" type="sibTrans" cxnId="{3B4D039F-6EED-496A-BB67-947B7332F287}">
      <dgm:prSet/>
      <dgm:spPr/>
      <dgm:t>
        <a:bodyPr/>
        <a:lstStyle/>
        <a:p>
          <a:endParaRPr lang="en-GB"/>
        </a:p>
      </dgm:t>
    </dgm:pt>
    <dgm:pt modelId="{0FC23E72-2F0D-4954-9241-C0AF684EAD58}">
      <dgm:prSet/>
      <dgm:spPr/>
      <dgm:t>
        <a:bodyPr/>
        <a:lstStyle/>
        <a:p>
          <a:r>
            <a:rPr lang="en-US" b="1"/>
            <a:t>Weakness</a:t>
          </a:r>
          <a:endParaRPr lang="en-US"/>
        </a:p>
      </dgm:t>
    </dgm:pt>
    <dgm:pt modelId="{40858916-BCD6-4797-8784-CB528BF1BA04}" type="parTrans" cxnId="{7E1C3441-B6B5-4711-BD8B-A8FFFD1FE7D7}">
      <dgm:prSet/>
      <dgm:spPr/>
      <dgm:t>
        <a:bodyPr/>
        <a:lstStyle/>
        <a:p>
          <a:endParaRPr lang="en-GB"/>
        </a:p>
      </dgm:t>
    </dgm:pt>
    <dgm:pt modelId="{1CC5F8C2-887D-4C09-9255-E8282B7FDDFA}" type="sibTrans" cxnId="{7E1C3441-B6B5-4711-BD8B-A8FFFD1FE7D7}">
      <dgm:prSet/>
      <dgm:spPr/>
      <dgm:t>
        <a:bodyPr/>
        <a:lstStyle/>
        <a:p>
          <a:endParaRPr lang="en-GB"/>
        </a:p>
      </dgm:t>
    </dgm:pt>
    <dgm:pt modelId="{28207680-7722-45EC-AA0B-0A9A997BF8B5}">
      <dgm:prSet/>
      <dgm:spPr/>
      <dgm:t>
        <a:bodyPr/>
        <a:lstStyle/>
        <a:p>
          <a:r>
            <a:rPr lang="en-US"/>
            <a:t>May lead to incorrect decisions when comparing mutually exclusive projects.</a:t>
          </a:r>
        </a:p>
      </dgm:t>
    </dgm:pt>
    <dgm:pt modelId="{6FFFE682-99F4-436A-BA85-E7B4A8588CDA}" type="parTrans" cxnId="{21AAE124-6B35-4755-B6D3-FF42AD2D5F6E}">
      <dgm:prSet/>
      <dgm:spPr/>
      <dgm:t>
        <a:bodyPr/>
        <a:lstStyle/>
        <a:p>
          <a:endParaRPr lang="en-GB"/>
        </a:p>
      </dgm:t>
    </dgm:pt>
    <dgm:pt modelId="{A1317517-38AD-4AA9-A6AC-3DAAA82017F5}" type="sibTrans" cxnId="{21AAE124-6B35-4755-B6D3-FF42AD2D5F6E}">
      <dgm:prSet/>
      <dgm:spPr/>
      <dgm:t>
        <a:bodyPr/>
        <a:lstStyle/>
        <a:p>
          <a:endParaRPr lang="en-GB"/>
        </a:p>
      </dgm:t>
    </dgm:pt>
    <dgm:pt modelId="{CB12BBDC-CD69-4C1B-9D32-32B81A8679FF}" type="pres">
      <dgm:prSet presAssocID="{ADDC53A6-E01F-43D7-83B9-036C9D5CA12F}" presName="linear" presStyleCnt="0">
        <dgm:presLayoutVars>
          <dgm:dir/>
          <dgm:resizeHandles val="exact"/>
        </dgm:presLayoutVars>
      </dgm:prSet>
      <dgm:spPr/>
    </dgm:pt>
    <dgm:pt modelId="{26526D05-E56F-4309-8257-BAD6EAD575F3}" type="pres">
      <dgm:prSet presAssocID="{1A8DCBF2-BFD5-4136-8661-2B1908A08E6E}" presName="comp" presStyleCnt="0"/>
      <dgm:spPr/>
    </dgm:pt>
    <dgm:pt modelId="{9C7D7C57-7717-4B6C-B428-FDA14723A0AC}" type="pres">
      <dgm:prSet presAssocID="{1A8DCBF2-BFD5-4136-8661-2B1908A08E6E}" presName="box" presStyleLbl="node1" presStyleIdx="0" presStyleCnt="2"/>
      <dgm:spPr/>
    </dgm:pt>
    <dgm:pt modelId="{FD28168A-4EF0-43CE-BBFA-FDBF84C0FA00}" type="pres">
      <dgm:prSet presAssocID="{1A8DCBF2-BFD5-4136-8661-2B1908A08E6E}" presName="img" presStyleLbl="fgImgPlace1" presStyleIdx="0" presStyleCnt="2"/>
      <dgm:spPr/>
    </dgm:pt>
    <dgm:pt modelId="{DA48FCD7-66A3-43EF-984F-80FD7CDCF232}" type="pres">
      <dgm:prSet presAssocID="{1A8DCBF2-BFD5-4136-8661-2B1908A08E6E}" presName="text" presStyleLbl="node1" presStyleIdx="0" presStyleCnt="2">
        <dgm:presLayoutVars>
          <dgm:bulletEnabled val="1"/>
        </dgm:presLayoutVars>
      </dgm:prSet>
      <dgm:spPr/>
    </dgm:pt>
    <dgm:pt modelId="{02B836BD-5A8A-4E1D-905E-0FB1DE175097}" type="pres">
      <dgm:prSet presAssocID="{B9985304-39BE-490B-9921-A7D033E52A30}" presName="spacer" presStyleCnt="0"/>
      <dgm:spPr/>
    </dgm:pt>
    <dgm:pt modelId="{7E2B1111-C037-4A7E-8068-46092BF99C4E}" type="pres">
      <dgm:prSet presAssocID="{0FC23E72-2F0D-4954-9241-C0AF684EAD58}" presName="comp" presStyleCnt="0"/>
      <dgm:spPr/>
    </dgm:pt>
    <dgm:pt modelId="{9183D732-B675-4E68-80F5-500B8528464F}" type="pres">
      <dgm:prSet presAssocID="{0FC23E72-2F0D-4954-9241-C0AF684EAD58}" presName="box" presStyleLbl="node1" presStyleIdx="1" presStyleCnt="2"/>
      <dgm:spPr/>
    </dgm:pt>
    <dgm:pt modelId="{6EE59F4B-69E9-48D1-80F9-4EB809333B83}" type="pres">
      <dgm:prSet presAssocID="{0FC23E72-2F0D-4954-9241-C0AF684EAD58}" presName="img" presStyleLbl="fgImgPlace1" presStyleIdx="1" presStyleCnt="2"/>
      <dgm:spPr/>
    </dgm:pt>
    <dgm:pt modelId="{F03990E9-F983-4309-8371-93BB4D62EDD7}" type="pres">
      <dgm:prSet presAssocID="{0FC23E72-2F0D-4954-9241-C0AF684EAD58}" presName="text" presStyleLbl="node1" presStyleIdx="1" presStyleCnt="2">
        <dgm:presLayoutVars>
          <dgm:bulletEnabled val="1"/>
        </dgm:presLayoutVars>
      </dgm:prSet>
      <dgm:spPr/>
    </dgm:pt>
  </dgm:ptLst>
  <dgm:cxnLst>
    <dgm:cxn modelId="{99B8D408-AF0C-4ED2-9408-BB9B15596362}" type="presOf" srcId="{28207680-7722-45EC-AA0B-0A9A997BF8B5}" destId="{F03990E9-F983-4309-8371-93BB4D62EDD7}" srcOrd="1" destOrd="1" presId="urn:microsoft.com/office/officeart/2005/8/layout/vList4"/>
    <dgm:cxn modelId="{A5DCA60E-EA7E-4F43-955A-C80582472EA8}" srcId="{ADDC53A6-E01F-43D7-83B9-036C9D5CA12F}" destId="{1A8DCBF2-BFD5-4136-8661-2B1908A08E6E}" srcOrd="0" destOrd="0" parTransId="{12982CE1-FE01-4E1C-BC2D-270C703C82B0}" sibTransId="{B9985304-39BE-490B-9921-A7D033E52A30}"/>
    <dgm:cxn modelId="{F26DFD1E-58D6-4D0A-8F8C-C56D6D3F5237}" type="presOf" srcId="{011451BD-F09D-4520-9E0A-889D863B9667}" destId="{9C7D7C57-7717-4B6C-B428-FDA14723A0AC}" srcOrd="0" destOrd="1" presId="urn:microsoft.com/office/officeart/2005/8/layout/vList4"/>
    <dgm:cxn modelId="{21AAE124-6B35-4755-B6D3-FF42AD2D5F6E}" srcId="{0FC23E72-2F0D-4954-9241-C0AF684EAD58}" destId="{28207680-7722-45EC-AA0B-0A9A997BF8B5}" srcOrd="0" destOrd="0" parTransId="{6FFFE682-99F4-436A-BA85-E7B4A8588CDA}" sibTransId="{A1317517-38AD-4AA9-A6AC-3DAAA82017F5}"/>
    <dgm:cxn modelId="{7E1C3441-B6B5-4711-BD8B-A8FFFD1FE7D7}" srcId="{ADDC53A6-E01F-43D7-83B9-036C9D5CA12F}" destId="{0FC23E72-2F0D-4954-9241-C0AF684EAD58}" srcOrd="1" destOrd="0" parTransId="{40858916-BCD6-4797-8784-CB528BF1BA04}" sibTransId="{1CC5F8C2-887D-4C09-9255-E8282B7FDDFA}"/>
    <dgm:cxn modelId="{7ABC697E-2456-4A22-9305-AFEDAC6E9739}" type="presOf" srcId="{28207680-7722-45EC-AA0B-0A9A997BF8B5}" destId="{9183D732-B675-4E68-80F5-500B8528464F}" srcOrd="0" destOrd="1" presId="urn:microsoft.com/office/officeart/2005/8/layout/vList4"/>
    <dgm:cxn modelId="{F2F5FF89-9C5A-4033-B82F-4723756D9998}" type="presOf" srcId="{1A8DCBF2-BFD5-4136-8661-2B1908A08E6E}" destId="{DA48FCD7-66A3-43EF-984F-80FD7CDCF232}" srcOrd="1" destOrd="0" presId="urn:microsoft.com/office/officeart/2005/8/layout/vList4"/>
    <dgm:cxn modelId="{30BDBC95-770D-44CC-95EB-4F1185833F36}" type="presOf" srcId="{1A8DCBF2-BFD5-4136-8661-2B1908A08E6E}" destId="{9C7D7C57-7717-4B6C-B428-FDA14723A0AC}" srcOrd="0" destOrd="0" presId="urn:microsoft.com/office/officeart/2005/8/layout/vList4"/>
    <dgm:cxn modelId="{3B4D039F-6EED-496A-BB67-947B7332F287}" srcId="{1A8DCBF2-BFD5-4136-8661-2B1908A08E6E}" destId="{011451BD-F09D-4520-9E0A-889D863B9667}" srcOrd="0" destOrd="0" parTransId="{C6E2F7AC-3496-41D6-8417-19FC1E8ADDD5}" sibTransId="{BEE058D2-1749-4EF7-93AC-8F6384E2B533}"/>
    <dgm:cxn modelId="{E3F61A9F-39AF-4D0B-BF78-EB51BBAC2824}" type="presOf" srcId="{011451BD-F09D-4520-9E0A-889D863B9667}" destId="{DA48FCD7-66A3-43EF-984F-80FD7CDCF232}" srcOrd="1" destOrd="1" presId="urn:microsoft.com/office/officeart/2005/8/layout/vList4"/>
    <dgm:cxn modelId="{341849BE-01AB-4305-9660-912829ECEF12}" type="presOf" srcId="{ADDC53A6-E01F-43D7-83B9-036C9D5CA12F}" destId="{CB12BBDC-CD69-4C1B-9D32-32B81A8679FF}" srcOrd="0" destOrd="0" presId="urn:microsoft.com/office/officeart/2005/8/layout/vList4"/>
    <dgm:cxn modelId="{90ED77C0-06E6-4BA3-B502-ACDF246B926B}" type="presOf" srcId="{0FC23E72-2F0D-4954-9241-C0AF684EAD58}" destId="{9183D732-B675-4E68-80F5-500B8528464F}" srcOrd="0" destOrd="0" presId="urn:microsoft.com/office/officeart/2005/8/layout/vList4"/>
    <dgm:cxn modelId="{5A0B3ADD-89E5-4771-B691-19D7374E8F9D}" type="presOf" srcId="{0FC23E72-2F0D-4954-9241-C0AF684EAD58}" destId="{F03990E9-F983-4309-8371-93BB4D62EDD7}" srcOrd="1" destOrd="0" presId="urn:microsoft.com/office/officeart/2005/8/layout/vList4"/>
    <dgm:cxn modelId="{494C3EDC-54B5-4052-8455-E4651BE51D8D}" type="presParOf" srcId="{CB12BBDC-CD69-4C1B-9D32-32B81A8679FF}" destId="{26526D05-E56F-4309-8257-BAD6EAD575F3}" srcOrd="0" destOrd="0" presId="urn:microsoft.com/office/officeart/2005/8/layout/vList4"/>
    <dgm:cxn modelId="{9C925653-112D-4939-B099-2967F77B8189}" type="presParOf" srcId="{26526D05-E56F-4309-8257-BAD6EAD575F3}" destId="{9C7D7C57-7717-4B6C-B428-FDA14723A0AC}" srcOrd="0" destOrd="0" presId="urn:microsoft.com/office/officeart/2005/8/layout/vList4"/>
    <dgm:cxn modelId="{C23E0502-2CBC-487E-B402-C9EE82EA1810}" type="presParOf" srcId="{26526D05-E56F-4309-8257-BAD6EAD575F3}" destId="{FD28168A-4EF0-43CE-BBFA-FDBF84C0FA00}" srcOrd="1" destOrd="0" presId="urn:microsoft.com/office/officeart/2005/8/layout/vList4"/>
    <dgm:cxn modelId="{112F6B35-787C-443C-8435-A7AF6417BFC2}" type="presParOf" srcId="{26526D05-E56F-4309-8257-BAD6EAD575F3}" destId="{DA48FCD7-66A3-43EF-984F-80FD7CDCF232}" srcOrd="2" destOrd="0" presId="urn:microsoft.com/office/officeart/2005/8/layout/vList4"/>
    <dgm:cxn modelId="{6DA8F27D-C542-420E-B5D4-8A181726B8A0}" type="presParOf" srcId="{CB12BBDC-CD69-4C1B-9D32-32B81A8679FF}" destId="{02B836BD-5A8A-4E1D-905E-0FB1DE175097}" srcOrd="1" destOrd="0" presId="urn:microsoft.com/office/officeart/2005/8/layout/vList4"/>
    <dgm:cxn modelId="{3D568425-1605-4559-AE0B-36C823D0AE9A}" type="presParOf" srcId="{CB12BBDC-CD69-4C1B-9D32-32B81A8679FF}" destId="{7E2B1111-C037-4A7E-8068-46092BF99C4E}" srcOrd="2" destOrd="0" presId="urn:microsoft.com/office/officeart/2005/8/layout/vList4"/>
    <dgm:cxn modelId="{9DE5DD46-9FEC-4A6F-A390-46EA84B2D059}" type="presParOf" srcId="{7E2B1111-C037-4A7E-8068-46092BF99C4E}" destId="{9183D732-B675-4E68-80F5-500B8528464F}" srcOrd="0" destOrd="0" presId="urn:microsoft.com/office/officeart/2005/8/layout/vList4"/>
    <dgm:cxn modelId="{FDA5A57C-FD3A-47E6-9901-86FD5082D781}" type="presParOf" srcId="{7E2B1111-C037-4A7E-8068-46092BF99C4E}" destId="{6EE59F4B-69E9-48D1-80F9-4EB809333B83}" srcOrd="1" destOrd="0" presId="urn:microsoft.com/office/officeart/2005/8/layout/vList4"/>
    <dgm:cxn modelId="{FEC41499-59B2-400F-87A0-D330A60A3848}" type="presParOf" srcId="{7E2B1111-C037-4A7E-8068-46092BF99C4E}" destId="{F03990E9-F983-4309-8371-93BB4D62EDD7}"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0A84A7-0A17-4FC8-AA7C-F1DF0872BD94}" type="doc">
      <dgm:prSet loTypeId="urn:microsoft.com/office/officeart/2008/layout/AlternatingPictureCircles" loCatId="picture" qsTypeId="urn:microsoft.com/office/officeart/2005/8/quickstyle/simple1" qsCatId="simple" csTypeId="urn:microsoft.com/office/officeart/2005/8/colors/accent3_1" csCatId="accent3" phldr="1"/>
      <dgm:spPr/>
    </dgm:pt>
    <dgm:pt modelId="{4CB7C940-D343-4D04-95E1-18237DA7A4FF}">
      <dgm:prSet phldrT="[Text]"/>
      <dgm:spPr/>
      <dgm:t>
        <a:bodyPr/>
        <a:lstStyle/>
        <a:p>
          <a:r>
            <a:rPr lang="en-US" dirty="0"/>
            <a:t>Investment projects should be evaluated based on value-maximizing criteria.</a:t>
          </a:r>
        </a:p>
      </dgm:t>
    </dgm:pt>
    <dgm:pt modelId="{785FACE8-1AF0-40EF-891C-906F1C2CC323}" type="parTrans" cxnId="{2669F5EE-34A8-4A17-90A6-E51FBA0DDC41}">
      <dgm:prSet/>
      <dgm:spPr/>
      <dgm:t>
        <a:bodyPr/>
        <a:lstStyle/>
        <a:p>
          <a:endParaRPr lang="en-US"/>
        </a:p>
      </dgm:t>
    </dgm:pt>
    <dgm:pt modelId="{3B835669-AAAC-46C1-887D-8045753FB26C}" type="sibTrans" cxnId="{2669F5EE-34A8-4A17-90A6-E51FBA0DDC41}">
      <dgm:prSet/>
      <dgm:spPr/>
      <dgm:t>
        <a:bodyPr/>
        <a:lstStyle/>
        <a:p>
          <a:endParaRPr lang="en-US"/>
        </a:p>
      </dgm:t>
    </dgm:pt>
    <dgm:pt modelId="{D22BD7B0-4601-4DF4-B0BB-2FD9AAED3FC3}" type="pres">
      <dgm:prSet presAssocID="{280A84A7-0A17-4FC8-AA7C-F1DF0872BD94}" presName="Name0" presStyleCnt="0">
        <dgm:presLayoutVars>
          <dgm:chMax/>
          <dgm:chPref/>
          <dgm:dir/>
        </dgm:presLayoutVars>
      </dgm:prSet>
      <dgm:spPr/>
    </dgm:pt>
    <dgm:pt modelId="{C8A6DC19-3A8B-447D-9FAE-C056D61FF71E}" type="pres">
      <dgm:prSet presAssocID="{4CB7C940-D343-4D04-95E1-18237DA7A4FF}" presName="composite" presStyleCnt="0"/>
      <dgm:spPr/>
    </dgm:pt>
    <dgm:pt modelId="{290E6B45-A00E-4CC0-AFC9-710A6DBF531D}" type="pres">
      <dgm:prSet presAssocID="{4CB7C940-D343-4D04-95E1-18237DA7A4FF}" presName="Accent" presStyleLbl="alignNode1" presStyleIdx="0" presStyleCnt="1">
        <dgm:presLayoutVars>
          <dgm:chMax val="0"/>
          <dgm:chPref val="0"/>
        </dgm:presLayoutVars>
      </dgm:prSet>
      <dgm:spPr/>
    </dgm:pt>
    <dgm:pt modelId="{17742E62-A67D-41F2-A57E-5741F760FAE0}" type="pres">
      <dgm:prSet presAssocID="{4CB7C940-D343-4D04-95E1-18237DA7A4FF}" presName="Image" presStyleLbl="bgImgPlace1" presStyleIdx="0" presStyleCnt="1">
        <dgm:presLayoutVars>
          <dgm:chMax val="0"/>
          <dgm:chPref val="0"/>
          <dgm:bulletEnabled val="1"/>
        </dgm:presLayoutVars>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9000" r="-9000"/>
          </a:stretch>
        </a:blipFill>
      </dgm:spPr>
    </dgm:pt>
    <dgm:pt modelId="{D585543D-9E10-40D2-8955-6686B620BFCB}" type="pres">
      <dgm:prSet presAssocID="{4CB7C940-D343-4D04-95E1-18237DA7A4FF}" presName="Parent" presStyleLbl="fgAccFollowNode1" presStyleIdx="0" presStyleCnt="1">
        <dgm:presLayoutVars>
          <dgm:chMax val="0"/>
          <dgm:chPref val="0"/>
          <dgm:bulletEnabled val="1"/>
        </dgm:presLayoutVars>
      </dgm:prSet>
      <dgm:spPr/>
    </dgm:pt>
    <dgm:pt modelId="{C28EC6D8-B15D-4C17-8752-8C1B40B2BABC}" type="pres">
      <dgm:prSet presAssocID="{4CB7C940-D343-4D04-95E1-18237DA7A4FF}" presName="Space" presStyleCnt="0">
        <dgm:presLayoutVars>
          <dgm:chMax val="0"/>
          <dgm:chPref val="0"/>
        </dgm:presLayoutVars>
      </dgm:prSet>
      <dgm:spPr/>
    </dgm:pt>
  </dgm:ptLst>
  <dgm:cxnLst>
    <dgm:cxn modelId="{54670320-D871-475D-8CF9-E609FCE29317}" type="presOf" srcId="{4CB7C940-D343-4D04-95E1-18237DA7A4FF}" destId="{D585543D-9E10-40D2-8955-6686B620BFCB}" srcOrd="0" destOrd="0" presId="urn:microsoft.com/office/officeart/2008/layout/AlternatingPictureCircles"/>
    <dgm:cxn modelId="{C0096178-7021-4D15-B625-FE8DF3FF0A0C}" type="presOf" srcId="{280A84A7-0A17-4FC8-AA7C-F1DF0872BD94}" destId="{D22BD7B0-4601-4DF4-B0BB-2FD9AAED3FC3}" srcOrd="0" destOrd="0" presId="urn:microsoft.com/office/officeart/2008/layout/AlternatingPictureCircles"/>
    <dgm:cxn modelId="{2669F5EE-34A8-4A17-90A6-E51FBA0DDC41}" srcId="{280A84A7-0A17-4FC8-AA7C-F1DF0872BD94}" destId="{4CB7C940-D343-4D04-95E1-18237DA7A4FF}" srcOrd="0" destOrd="0" parTransId="{785FACE8-1AF0-40EF-891C-906F1C2CC323}" sibTransId="{3B835669-AAAC-46C1-887D-8045753FB26C}"/>
    <dgm:cxn modelId="{B5482290-7F60-4186-9BDB-F6624FCF82A7}" type="presParOf" srcId="{D22BD7B0-4601-4DF4-B0BB-2FD9AAED3FC3}" destId="{C8A6DC19-3A8B-447D-9FAE-C056D61FF71E}" srcOrd="0" destOrd="0" presId="urn:microsoft.com/office/officeart/2008/layout/AlternatingPictureCircles"/>
    <dgm:cxn modelId="{A31F1DF0-19C9-4A41-A5D6-908653823421}" type="presParOf" srcId="{C8A6DC19-3A8B-447D-9FAE-C056D61FF71E}" destId="{290E6B45-A00E-4CC0-AFC9-710A6DBF531D}" srcOrd="0" destOrd="0" presId="urn:microsoft.com/office/officeart/2008/layout/AlternatingPictureCircles"/>
    <dgm:cxn modelId="{9EFB87D1-AC5A-41BB-9115-C9536105A5CD}" type="presParOf" srcId="{C8A6DC19-3A8B-447D-9FAE-C056D61FF71E}" destId="{17742E62-A67D-41F2-A57E-5741F760FAE0}" srcOrd="1" destOrd="0" presId="urn:microsoft.com/office/officeart/2008/layout/AlternatingPictureCircles"/>
    <dgm:cxn modelId="{B2BE0CEB-ED71-4E87-A7C9-421455E5247F}" type="presParOf" srcId="{C8A6DC19-3A8B-447D-9FAE-C056D61FF71E}" destId="{D585543D-9E10-40D2-8955-6686B620BFCB}" srcOrd="2" destOrd="0" presId="urn:microsoft.com/office/officeart/2008/layout/AlternatingPictureCircles"/>
    <dgm:cxn modelId="{BD8DB4A2-4CDE-462D-BC4C-0EC3386FCD37}" type="presParOf" srcId="{C8A6DC19-3A8B-447D-9FAE-C056D61FF71E}" destId="{C28EC6D8-B15D-4C17-8752-8C1B40B2BABC}" srcOrd="3" destOrd="0" presId="urn:microsoft.com/office/officeart/2008/layout/AlternatingPictureCircle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7286948-D2BC-4626-BB8E-D34D1DB9BD69}"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GB"/>
        </a:p>
      </dgm:t>
    </dgm:pt>
    <dgm:pt modelId="{E46FC029-669D-4E80-B56A-69B084B6F160}">
      <dgm:prSet/>
      <dgm:spPr/>
      <dgm:t>
        <a:bodyPr/>
        <a:lstStyle/>
        <a:p>
          <a:pPr rtl="0"/>
          <a:r>
            <a:rPr lang="en-GB" dirty="0"/>
            <a:t>The IRR technique</a:t>
          </a:r>
        </a:p>
      </dgm:t>
    </dgm:pt>
    <dgm:pt modelId="{82760E46-E2BD-4CBA-B177-B726407CDB6B}" type="parTrans" cxnId="{CF6326C1-0BBB-4BF0-941B-45025ED90D9F}">
      <dgm:prSet/>
      <dgm:spPr/>
      <dgm:t>
        <a:bodyPr/>
        <a:lstStyle/>
        <a:p>
          <a:endParaRPr lang="en-GB"/>
        </a:p>
      </dgm:t>
    </dgm:pt>
    <dgm:pt modelId="{D591292D-117C-4780-914C-0BEE7AE19E94}" type="sibTrans" cxnId="{CF6326C1-0BBB-4BF0-941B-45025ED90D9F}">
      <dgm:prSet/>
      <dgm:spPr/>
      <dgm:t>
        <a:bodyPr/>
        <a:lstStyle/>
        <a:p>
          <a:endParaRPr lang="en-GB"/>
        </a:p>
      </dgm:t>
    </dgm:pt>
    <dgm:pt modelId="{DD89C8FE-0250-4BF2-9D56-239437F1A831}" type="pres">
      <dgm:prSet presAssocID="{17286948-D2BC-4626-BB8E-D34D1DB9BD69}" presName="CompostProcess" presStyleCnt="0">
        <dgm:presLayoutVars>
          <dgm:dir/>
          <dgm:resizeHandles val="exact"/>
        </dgm:presLayoutVars>
      </dgm:prSet>
      <dgm:spPr/>
    </dgm:pt>
    <dgm:pt modelId="{76FDD563-20D1-435D-B0A3-3B641C5FCDA0}" type="pres">
      <dgm:prSet presAssocID="{17286948-D2BC-4626-BB8E-D34D1DB9BD69}" presName="arrow" presStyleLbl="bgShp" presStyleIdx="0" presStyleCnt="1" custLinFactNeighborX="1151" custLinFactNeighborY="22798"/>
      <dgm:spPr/>
    </dgm:pt>
    <dgm:pt modelId="{84183858-13C9-463C-A7D8-FEF5C937744C}" type="pres">
      <dgm:prSet presAssocID="{17286948-D2BC-4626-BB8E-D34D1DB9BD69}" presName="linearProcess" presStyleCnt="0"/>
      <dgm:spPr/>
    </dgm:pt>
    <dgm:pt modelId="{62A214FC-7229-4708-A651-81E9D8F40C6C}" type="pres">
      <dgm:prSet presAssocID="{E46FC029-669D-4E80-B56A-69B084B6F160}" presName="textNode" presStyleLbl="node1" presStyleIdx="0" presStyleCnt="1">
        <dgm:presLayoutVars>
          <dgm:bulletEnabled val="1"/>
        </dgm:presLayoutVars>
      </dgm:prSet>
      <dgm:spPr/>
    </dgm:pt>
  </dgm:ptLst>
  <dgm:cxnLst>
    <dgm:cxn modelId="{042D834E-D6D5-4055-96CF-0E1813A850B8}" type="presOf" srcId="{E46FC029-669D-4E80-B56A-69B084B6F160}" destId="{62A214FC-7229-4708-A651-81E9D8F40C6C}" srcOrd="0" destOrd="0" presId="urn:microsoft.com/office/officeart/2005/8/layout/hProcess9"/>
    <dgm:cxn modelId="{CF6326C1-0BBB-4BF0-941B-45025ED90D9F}" srcId="{17286948-D2BC-4626-BB8E-D34D1DB9BD69}" destId="{E46FC029-669D-4E80-B56A-69B084B6F160}" srcOrd="0" destOrd="0" parTransId="{82760E46-E2BD-4CBA-B177-B726407CDB6B}" sibTransId="{D591292D-117C-4780-914C-0BEE7AE19E94}"/>
    <dgm:cxn modelId="{91C295C8-0C64-4092-8B0E-3DE5B88932D9}" type="presOf" srcId="{17286948-D2BC-4626-BB8E-D34D1DB9BD69}" destId="{DD89C8FE-0250-4BF2-9D56-239437F1A831}" srcOrd="0" destOrd="0" presId="urn:microsoft.com/office/officeart/2005/8/layout/hProcess9"/>
    <dgm:cxn modelId="{DDD4A6CA-4B39-4F7F-8A9E-17FFCC63D832}" type="presParOf" srcId="{DD89C8FE-0250-4BF2-9D56-239437F1A831}" destId="{76FDD563-20D1-435D-B0A3-3B641C5FCDA0}" srcOrd="0" destOrd="0" presId="urn:microsoft.com/office/officeart/2005/8/layout/hProcess9"/>
    <dgm:cxn modelId="{8DAF46AD-3721-470D-9C18-583553568E64}" type="presParOf" srcId="{DD89C8FE-0250-4BF2-9D56-239437F1A831}" destId="{84183858-13C9-463C-A7D8-FEF5C937744C}" srcOrd="1" destOrd="0" presId="urn:microsoft.com/office/officeart/2005/8/layout/hProcess9"/>
    <dgm:cxn modelId="{51259908-BB88-410A-A593-5DC92800DA3B}" type="presParOf" srcId="{84183858-13C9-463C-A7D8-FEF5C937744C}" destId="{62A214FC-7229-4708-A651-81E9D8F40C6C}" srcOrd="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D00B191F-FACA-45BB-A488-02682EDE9750}" type="doc">
      <dgm:prSet loTypeId="urn:microsoft.com/office/officeart/2005/8/layout/venn1" loCatId="relationship" qsTypeId="urn:microsoft.com/office/officeart/2005/8/quickstyle/simple2" qsCatId="simple" csTypeId="urn:microsoft.com/office/officeart/2005/8/colors/accent0_2" csCatId="mainScheme"/>
      <dgm:spPr/>
      <dgm:t>
        <a:bodyPr/>
        <a:lstStyle/>
        <a:p>
          <a:endParaRPr lang="en-GB"/>
        </a:p>
      </dgm:t>
    </dgm:pt>
    <dgm:pt modelId="{E11FA3BD-3F4A-4F26-8CC9-7604A7A1FB26}">
      <dgm:prSet/>
      <dgm:spPr/>
      <dgm:t>
        <a:bodyPr/>
        <a:lstStyle/>
        <a:p>
          <a:pPr rtl="0"/>
          <a:r>
            <a:rPr lang="en-GB"/>
            <a:t>Next </a:t>
          </a:r>
        </a:p>
      </dgm:t>
    </dgm:pt>
    <dgm:pt modelId="{152FB5B9-7D82-43C2-9E54-CF1B2C7E26EE}" type="parTrans" cxnId="{0442113C-1EA7-4464-B1BF-0EB35C439ED3}">
      <dgm:prSet/>
      <dgm:spPr/>
      <dgm:t>
        <a:bodyPr/>
        <a:lstStyle/>
        <a:p>
          <a:endParaRPr lang="en-GB"/>
        </a:p>
      </dgm:t>
    </dgm:pt>
    <dgm:pt modelId="{49618AB6-AC24-4D9A-9374-8F37465A18D7}" type="sibTrans" cxnId="{0442113C-1EA7-4464-B1BF-0EB35C439ED3}">
      <dgm:prSet/>
      <dgm:spPr/>
      <dgm:t>
        <a:bodyPr/>
        <a:lstStyle/>
        <a:p>
          <a:endParaRPr lang="en-GB"/>
        </a:p>
      </dgm:t>
    </dgm:pt>
    <dgm:pt modelId="{2B8B5FD6-2D1B-40D2-BD78-48CCC5B8511F}" type="pres">
      <dgm:prSet presAssocID="{D00B191F-FACA-45BB-A488-02682EDE9750}" presName="compositeShape" presStyleCnt="0">
        <dgm:presLayoutVars>
          <dgm:chMax val="7"/>
          <dgm:dir/>
          <dgm:resizeHandles val="exact"/>
        </dgm:presLayoutVars>
      </dgm:prSet>
      <dgm:spPr/>
    </dgm:pt>
    <dgm:pt modelId="{71BE5469-52F3-4995-B583-7E68D8779167}" type="pres">
      <dgm:prSet presAssocID="{E11FA3BD-3F4A-4F26-8CC9-7604A7A1FB26}" presName="circ1TxSh" presStyleLbl="vennNode1" presStyleIdx="0" presStyleCnt="1"/>
      <dgm:spPr/>
    </dgm:pt>
  </dgm:ptLst>
  <dgm:cxnLst>
    <dgm:cxn modelId="{0442113C-1EA7-4464-B1BF-0EB35C439ED3}" srcId="{D00B191F-FACA-45BB-A488-02682EDE9750}" destId="{E11FA3BD-3F4A-4F26-8CC9-7604A7A1FB26}" srcOrd="0" destOrd="0" parTransId="{152FB5B9-7D82-43C2-9E54-CF1B2C7E26EE}" sibTransId="{49618AB6-AC24-4D9A-9374-8F37465A18D7}"/>
    <dgm:cxn modelId="{6B542159-6734-4C91-AAF6-7D1BDCAD3E96}" type="presOf" srcId="{E11FA3BD-3F4A-4F26-8CC9-7604A7A1FB26}" destId="{71BE5469-52F3-4995-B583-7E68D8779167}" srcOrd="0" destOrd="0" presId="urn:microsoft.com/office/officeart/2005/8/layout/venn1"/>
    <dgm:cxn modelId="{2AEDD961-46BE-45B3-B26C-8AF884ABFBC8}" type="presOf" srcId="{D00B191F-FACA-45BB-A488-02682EDE9750}" destId="{2B8B5FD6-2D1B-40D2-BD78-48CCC5B8511F}" srcOrd="0" destOrd="0" presId="urn:microsoft.com/office/officeart/2005/8/layout/venn1"/>
    <dgm:cxn modelId="{394E7BC6-6AA3-4E01-B861-3F75BB53AD7B}" type="presParOf" srcId="{2B8B5FD6-2D1B-40D2-BD78-48CCC5B8511F}" destId="{71BE5469-52F3-4995-B583-7E68D8779167}" srcOrd="0" destOrd="0" presId="urn:microsoft.com/office/officeart/2005/8/layout/ven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A8AEF0F7-97B7-42CE-A1AA-2F71A78E453B}" type="doc">
      <dgm:prSet loTypeId="urn:microsoft.com/office/officeart/2005/8/layout/list1" loCatId="list" qsTypeId="urn:microsoft.com/office/officeart/2005/8/quickstyle/simple1" qsCatId="simple" csTypeId="urn:microsoft.com/office/officeart/2005/8/colors/accent3_1" csCatId="accent3" phldr="1"/>
      <dgm:spPr/>
      <dgm:t>
        <a:bodyPr/>
        <a:lstStyle/>
        <a:p>
          <a:endParaRPr lang="en-GB"/>
        </a:p>
      </dgm:t>
    </dgm:pt>
    <dgm:pt modelId="{5F9D38B9-6629-44C2-9BC6-6A91A26A7879}">
      <dgm:prSet custT="1"/>
      <dgm:spPr/>
      <dgm:t>
        <a:bodyPr/>
        <a:lstStyle/>
        <a:p>
          <a:pPr rtl="0"/>
          <a:r>
            <a:rPr lang="en-GB" sz="3000" dirty="0"/>
            <a:t>Formula</a:t>
          </a:r>
        </a:p>
      </dgm:t>
    </dgm:pt>
    <dgm:pt modelId="{01640A8C-21CE-4CCB-9408-8D868C09956C}" type="parTrans" cxnId="{74EFCC1E-2FBE-4213-A754-E3C262C6F431}">
      <dgm:prSet/>
      <dgm:spPr/>
      <dgm:t>
        <a:bodyPr/>
        <a:lstStyle/>
        <a:p>
          <a:endParaRPr lang="en-GB"/>
        </a:p>
      </dgm:t>
    </dgm:pt>
    <dgm:pt modelId="{703A6286-A282-4080-A3AB-C617AB746E98}" type="sibTrans" cxnId="{74EFCC1E-2FBE-4213-A754-E3C262C6F431}">
      <dgm:prSet/>
      <dgm:spPr/>
      <dgm:t>
        <a:bodyPr/>
        <a:lstStyle/>
        <a:p>
          <a:endParaRPr lang="en-GB"/>
        </a:p>
      </dgm:t>
    </dgm:pt>
    <mc:AlternateContent xmlns:mc="http://schemas.openxmlformats.org/markup-compatibility/2006" xmlns:a14="http://schemas.microsoft.com/office/drawing/2010/main">
      <mc:Choice Requires="a14">
        <dgm:pt modelId="{3380A175-6EE3-4B3A-8E75-77497BF72C0C}">
          <dgm:prSet custT="1"/>
          <dgm:spPr/>
          <dgm:t>
            <a:bodyPr/>
            <a:lstStyle/>
            <a:p>
              <a:pPr rtl="0"/>
              <a14:m>
                <m:oMathPara xmlns:m="http://schemas.openxmlformats.org/officeDocument/2006/math">
                  <m:oMathParaPr>
                    <m:jc m:val="centerGroup"/>
                  </m:oMathParaPr>
                  <m:oMath xmlns:m="http://schemas.openxmlformats.org/officeDocument/2006/math">
                    <m:sSub>
                      <m:sSubPr>
                        <m:ctrlPr>
                          <a:rPr lang="en-US" sz="3000" b="0" i="1" smtClean="0">
                            <a:latin typeface="Cambria Math" panose="02040503050406030204" pitchFamily="18" charset="0"/>
                          </a:rPr>
                        </m:ctrlPr>
                      </m:sSubPr>
                      <m:e>
                        <m:r>
                          <m:rPr>
                            <m:sty m:val="p"/>
                          </m:rPr>
                          <a:rPr lang="en-US" sz="3000" b="0" i="0">
                            <a:latin typeface="Cambria Math" panose="02040503050406030204" pitchFamily="18" charset="0"/>
                          </a:rPr>
                          <m:t>IRR</m:t>
                        </m:r>
                        <m:r>
                          <a:rPr lang="en-US" sz="3000" b="0" i="0">
                            <a:latin typeface="Cambria Math" panose="02040503050406030204" pitchFamily="18" charset="0"/>
                          </a:rPr>
                          <m:t>=</m:t>
                        </m:r>
                        <m:r>
                          <m:rPr>
                            <m:sty m:val="p"/>
                          </m:rPr>
                          <a:rPr lang="en-US" sz="3000" i="0">
                            <a:latin typeface="Cambria Math" panose="02040503050406030204" pitchFamily="18" charset="0"/>
                          </a:rPr>
                          <m:t>i</m:t>
                        </m:r>
                      </m:e>
                      <m:sub>
                        <m:r>
                          <m:rPr>
                            <m:sty m:val="p"/>
                          </m:rPr>
                          <a:rPr lang="en-US" sz="3000" b="0" i="0">
                            <a:latin typeface="Cambria Math" panose="02040503050406030204" pitchFamily="18" charset="0"/>
                          </a:rPr>
                          <m:t>L</m:t>
                        </m:r>
                      </m:sub>
                    </m:sSub>
                    <m:r>
                      <a:rPr lang="en-US" sz="3000" b="0" i="0">
                        <a:latin typeface="Cambria Math" panose="02040503050406030204" pitchFamily="18" charset="0"/>
                      </a:rPr>
                      <m:t>+</m:t>
                    </m:r>
                    <m:d>
                      <m:dPr>
                        <m:ctrlPr>
                          <a:rPr lang="en-US" sz="3000" b="0" i="1">
                            <a:latin typeface="Cambria Math" panose="02040503050406030204" pitchFamily="18" charset="0"/>
                          </a:rPr>
                        </m:ctrlPr>
                      </m:dPr>
                      <m:e>
                        <m:f>
                          <m:fPr>
                            <m:ctrlPr>
                              <a:rPr lang="en-US" sz="3000" b="0" i="1">
                                <a:latin typeface="Cambria Math" panose="02040503050406030204" pitchFamily="18" charset="0"/>
                              </a:rPr>
                            </m:ctrlPr>
                          </m:fPr>
                          <m:num>
                            <m:sSub>
                              <m:sSubPr>
                                <m:ctrlPr>
                                  <a:rPr lang="en-US" sz="3000" i="1">
                                    <a:latin typeface="Cambria Math" panose="02040503050406030204" pitchFamily="18" charset="0"/>
                                  </a:rPr>
                                </m:ctrlPr>
                              </m:sSubPr>
                              <m:e>
                                <m:r>
                                  <m:rPr>
                                    <m:sty m:val="p"/>
                                  </m:rPr>
                                  <a:rPr lang="en-US" sz="3000" i="0">
                                    <a:latin typeface="Cambria Math" panose="02040503050406030204" pitchFamily="18" charset="0"/>
                                  </a:rPr>
                                  <m:t>NPV</m:t>
                                </m:r>
                              </m:e>
                              <m:sub>
                                <m:r>
                                  <m:rPr>
                                    <m:sty m:val="p"/>
                                  </m:rPr>
                                  <a:rPr lang="en-US" sz="3000" b="0" i="0">
                                    <a:latin typeface="Cambria Math" panose="02040503050406030204" pitchFamily="18" charset="0"/>
                                  </a:rPr>
                                  <m:t>L</m:t>
                                </m:r>
                              </m:sub>
                            </m:sSub>
                          </m:num>
                          <m:den>
                            <m:sSub>
                              <m:sSubPr>
                                <m:ctrlPr>
                                  <a:rPr lang="en-US" sz="3000" i="1">
                                    <a:latin typeface="Cambria Math" panose="02040503050406030204" pitchFamily="18" charset="0"/>
                                  </a:rPr>
                                </m:ctrlPr>
                              </m:sSubPr>
                              <m:e>
                                <m:r>
                                  <m:rPr>
                                    <m:sty m:val="p"/>
                                  </m:rPr>
                                  <a:rPr lang="en-US" sz="3000" i="0">
                                    <a:latin typeface="Cambria Math" panose="02040503050406030204" pitchFamily="18" charset="0"/>
                                  </a:rPr>
                                  <m:t>NPV</m:t>
                                </m:r>
                              </m:e>
                              <m:sub>
                                <m:r>
                                  <m:rPr>
                                    <m:sty m:val="p"/>
                                  </m:rPr>
                                  <a:rPr lang="en-US" sz="3000" i="0">
                                    <a:latin typeface="Cambria Math" panose="02040503050406030204" pitchFamily="18" charset="0"/>
                                  </a:rPr>
                                  <m:t>L</m:t>
                                </m:r>
                              </m:sub>
                            </m:sSub>
                            <m:r>
                              <a:rPr lang="en-US" sz="3000" b="0" i="0">
                                <a:latin typeface="Cambria Math" panose="02040503050406030204" pitchFamily="18" charset="0"/>
                              </a:rPr>
                              <m:t>−</m:t>
                            </m:r>
                            <m:sSub>
                              <m:sSubPr>
                                <m:ctrlPr>
                                  <a:rPr lang="en-US" sz="3000" i="1">
                                    <a:latin typeface="Cambria Math" panose="02040503050406030204" pitchFamily="18" charset="0"/>
                                  </a:rPr>
                                </m:ctrlPr>
                              </m:sSubPr>
                              <m:e>
                                <m:r>
                                  <m:rPr>
                                    <m:sty m:val="p"/>
                                  </m:rPr>
                                  <a:rPr lang="en-US" sz="3000" i="0">
                                    <a:latin typeface="Cambria Math" panose="02040503050406030204" pitchFamily="18" charset="0"/>
                                  </a:rPr>
                                  <m:t>NPV</m:t>
                                </m:r>
                              </m:e>
                              <m:sub>
                                <m:r>
                                  <m:rPr>
                                    <m:sty m:val="p"/>
                                  </m:rPr>
                                  <a:rPr lang="en-US" sz="3000" b="0" i="0">
                                    <a:latin typeface="Cambria Math" panose="02040503050406030204" pitchFamily="18" charset="0"/>
                                  </a:rPr>
                                  <m:t>H</m:t>
                                </m:r>
                              </m:sub>
                            </m:sSub>
                          </m:den>
                        </m:f>
                      </m:e>
                    </m:d>
                    <m:r>
                      <a:rPr lang="en-US" sz="3000" b="0" i="0">
                        <a:latin typeface="Cambria Math" panose="02040503050406030204" pitchFamily="18" charset="0"/>
                      </a:rPr>
                      <m:t>(</m:t>
                    </m:r>
                    <m:sSub>
                      <m:sSubPr>
                        <m:ctrlPr>
                          <a:rPr lang="en-US" sz="3000" i="1">
                            <a:latin typeface="Cambria Math" panose="02040503050406030204" pitchFamily="18" charset="0"/>
                          </a:rPr>
                        </m:ctrlPr>
                      </m:sSubPr>
                      <m:e>
                        <m:r>
                          <m:rPr>
                            <m:sty m:val="p"/>
                          </m:rPr>
                          <a:rPr lang="en-US" sz="3000" i="0">
                            <a:latin typeface="Cambria Math" panose="02040503050406030204" pitchFamily="18" charset="0"/>
                          </a:rPr>
                          <m:t>i</m:t>
                        </m:r>
                      </m:e>
                      <m:sub>
                        <m:r>
                          <m:rPr>
                            <m:sty m:val="p"/>
                          </m:rPr>
                          <a:rPr lang="en-US" sz="3000" b="0" i="0">
                            <a:latin typeface="Cambria Math" panose="02040503050406030204" pitchFamily="18" charset="0"/>
                          </a:rPr>
                          <m:t>H</m:t>
                        </m:r>
                      </m:sub>
                    </m:sSub>
                    <m:r>
                      <a:rPr lang="en-US" sz="3000" b="0" i="0">
                        <a:latin typeface="Cambria Math" panose="02040503050406030204" pitchFamily="18" charset="0"/>
                      </a:rPr>
                      <m:t>−</m:t>
                    </m:r>
                    <m:sSub>
                      <m:sSubPr>
                        <m:ctrlPr>
                          <a:rPr lang="en-US" sz="3000" i="1">
                            <a:latin typeface="Cambria Math" panose="02040503050406030204" pitchFamily="18" charset="0"/>
                          </a:rPr>
                        </m:ctrlPr>
                      </m:sSubPr>
                      <m:e>
                        <m:r>
                          <m:rPr>
                            <m:sty m:val="p"/>
                          </m:rPr>
                          <a:rPr lang="en-US" sz="3000" i="0">
                            <a:latin typeface="Cambria Math" panose="02040503050406030204" pitchFamily="18" charset="0"/>
                          </a:rPr>
                          <m:t>i</m:t>
                        </m:r>
                      </m:e>
                      <m:sub>
                        <m:r>
                          <m:rPr>
                            <m:sty m:val="p"/>
                          </m:rPr>
                          <a:rPr lang="en-US" sz="3000" b="0" i="0">
                            <a:latin typeface="Cambria Math" panose="02040503050406030204" pitchFamily="18" charset="0"/>
                          </a:rPr>
                          <m:t>L</m:t>
                        </m:r>
                      </m:sub>
                    </m:sSub>
                    <m:r>
                      <a:rPr lang="en-US" sz="3000" b="0" i="0">
                        <a:latin typeface="Cambria Math" panose="02040503050406030204" pitchFamily="18" charset="0"/>
                      </a:rPr>
                      <m:t>)</m:t>
                    </m:r>
                  </m:oMath>
                </m:oMathPara>
              </a14:m>
              <a:endParaRPr lang="en-GB" sz="3000" dirty="0"/>
            </a:p>
          </dgm:t>
        </dgm:pt>
      </mc:Choice>
      <mc:Fallback xmlns="">
        <dgm:pt modelId="{3380A175-6EE3-4B3A-8E75-77497BF72C0C}">
          <dgm:prSet custT="1"/>
          <dgm:spPr/>
          <dgm:t>
            <a:bodyPr/>
            <a:lstStyle/>
            <a:p>
              <a:pPr rtl="0"/>
              <a:r>
                <a:rPr lang="en-US" sz="3000" b="0" i="0">
                  <a:latin typeface="Cambria Math" panose="02040503050406030204" pitchFamily="18" charset="0"/>
                </a:rPr>
                <a:t>〖IRR=</a:t>
              </a:r>
              <a:r>
                <a:rPr lang="en-US" sz="3000" i="0">
                  <a:latin typeface="Cambria Math" panose="02040503050406030204" pitchFamily="18" charset="0"/>
                </a:rPr>
                <a:t>i</a:t>
              </a:r>
              <a:r>
                <a:rPr lang="en-US" sz="3000" b="0" i="0">
                  <a:latin typeface="Cambria Math" panose="02040503050406030204" pitchFamily="18" charset="0"/>
                </a:rPr>
                <a:t>〗_L+(</a:t>
              </a:r>
              <a:r>
                <a:rPr lang="en-US" sz="3000" i="0">
                  <a:latin typeface="Cambria Math" panose="02040503050406030204" pitchFamily="18" charset="0"/>
                </a:rPr>
                <a:t>NPV_</a:t>
              </a:r>
              <a:r>
                <a:rPr lang="en-US" sz="3000" b="0" i="0">
                  <a:latin typeface="Cambria Math" panose="02040503050406030204" pitchFamily="18" charset="0"/>
                </a:rPr>
                <a:t>L/(</a:t>
              </a:r>
              <a:r>
                <a:rPr lang="en-US" sz="3000" i="0">
                  <a:latin typeface="Cambria Math" panose="02040503050406030204" pitchFamily="18" charset="0"/>
                </a:rPr>
                <a:t>NPV_L</a:t>
              </a:r>
              <a:r>
                <a:rPr lang="en-US" sz="3000" b="0" i="0">
                  <a:latin typeface="Cambria Math" panose="02040503050406030204" pitchFamily="18" charset="0"/>
                </a:rPr>
                <a:t>−</a:t>
              </a:r>
              <a:r>
                <a:rPr lang="en-US" sz="3000" i="0">
                  <a:latin typeface="Cambria Math" panose="02040503050406030204" pitchFamily="18" charset="0"/>
                </a:rPr>
                <a:t>NPV_</a:t>
              </a:r>
              <a:r>
                <a:rPr lang="en-US" sz="3000" b="0" i="0">
                  <a:latin typeface="Cambria Math" panose="02040503050406030204" pitchFamily="18" charset="0"/>
                </a:rPr>
                <a:t>H ))(</a:t>
              </a:r>
              <a:r>
                <a:rPr lang="en-US" sz="3000" i="0">
                  <a:latin typeface="Cambria Math" panose="02040503050406030204" pitchFamily="18" charset="0"/>
                </a:rPr>
                <a:t>i_</a:t>
              </a:r>
              <a:r>
                <a:rPr lang="en-US" sz="3000" b="0" i="0">
                  <a:latin typeface="Cambria Math" panose="02040503050406030204" pitchFamily="18" charset="0"/>
                </a:rPr>
                <a:t>H−</a:t>
              </a:r>
              <a:r>
                <a:rPr lang="en-US" sz="3000" i="0">
                  <a:latin typeface="Cambria Math" panose="02040503050406030204" pitchFamily="18" charset="0"/>
                </a:rPr>
                <a:t>i_</a:t>
              </a:r>
              <a:r>
                <a:rPr lang="en-US" sz="3000" b="0" i="0">
                  <a:latin typeface="Cambria Math" panose="02040503050406030204" pitchFamily="18" charset="0"/>
                </a:rPr>
                <a:t>L)</a:t>
              </a:r>
              <a:endParaRPr lang="en-GB" sz="3000" dirty="0"/>
            </a:p>
          </dgm:t>
        </dgm:pt>
      </mc:Fallback>
    </mc:AlternateContent>
    <dgm:pt modelId="{99CDBBDA-0FCC-4FFB-BA10-E9DF2D9EDCF4}" type="parTrans" cxnId="{DAA01C15-0D32-4A0B-87F1-81147D5B5335}">
      <dgm:prSet/>
      <dgm:spPr/>
      <dgm:t>
        <a:bodyPr/>
        <a:lstStyle/>
        <a:p>
          <a:endParaRPr lang="en-GB"/>
        </a:p>
      </dgm:t>
    </dgm:pt>
    <dgm:pt modelId="{9181AC67-C528-456D-BD3C-A8B95C13128D}" type="sibTrans" cxnId="{DAA01C15-0D32-4A0B-87F1-81147D5B5335}">
      <dgm:prSet/>
      <dgm:spPr/>
      <dgm:t>
        <a:bodyPr/>
        <a:lstStyle/>
        <a:p>
          <a:endParaRPr lang="en-GB"/>
        </a:p>
      </dgm:t>
    </dgm:pt>
    <dgm:pt modelId="{A1E0629F-3FC7-4946-970B-EC92051BFCD7}">
      <dgm:prSet custT="1"/>
      <dgm:spPr/>
      <dgm:t>
        <a:bodyPr/>
        <a:lstStyle/>
        <a:p>
          <a:pPr rtl="0"/>
          <a:r>
            <a:rPr lang="en-GB" sz="3000" dirty="0"/>
            <a:t>Decision rule</a:t>
          </a:r>
        </a:p>
      </dgm:t>
    </dgm:pt>
    <dgm:pt modelId="{7B2EC12C-E4E3-4EF7-BF12-1C15F97DD833}" type="parTrans" cxnId="{FF349F48-5BC0-48DB-8E72-845627990D1D}">
      <dgm:prSet/>
      <dgm:spPr/>
      <dgm:t>
        <a:bodyPr/>
        <a:lstStyle/>
        <a:p>
          <a:endParaRPr lang="en-GB"/>
        </a:p>
      </dgm:t>
    </dgm:pt>
    <dgm:pt modelId="{D1EB8B5E-4B27-4E7E-B1C4-83BC0E5447B0}" type="sibTrans" cxnId="{FF349F48-5BC0-48DB-8E72-845627990D1D}">
      <dgm:prSet/>
      <dgm:spPr/>
      <dgm:t>
        <a:bodyPr/>
        <a:lstStyle/>
        <a:p>
          <a:endParaRPr lang="en-GB"/>
        </a:p>
      </dgm:t>
    </dgm:pt>
    <dgm:pt modelId="{6DE1CA94-0668-4BA7-9A29-8A94950FC8F1}">
      <dgm:prSet custT="1"/>
      <dgm:spPr/>
      <dgm:t>
        <a:bodyPr/>
        <a:lstStyle/>
        <a:p>
          <a:r>
            <a:rPr lang="en-US" sz="3000" dirty="0"/>
            <a:t>Acceptance: IRR &gt; hurdle rate</a:t>
          </a:r>
          <a:endParaRPr lang="en-GB" sz="3000" dirty="0"/>
        </a:p>
      </dgm:t>
    </dgm:pt>
    <dgm:pt modelId="{CDA969B1-0139-4DE9-9D2B-51A672E06DB7}" type="parTrans" cxnId="{50416301-AA5B-4651-9615-3745AF6C89BE}">
      <dgm:prSet/>
      <dgm:spPr/>
      <dgm:t>
        <a:bodyPr/>
        <a:lstStyle/>
        <a:p>
          <a:endParaRPr lang="en-GB"/>
        </a:p>
      </dgm:t>
    </dgm:pt>
    <dgm:pt modelId="{587D11CC-7B79-4CF0-97F7-D30EDAC92106}" type="sibTrans" cxnId="{50416301-AA5B-4651-9615-3745AF6C89BE}">
      <dgm:prSet/>
      <dgm:spPr/>
      <dgm:t>
        <a:bodyPr/>
        <a:lstStyle/>
        <a:p>
          <a:endParaRPr lang="en-GB"/>
        </a:p>
      </dgm:t>
    </dgm:pt>
    <dgm:pt modelId="{4293E1A9-226B-4A3D-A009-B2D4FC38C8B1}">
      <dgm:prSet custT="1"/>
      <dgm:spPr/>
      <dgm:t>
        <a:bodyPr/>
        <a:lstStyle/>
        <a:p>
          <a:r>
            <a:rPr lang="en-US" sz="3000" dirty="0"/>
            <a:t>Rejection: IRR &lt; hurdle rate</a:t>
          </a:r>
        </a:p>
      </dgm:t>
    </dgm:pt>
    <dgm:pt modelId="{23F9B914-09F4-4E71-B54E-5BB796DB540B}" type="parTrans" cxnId="{D3B5DC33-6E79-4B77-A016-2C179C149AB3}">
      <dgm:prSet/>
      <dgm:spPr/>
      <dgm:t>
        <a:bodyPr/>
        <a:lstStyle/>
        <a:p>
          <a:endParaRPr lang="en-GB"/>
        </a:p>
      </dgm:t>
    </dgm:pt>
    <dgm:pt modelId="{50DEF220-74EB-46CA-A07B-D7A08C6345F9}" type="sibTrans" cxnId="{D3B5DC33-6E79-4B77-A016-2C179C149AB3}">
      <dgm:prSet/>
      <dgm:spPr/>
      <dgm:t>
        <a:bodyPr/>
        <a:lstStyle/>
        <a:p>
          <a:endParaRPr lang="en-GB"/>
        </a:p>
      </dgm:t>
    </dgm:pt>
    <dgm:pt modelId="{E39651B2-0C92-4E1D-919B-3E85A2D11133}" type="pres">
      <dgm:prSet presAssocID="{A8AEF0F7-97B7-42CE-A1AA-2F71A78E453B}" presName="linear" presStyleCnt="0">
        <dgm:presLayoutVars>
          <dgm:dir/>
          <dgm:animLvl val="lvl"/>
          <dgm:resizeHandles val="exact"/>
        </dgm:presLayoutVars>
      </dgm:prSet>
      <dgm:spPr/>
    </dgm:pt>
    <dgm:pt modelId="{3AE1F21E-E514-4816-8607-B99DAA01CDF9}" type="pres">
      <dgm:prSet presAssocID="{5F9D38B9-6629-44C2-9BC6-6A91A26A7879}" presName="parentLin" presStyleCnt="0"/>
      <dgm:spPr/>
    </dgm:pt>
    <dgm:pt modelId="{B0216F70-30F3-4A7D-B640-C028E812DEC3}" type="pres">
      <dgm:prSet presAssocID="{5F9D38B9-6629-44C2-9BC6-6A91A26A7879}" presName="parentLeftMargin" presStyleLbl="node1" presStyleIdx="0" presStyleCnt="2"/>
      <dgm:spPr/>
    </dgm:pt>
    <dgm:pt modelId="{97B2EEEB-5848-4632-80D5-355B677F4B47}" type="pres">
      <dgm:prSet presAssocID="{5F9D38B9-6629-44C2-9BC6-6A91A26A7879}" presName="parentText" presStyleLbl="node1" presStyleIdx="0" presStyleCnt="2">
        <dgm:presLayoutVars>
          <dgm:chMax val="0"/>
          <dgm:bulletEnabled val="1"/>
        </dgm:presLayoutVars>
      </dgm:prSet>
      <dgm:spPr/>
    </dgm:pt>
    <dgm:pt modelId="{105395C9-A501-4C25-B886-9EC7127CC63F}" type="pres">
      <dgm:prSet presAssocID="{5F9D38B9-6629-44C2-9BC6-6A91A26A7879}" presName="negativeSpace" presStyleCnt="0"/>
      <dgm:spPr/>
    </dgm:pt>
    <dgm:pt modelId="{3B0EAE13-FB09-49A7-9BF7-ACBC22BF95E1}" type="pres">
      <dgm:prSet presAssocID="{5F9D38B9-6629-44C2-9BC6-6A91A26A7879}" presName="childText" presStyleLbl="conFgAcc1" presStyleIdx="0" presStyleCnt="2">
        <dgm:presLayoutVars>
          <dgm:bulletEnabled val="1"/>
        </dgm:presLayoutVars>
      </dgm:prSet>
      <dgm:spPr/>
    </dgm:pt>
    <dgm:pt modelId="{55A482A4-0F4C-4C5A-B6EB-73D9E2C163B6}" type="pres">
      <dgm:prSet presAssocID="{703A6286-A282-4080-A3AB-C617AB746E98}" presName="spaceBetweenRectangles" presStyleCnt="0"/>
      <dgm:spPr/>
    </dgm:pt>
    <dgm:pt modelId="{01B29E8A-94A1-43C4-9378-6E66A2564877}" type="pres">
      <dgm:prSet presAssocID="{A1E0629F-3FC7-4946-970B-EC92051BFCD7}" presName="parentLin" presStyleCnt="0"/>
      <dgm:spPr/>
    </dgm:pt>
    <dgm:pt modelId="{57D16D92-DA4F-4C25-AB9B-812F2D808455}" type="pres">
      <dgm:prSet presAssocID="{A1E0629F-3FC7-4946-970B-EC92051BFCD7}" presName="parentLeftMargin" presStyleLbl="node1" presStyleIdx="0" presStyleCnt="2"/>
      <dgm:spPr/>
    </dgm:pt>
    <dgm:pt modelId="{2F6F6959-018B-4A5E-A650-FE250465509F}" type="pres">
      <dgm:prSet presAssocID="{A1E0629F-3FC7-4946-970B-EC92051BFCD7}" presName="parentText" presStyleLbl="node1" presStyleIdx="1" presStyleCnt="2">
        <dgm:presLayoutVars>
          <dgm:chMax val="0"/>
          <dgm:bulletEnabled val="1"/>
        </dgm:presLayoutVars>
      </dgm:prSet>
      <dgm:spPr/>
    </dgm:pt>
    <dgm:pt modelId="{6079B626-5BAF-45F6-828A-F6A402A4392A}" type="pres">
      <dgm:prSet presAssocID="{A1E0629F-3FC7-4946-970B-EC92051BFCD7}" presName="negativeSpace" presStyleCnt="0"/>
      <dgm:spPr/>
    </dgm:pt>
    <dgm:pt modelId="{E11B8F7D-5A01-44C6-8BB6-0EFAFD51843C}" type="pres">
      <dgm:prSet presAssocID="{A1E0629F-3FC7-4946-970B-EC92051BFCD7}" presName="childText" presStyleLbl="conFgAcc1" presStyleIdx="1" presStyleCnt="2">
        <dgm:presLayoutVars>
          <dgm:bulletEnabled val="1"/>
        </dgm:presLayoutVars>
      </dgm:prSet>
      <dgm:spPr/>
    </dgm:pt>
  </dgm:ptLst>
  <dgm:cxnLst>
    <dgm:cxn modelId="{50416301-AA5B-4651-9615-3745AF6C89BE}" srcId="{A1E0629F-3FC7-4946-970B-EC92051BFCD7}" destId="{6DE1CA94-0668-4BA7-9A29-8A94950FC8F1}" srcOrd="0" destOrd="0" parTransId="{CDA969B1-0139-4DE9-9D2B-51A672E06DB7}" sibTransId="{587D11CC-7B79-4CF0-97F7-D30EDAC92106}"/>
    <dgm:cxn modelId="{DAA01C15-0D32-4A0B-87F1-81147D5B5335}" srcId="{5F9D38B9-6629-44C2-9BC6-6A91A26A7879}" destId="{3380A175-6EE3-4B3A-8E75-77497BF72C0C}" srcOrd="0" destOrd="0" parTransId="{99CDBBDA-0FCC-4FFB-BA10-E9DF2D9EDCF4}" sibTransId="{9181AC67-C528-456D-BD3C-A8B95C13128D}"/>
    <dgm:cxn modelId="{FD351C19-D08A-4B72-A159-1E79DE4399FB}" type="presOf" srcId="{A1E0629F-3FC7-4946-970B-EC92051BFCD7}" destId="{2F6F6959-018B-4A5E-A650-FE250465509F}" srcOrd="1" destOrd="0" presId="urn:microsoft.com/office/officeart/2005/8/layout/list1"/>
    <dgm:cxn modelId="{74EFCC1E-2FBE-4213-A754-E3C262C6F431}" srcId="{A8AEF0F7-97B7-42CE-A1AA-2F71A78E453B}" destId="{5F9D38B9-6629-44C2-9BC6-6A91A26A7879}" srcOrd="0" destOrd="0" parTransId="{01640A8C-21CE-4CCB-9408-8D868C09956C}" sibTransId="{703A6286-A282-4080-A3AB-C617AB746E98}"/>
    <dgm:cxn modelId="{D3B5DC33-6E79-4B77-A016-2C179C149AB3}" srcId="{A1E0629F-3FC7-4946-970B-EC92051BFCD7}" destId="{4293E1A9-226B-4A3D-A009-B2D4FC38C8B1}" srcOrd="1" destOrd="0" parTransId="{23F9B914-09F4-4E71-B54E-5BB796DB540B}" sibTransId="{50DEF220-74EB-46CA-A07B-D7A08C6345F9}"/>
    <dgm:cxn modelId="{FF349F48-5BC0-48DB-8E72-845627990D1D}" srcId="{A8AEF0F7-97B7-42CE-A1AA-2F71A78E453B}" destId="{A1E0629F-3FC7-4946-970B-EC92051BFCD7}" srcOrd="1" destOrd="0" parTransId="{7B2EC12C-E4E3-4EF7-BF12-1C15F97DD833}" sibTransId="{D1EB8B5E-4B27-4E7E-B1C4-83BC0E5447B0}"/>
    <dgm:cxn modelId="{D5BC0D7D-03BE-463E-8E3D-5B9FE34EDD14}" type="presOf" srcId="{A8AEF0F7-97B7-42CE-A1AA-2F71A78E453B}" destId="{E39651B2-0C92-4E1D-919B-3E85A2D11133}" srcOrd="0" destOrd="0" presId="urn:microsoft.com/office/officeart/2005/8/layout/list1"/>
    <dgm:cxn modelId="{71B34F83-0438-464A-8169-69A390C39AB6}" type="presOf" srcId="{3380A175-6EE3-4B3A-8E75-77497BF72C0C}" destId="{3B0EAE13-FB09-49A7-9BF7-ACBC22BF95E1}" srcOrd="0" destOrd="0" presId="urn:microsoft.com/office/officeart/2005/8/layout/list1"/>
    <dgm:cxn modelId="{6FDF3090-F36B-40B1-B531-1C5A62F2FE75}" type="presOf" srcId="{4293E1A9-226B-4A3D-A009-B2D4FC38C8B1}" destId="{E11B8F7D-5A01-44C6-8BB6-0EFAFD51843C}" srcOrd="0" destOrd="1" presId="urn:microsoft.com/office/officeart/2005/8/layout/list1"/>
    <dgm:cxn modelId="{047BF4A0-C70C-4F21-B1D7-88DDBEA1DA01}" type="presOf" srcId="{A1E0629F-3FC7-4946-970B-EC92051BFCD7}" destId="{57D16D92-DA4F-4C25-AB9B-812F2D808455}" srcOrd="0" destOrd="0" presId="urn:microsoft.com/office/officeart/2005/8/layout/list1"/>
    <dgm:cxn modelId="{AEB207B9-8415-42A5-9903-02A9FB095B94}" type="presOf" srcId="{6DE1CA94-0668-4BA7-9A29-8A94950FC8F1}" destId="{E11B8F7D-5A01-44C6-8BB6-0EFAFD51843C}" srcOrd="0" destOrd="0" presId="urn:microsoft.com/office/officeart/2005/8/layout/list1"/>
    <dgm:cxn modelId="{E4305DDB-0926-4C45-8E3B-D20D278F03D8}" type="presOf" srcId="{5F9D38B9-6629-44C2-9BC6-6A91A26A7879}" destId="{97B2EEEB-5848-4632-80D5-355B677F4B47}" srcOrd="1" destOrd="0" presId="urn:microsoft.com/office/officeart/2005/8/layout/list1"/>
    <dgm:cxn modelId="{20372CE2-68BC-474F-8A65-D99F65D50A8D}" type="presOf" srcId="{5F9D38B9-6629-44C2-9BC6-6A91A26A7879}" destId="{B0216F70-30F3-4A7D-B640-C028E812DEC3}" srcOrd="0" destOrd="0" presId="urn:microsoft.com/office/officeart/2005/8/layout/list1"/>
    <dgm:cxn modelId="{482819D0-97FC-4753-8C01-79603D3FAEFC}" type="presParOf" srcId="{E39651B2-0C92-4E1D-919B-3E85A2D11133}" destId="{3AE1F21E-E514-4816-8607-B99DAA01CDF9}" srcOrd="0" destOrd="0" presId="urn:microsoft.com/office/officeart/2005/8/layout/list1"/>
    <dgm:cxn modelId="{F8D8B6A6-64F0-48B2-A282-9AAE8A5FB458}" type="presParOf" srcId="{3AE1F21E-E514-4816-8607-B99DAA01CDF9}" destId="{B0216F70-30F3-4A7D-B640-C028E812DEC3}" srcOrd="0" destOrd="0" presId="urn:microsoft.com/office/officeart/2005/8/layout/list1"/>
    <dgm:cxn modelId="{0C3DF110-4376-4920-A744-E1B379034B6D}" type="presParOf" srcId="{3AE1F21E-E514-4816-8607-B99DAA01CDF9}" destId="{97B2EEEB-5848-4632-80D5-355B677F4B47}" srcOrd="1" destOrd="0" presId="urn:microsoft.com/office/officeart/2005/8/layout/list1"/>
    <dgm:cxn modelId="{0DA39B3D-24EA-40CE-A8D3-33477DB7751D}" type="presParOf" srcId="{E39651B2-0C92-4E1D-919B-3E85A2D11133}" destId="{105395C9-A501-4C25-B886-9EC7127CC63F}" srcOrd="1" destOrd="0" presId="urn:microsoft.com/office/officeart/2005/8/layout/list1"/>
    <dgm:cxn modelId="{C022DC71-C224-416F-AE6C-53402E785CDC}" type="presParOf" srcId="{E39651B2-0C92-4E1D-919B-3E85A2D11133}" destId="{3B0EAE13-FB09-49A7-9BF7-ACBC22BF95E1}" srcOrd="2" destOrd="0" presId="urn:microsoft.com/office/officeart/2005/8/layout/list1"/>
    <dgm:cxn modelId="{B43BAE6E-27D6-4F1E-B472-D151D7B93734}" type="presParOf" srcId="{E39651B2-0C92-4E1D-919B-3E85A2D11133}" destId="{55A482A4-0F4C-4C5A-B6EB-73D9E2C163B6}" srcOrd="3" destOrd="0" presId="urn:microsoft.com/office/officeart/2005/8/layout/list1"/>
    <dgm:cxn modelId="{A8823583-7C64-4E4B-953E-0937B47997AB}" type="presParOf" srcId="{E39651B2-0C92-4E1D-919B-3E85A2D11133}" destId="{01B29E8A-94A1-43C4-9378-6E66A2564877}" srcOrd="4" destOrd="0" presId="urn:microsoft.com/office/officeart/2005/8/layout/list1"/>
    <dgm:cxn modelId="{03C1DDF5-E684-4621-A80C-6B8182A0E073}" type="presParOf" srcId="{01B29E8A-94A1-43C4-9378-6E66A2564877}" destId="{57D16D92-DA4F-4C25-AB9B-812F2D808455}" srcOrd="0" destOrd="0" presId="urn:microsoft.com/office/officeart/2005/8/layout/list1"/>
    <dgm:cxn modelId="{659A5BC7-A9A3-460B-9A37-9FA07FEBFD30}" type="presParOf" srcId="{01B29E8A-94A1-43C4-9378-6E66A2564877}" destId="{2F6F6959-018B-4A5E-A650-FE250465509F}" srcOrd="1" destOrd="0" presId="urn:microsoft.com/office/officeart/2005/8/layout/list1"/>
    <dgm:cxn modelId="{4854ED8D-0136-47A9-9971-A419656B6D00}" type="presParOf" srcId="{E39651B2-0C92-4E1D-919B-3E85A2D11133}" destId="{6079B626-5BAF-45F6-828A-F6A402A4392A}" srcOrd="5" destOrd="0" presId="urn:microsoft.com/office/officeart/2005/8/layout/list1"/>
    <dgm:cxn modelId="{BE88B2D6-1F5A-4156-8E72-A2D366D66F4D}" type="presParOf" srcId="{E39651B2-0C92-4E1D-919B-3E85A2D11133}" destId="{E11B8F7D-5A01-44C6-8BB6-0EFAFD51843C}"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1A56C751-9C45-416D-A748-6A374036FD5D}"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GB"/>
        </a:p>
      </dgm:t>
    </dgm:pt>
    <dgm:pt modelId="{7F6B4579-3935-4870-A2AE-B45F4E8F4C17}">
      <dgm:prSet/>
      <dgm:spPr/>
      <dgm:t>
        <a:bodyPr/>
        <a:lstStyle/>
        <a:p>
          <a:r>
            <a:rPr lang="en-GB"/>
            <a:t>Strengths</a:t>
          </a:r>
          <a:endParaRPr lang="en-US"/>
        </a:p>
      </dgm:t>
    </dgm:pt>
    <dgm:pt modelId="{AC19E055-7571-4A46-8A10-83D661FCB246}" type="parTrans" cxnId="{4A1E870B-0A23-4B6F-A50C-53F9DBA5829F}">
      <dgm:prSet/>
      <dgm:spPr/>
      <dgm:t>
        <a:bodyPr/>
        <a:lstStyle/>
        <a:p>
          <a:endParaRPr lang="en-GB"/>
        </a:p>
      </dgm:t>
    </dgm:pt>
    <dgm:pt modelId="{59FEBE45-C2B0-4DA5-9EA2-B313F5986E68}" type="sibTrans" cxnId="{4A1E870B-0A23-4B6F-A50C-53F9DBA5829F}">
      <dgm:prSet/>
      <dgm:spPr/>
      <dgm:t>
        <a:bodyPr/>
        <a:lstStyle/>
        <a:p>
          <a:endParaRPr lang="en-GB"/>
        </a:p>
      </dgm:t>
    </dgm:pt>
    <dgm:pt modelId="{D5F7AE3A-19AD-4BB7-B459-2D9A07D8C314}">
      <dgm:prSet/>
      <dgm:spPr/>
      <dgm:t>
        <a:bodyPr/>
        <a:lstStyle/>
        <a:p>
          <a:r>
            <a:rPr lang="en-GB" dirty="0"/>
            <a:t>It is a relative measure (expressed in %), and so can easily be compared to that of other investments.</a:t>
          </a:r>
          <a:endParaRPr lang="en-US" dirty="0"/>
        </a:p>
      </dgm:t>
    </dgm:pt>
    <dgm:pt modelId="{840206CA-DE8C-449A-A4EE-AB4959F3FA5E}" type="parTrans" cxnId="{40494BD7-E8FB-40BF-B591-3B459CF71CD5}">
      <dgm:prSet/>
      <dgm:spPr/>
      <dgm:t>
        <a:bodyPr/>
        <a:lstStyle/>
        <a:p>
          <a:endParaRPr lang="en-GB"/>
        </a:p>
      </dgm:t>
    </dgm:pt>
    <dgm:pt modelId="{6DD25BF0-458F-424C-9A7F-124C8974F1C2}" type="sibTrans" cxnId="{40494BD7-E8FB-40BF-B591-3B459CF71CD5}">
      <dgm:prSet/>
      <dgm:spPr/>
      <dgm:t>
        <a:bodyPr/>
        <a:lstStyle/>
        <a:p>
          <a:endParaRPr lang="en-GB"/>
        </a:p>
      </dgm:t>
    </dgm:pt>
    <dgm:pt modelId="{035C9358-D87F-4232-868F-C01B66F50A2D}">
      <dgm:prSet/>
      <dgm:spPr/>
      <dgm:t>
        <a:bodyPr/>
        <a:lstStyle/>
        <a:p>
          <a:r>
            <a:rPr lang="en-GB" dirty="0"/>
            <a:t>Managers understand it much better as it is expressed in the same form as the finance rate.</a:t>
          </a:r>
          <a:endParaRPr lang="en-US" dirty="0"/>
        </a:p>
      </dgm:t>
    </dgm:pt>
    <dgm:pt modelId="{1B0A9769-6694-4E40-8D29-CA4207D1BE92}" type="parTrans" cxnId="{73487294-11AC-4E47-B17F-A256D4719683}">
      <dgm:prSet/>
      <dgm:spPr/>
      <dgm:t>
        <a:bodyPr/>
        <a:lstStyle/>
        <a:p>
          <a:endParaRPr lang="en-GB"/>
        </a:p>
      </dgm:t>
    </dgm:pt>
    <dgm:pt modelId="{D6F25D50-BB5E-45E4-945E-48B50E01C656}" type="sibTrans" cxnId="{73487294-11AC-4E47-B17F-A256D4719683}">
      <dgm:prSet/>
      <dgm:spPr/>
      <dgm:t>
        <a:bodyPr/>
        <a:lstStyle/>
        <a:p>
          <a:endParaRPr lang="en-GB"/>
        </a:p>
      </dgm:t>
    </dgm:pt>
    <dgm:pt modelId="{00EA9E81-5F94-45B5-8018-C885F84A74EE}">
      <dgm:prSet/>
      <dgm:spPr/>
      <dgm:t>
        <a:bodyPr/>
        <a:lstStyle/>
        <a:p>
          <a:r>
            <a:rPr lang="en-GB"/>
            <a:t>Weaknesses</a:t>
          </a:r>
          <a:endParaRPr lang="en-US"/>
        </a:p>
      </dgm:t>
    </dgm:pt>
    <dgm:pt modelId="{348C7969-5D0A-402D-B7C9-9FA82983CF29}" type="parTrans" cxnId="{FE1F4280-B743-4782-B583-FC0416070E66}">
      <dgm:prSet/>
      <dgm:spPr/>
      <dgm:t>
        <a:bodyPr/>
        <a:lstStyle/>
        <a:p>
          <a:endParaRPr lang="en-GB"/>
        </a:p>
      </dgm:t>
    </dgm:pt>
    <dgm:pt modelId="{2B402148-6FCD-44EE-8E55-55A5BE7C6CB7}" type="sibTrans" cxnId="{FE1F4280-B743-4782-B583-FC0416070E66}">
      <dgm:prSet/>
      <dgm:spPr/>
      <dgm:t>
        <a:bodyPr/>
        <a:lstStyle/>
        <a:p>
          <a:endParaRPr lang="en-GB"/>
        </a:p>
      </dgm:t>
    </dgm:pt>
    <dgm:pt modelId="{DE53064A-C35F-44DE-872F-B439A0C1A909}">
      <dgm:prSet/>
      <dgm:spPr/>
      <dgm:t>
        <a:bodyPr/>
        <a:lstStyle/>
        <a:p>
          <a:r>
            <a:rPr lang="en-GB" dirty="0"/>
            <a:t>There may be multiple IRRs from nonconventional cash flows.</a:t>
          </a:r>
          <a:endParaRPr lang="en-US" dirty="0"/>
        </a:p>
      </dgm:t>
    </dgm:pt>
    <dgm:pt modelId="{8623D063-ED34-4130-8BF7-C353F4951AC3}" type="parTrans" cxnId="{296D218B-F8F0-4F9B-A988-C63C35BCFC35}">
      <dgm:prSet/>
      <dgm:spPr/>
      <dgm:t>
        <a:bodyPr/>
        <a:lstStyle/>
        <a:p>
          <a:endParaRPr lang="en-GB"/>
        </a:p>
      </dgm:t>
    </dgm:pt>
    <dgm:pt modelId="{5D4D612E-B7F9-4714-A953-7A0EC94AC5D2}" type="sibTrans" cxnId="{296D218B-F8F0-4F9B-A988-C63C35BCFC35}">
      <dgm:prSet/>
      <dgm:spPr/>
      <dgm:t>
        <a:bodyPr/>
        <a:lstStyle/>
        <a:p>
          <a:endParaRPr lang="en-GB"/>
        </a:p>
      </dgm:t>
    </dgm:pt>
    <dgm:pt modelId="{604D36BE-AB07-4202-A638-9AF91EF5622E}">
      <dgm:prSet/>
      <dgm:spPr/>
      <dgm:t>
        <a:bodyPr/>
        <a:lstStyle/>
        <a:p>
          <a:r>
            <a:rPr lang="en-GB" dirty="0"/>
            <a:t>Inefficient in appraising mutually exclusive projects.</a:t>
          </a:r>
          <a:endParaRPr lang="en-US" dirty="0"/>
        </a:p>
      </dgm:t>
    </dgm:pt>
    <dgm:pt modelId="{650BDD94-DB7E-4560-ABC3-17C477F858C7}" type="parTrans" cxnId="{0683E193-A999-4871-9D2A-FDF4EAE17429}">
      <dgm:prSet/>
      <dgm:spPr/>
      <dgm:t>
        <a:bodyPr/>
        <a:lstStyle/>
        <a:p>
          <a:endParaRPr lang="en-GB"/>
        </a:p>
      </dgm:t>
    </dgm:pt>
    <dgm:pt modelId="{39D33BAD-5963-4627-8E10-4AFB1793A8BB}" type="sibTrans" cxnId="{0683E193-A999-4871-9D2A-FDF4EAE17429}">
      <dgm:prSet/>
      <dgm:spPr/>
      <dgm:t>
        <a:bodyPr/>
        <a:lstStyle/>
        <a:p>
          <a:endParaRPr lang="en-GB"/>
        </a:p>
      </dgm:t>
    </dgm:pt>
    <dgm:pt modelId="{EBB47120-1460-48BD-AA4E-F16D0D2CC419}" type="pres">
      <dgm:prSet presAssocID="{1A56C751-9C45-416D-A748-6A374036FD5D}" presName="linear" presStyleCnt="0">
        <dgm:presLayoutVars>
          <dgm:animLvl val="lvl"/>
          <dgm:resizeHandles val="exact"/>
        </dgm:presLayoutVars>
      </dgm:prSet>
      <dgm:spPr/>
    </dgm:pt>
    <dgm:pt modelId="{A47470E2-356B-44B3-A45F-9DA98FF7A4EC}" type="pres">
      <dgm:prSet presAssocID="{7F6B4579-3935-4870-A2AE-B45F4E8F4C17}" presName="parentText" presStyleLbl="node1" presStyleIdx="0" presStyleCnt="2">
        <dgm:presLayoutVars>
          <dgm:chMax val="0"/>
          <dgm:bulletEnabled val="1"/>
        </dgm:presLayoutVars>
      </dgm:prSet>
      <dgm:spPr/>
    </dgm:pt>
    <dgm:pt modelId="{023DCEB4-901B-4219-9D9A-F492DDD45FB1}" type="pres">
      <dgm:prSet presAssocID="{7F6B4579-3935-4870-A2AE-B45F4E8F4C17}" presName="childText" presStyleLbl="revTx" presStyleIdx="0" presStyleCnt="2">
        <dgm:presLayoutVars>
          <dgm:bulletEnabled val="1"/>
        </dgm:presLayoutVars>
      </dgm:prSet>
      <dgm:spPr/>
    </dgm:pt>
    <dgm:pt modelId="{5DFE6E70-5C36-47D9-B7C3-B5DA2BD82FE8}" type="pres">
      <dgm:prSet presAssocID="{00EA9E81-5F94-45B5-8018-C885F84A74EE}" presName="parentText" presStyleLbl="node1" presStyleIdx="1" presStyleCnt="2">
        <dgm:presLayoutVars>
          <dgm:chMax val="0"/>
          <dgm:bulletEnabled val="1"/>
        </dgm:presLayoutVars>
      </dgm:prSet>
      <dgm:spPr/>
    </dgm:pt>
    <dgm:pt modelId="{0C98CEA1-2AEC-49B6-B362-ED036F01F47C}" type="pres">
      <dgm:prSet presAssocID="{00EA9E81-5F94-45B5-8018-C885F84A74EE}" presName="childText" presStyleLbl="revTx" presStyleIdx="1" presStyleCnt="2">
        <dgm:presLayoutVars>
          <dgm:bulletEnabled val="1"/>
        </dgm:presLayoutVars>
      </dgm:prSet>
      <dgm:spPr/>
    </dgm:pt>
  </dgm:ptLst>
  <dgm:cxnLst>
    <dgm:cxn modelId="{4A1E870B-0A23-4B6F-A50C-53F9DBA5829F}" srcId="{1A56C751-9C45-416D-A748-6A374036FD5D}" destId="{7F6B4579-3935-4870-A2AE-B45F4E8F4C17}" srcOrd="0" destOrd="0" parTransId="{AC19E055-7571-4A46-8A10-83D661FCB246}" sibTransId="{59FEBE45-C2B0-4DA5-9EA2-B313F5986E68}"/>
    <dgm:cxn modelId="{21BA730F-5D42-4451-AE51-0902D9399B9D}" type="presOf" srcId="{DE53064A-C35F-44DE-872F-B439A0C1A909}" destId="{0C98CEA1-2AEC-49B6-B362-ED036F01F47C}" srcOrd="0" destOrd="0" presId="urn:microsoft.com/office/officeart/2005/8/layout/vList2"/>
    <dgm:cxn modelId="{74171728-1F8F-4565-9E45-CCEECCC4C4D0}" type="presOf" srcId="{7F6B4579-3935-4870-A2AE-B45F4E8F4C17}" destId="{A47470E2-356B-44B3-A45F-9DA98FF7A4EC}" srcOrd="0" destOrd="0" presId="urn:microsoft.com/office/officeart/2005/8/layout/vList2"/>
    <dgm:cxn modelId="{65FD863F-F444-4E3C-A66A-A287603D9840}" type="presOf" srcId="{1A56C751-9C45-416D-A748-6A374036FD5D}" destId="{EBB47120-1460-48BD-AA4E-F16D0D2CC419}" srcOrd="0" destOrd="0" presId="urn:microsoft.com/office/officeart/2005/8/layout/vList2"/>
    <dgm:cxn modelId="{0A527E64-0181-4A76-8CD5-30DA233BEC5C}" type="presOf" srcId="{D5F7AE3A-19AD-4BB7-B459-2D9A07D8C314}" destId="{023DCEB4-901B-4219-9D9A-F492DDD45FB1}" srcOrd="0" destOrd="0" presId="urn:microsoft.com/office/officeart/2005/8/layout/vList2"/>
    <dgm:cxn modelId="{FE1F4280-B743-4782-B583-FC0416070E66}" srcId="{1A56C751-9C45-416D-A748-6A374036FD5D}" destId="{00EA9E81-5F94-45B5-8018-C885F84A74EE}" srcOrd="1" destOrd="0" parTransId="{348C7969-5D0A-402D-B7C9-9FA82983CF29}" sibTransId="{2B402148-6FCD-44EE-8E55-55A5BE7C6CB7}"/>
    <dgm:cxn modelId="{296D218B-F8F0-4F9B-A988-C63C35BCFC35}" srcId="{00EA9E81-5F94-45B5-8018-C885F84A74EE}" destId="{DE53064A-C35F-44DE-872F-B439A0C1A909}" srcOrd="0" destOrd="0" parTransId="{8623D063-ED34-4130-8BF7-C353F4951AC3}" sibTransId="{5D4D612E-B7F9-4714-A953-7A0EC94AC5D2}"/>
    <dgm:cxn modelId="{139C228C-E9ED-434F-9746-1FE7EA91BACA}" type="presOf" srcId="{604D36BE-AB07-4202-A638-9AF91EF5622E}" destId="{0C98CEA1-2AEC-49B6-B362-ED036F01F47C}" srcOrd="0" destOrd="1" presId="urn:microsoft.com/office/officeart/2005/8/layout/vList2"/>
    <dgm:cxn modelId="{DCF09F8F-B22A-4BF5-9857-0C7779ED21C4}" type="presOf" srcId="{00EA9E81-5F94-45B5-8018-C885F84A74EE}" destId="{5DFE6E70-5C36-47D9-B7C3-B5DA2BD82FE8}" srcOrd="0" destOrd="0" presId="urn:microsoft.com/office/officeart/2005/8/layout/vList2"/>
    <dgm:cxn modelId="{0683E193-A999-4871-9D2A-FDF4EAE17429}" srcId="{00EA9E81-5F94-45B5-8018-C885F84A74EE}" destId="{604D36BE-AB07-4202-A638-9AF91EF5622E}" srcOrd="1" destOrd="0" parTransId="{650BDD94-DB7E-4560-ABC3-17C477F858C7}" sibTransId="{39D33BAD-5963-4627-8E10-4AFB1793A8BB}"/>
    <dgm:cxn modelId="{73487294-11AC-4E47-B17F-A256D4719683}" srcId="{7F6B4579-3935-4870-A2AE-B45F4E8F4C17}" destId="{035C9358-D87F-4232-868F-C01B66F50A2D}" srcOrd="1" destOrd="0" parTransId="{1B0A9769-6694-4E40-8D29-CA4207D1BE92}" sibTransId="{D6F25D50-BB5E-45E4-945E-48B50E01C656}"/>
    <dgm:cxn modelId="{40494BD7-E8FB-40BF-B591-3B459CF71CD5}" srcId="{7F6B4579-3935-4870-A2AE-B45F4E8F4C17}" destId="{D5F7AE3A-19AD-4BB7-B459-2D9A07D8C314}" srcOrd="0" destOrd="0" parTransId="{840206CA-DE8C-449A-A4EE-AB4959F3FA5E}" sibTransId="{6DD25BF0-458F-424C-9A7F-124C8974F1C2}"/>
    <dgm:cxn modelId="{66D7DCDC-B12B-43F5-B334-7A9C4A998609}" type="presOf" srcId="{035C9358-D87F-4232-868F-C01B66F50A2D}" destId="{023DCEB4-901B-4219-9D9A-F492DDD45FB1}" srcOrd="0" destOrd="1" presId="urn:microsoft.com/office/officeart/2005/8/layout/vList2"/>
    <dgm:cxn modelId="{BA6FCB8A-E61D-4DDF-A524-6A6591403E3A}" type="presParOf" srcId="{EBB47120-1460-48BD-AA4E-F16D0D2CC419}" destId="{A47470E2-356B-44B3-A45F-9DA98FF7A4EC}" srcOrd="0" destOrd="0" presId="urn:microsoft.com/office/officeart/2005/8/layout/vList2"/>
    <dgm:cxn modelId="{A4FBD716-CAC1-4637-92B0-AF87D09F6CAF}" type="presParOf" srcId="{EBB47120-1460-48BD-AA4E-F16D0D2CC419}" destId="{023DCEB4-901B-4219-9D9A-F492DDD45FB1}" srcOrd="1" destOrd="0" presId="urn:microsoft.com/office/officeart/2005/8/layout/vList2"/>
    <dgm:cxn modelId="{E74B0212-351E-4C65-9C95-73ADAAAEEEE3}" type="presParOf" srcId="{EBB47120-1460-48BD-AA4E-F16D0D2CC419}" destId="{5DFE6E70-5C36-47D9-B7C3-B5DA2BD82FE8}" srcOrd="2" destOrd="0" presId="urn:microsoft.com/office/officeart/2005/8/layout/vList2"/>
    <dgm:cxn modelId="{9E25E4B4-81FB-42C6-944C-F2C34C6BF6D2}" type="presParOf" srcId="{EBB47120-1460-48BD-AA4E-F16D0D2CC419}" destId="{0C98CEA1-2AEC-49B6-B362-ED036F01F47C}"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17286948-D2BC-4626-BB8E-D34D1DB9BD69}"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GB"/>
        </a:p>
      </dgm:t>
    </dgm:pt>
    <dgm:pt modelId="{E46FC029-669D-4E80-B56A-69B084B6F160}">
      <dgm:prSet/>
      <dgm:spPr/>
      <dgm:t>
        <a:bodyPr/>
        <a:lstStyle/>
        <a:p>
          <a:pPr rtl="0"/>
          <a:r>
            <a:rPr lang="en-GB" dirty="0"/>
            <a:t>The NPV profile</a:t>
          </a:r>
        </a:p>
      </dgm:t>
    </dgm:pt>
    <dgm:pt modelId="{82760E46-E2BD-4CBA-B177-B726407CDB6B}" type="parTrans" cxnId="{CF6326C1-0BBB-4BF0-941B-45025ED90D9F}">
      <dgm:prSet/>
      <dgm:spPr/>
      <dgm:t>
        <a:bodyPr/>
        <a:lstStyle/>
        <a:p>
          <a:endParaRPr lang="en-GB"/>
        </a:p>
      </dgm:t>
    </dgm:pt>
    <dgm:pt modelId="{D591292D-117C-4780-914C-0BEE7AE19E94}" type="sibTrans" cxnId="{CF6326C1-0BBB-4BF0-941B-45025ED90D9F}">
      <dgm:prSet/>
      <dgm:spPr/>
      <dgm:t>
        <a:bodyPr/>
        <a:lstStyle/>
        <a:p>
          <a:endParaRPr lang="en-GB"/>
        </a:p>
      </dgm:t>
    </dgm:pt>
    <dgm:pt modelId="{DD89C8FE-0250-4BF2-9D56-239437F1A831}" type="pres">
      <dgm:prSet presAssocID="{17286948-D2BC-4626-BB8E-D34D1DB9BD69}" presName="CompostProcess" presStyleCnt="0">
        <dgm:presLayoutVars>
          <dgm:dir/>
          <dgm:resizeHandles val="exact"/>
        </dgm:presLayoutVars>
      </dgm:prSet>
      <dgm:spPr/>
    </dgm:pt>
    <dgm:pt modelId="{76FDD563-20D1-435D-B0A3-3B641C5FCDA0}" type="pres">
      <dgm:prSet presAssocID="{17286948-D2BC-4626-BB8E-D34D1DB9BD69}" presName="arrow" presStyleLbl="bgShp" presStyleIdx="0" presStyleCnt="1" custLinFactNeighborX="1151" custLinFactNeighborY="22798"/>
      <dgm:spPr/>
    </dgm:pt>
    <dgm:pt modelId="{84183858-13C9-463C-A7D8-FEF5C937744C}" type="pres">
      <dgm:prSet presAssocID="{17286948-D2BC-4626-BB8E-D34D1DB9BD69}" presName="linearProcess" presStyleCnt="0"/>
      <dgm:spPr/>
    </dgm:pt>
    <dgm:pt modelId="{62A214FC-7229-4708-A651-81E9D8F40C6C}" type="pres">
      <dgm:prSet presAssocID="{E46FC029-669D-4E80-B56A-69B084B6F160}" presName="textNode" presStyleLbl="node1" presStyleIdx="0" presStyleCnt="1">
        <dgm:presLayoutVars>
          <dgm:bulletEnabled val="1"/>
        </dgm:presLayoutVars>
      </dgm:prSet>
      <dgm:spPr/>
    </dgm:pt>
  </dgm:ptLst>
  <dgm:cxnLst>
    <dgm:cxn modelId="{042D834E-D6D5-4055-96CF-0E1813A850B8}" type="presOf" srcId="{E46FC029-669D-4E80-B56A-69B084B6F160}" destId="{62A214FC-7229-4708-A651-81E9D8F40C6C}" srcOrd="0" destOrd="0" presId="urn:microsoft.com/office/officeart/2005/8/layout/hProcess9"/>
    <dgm:cxn modelId="{CF6326C1-0BBB-4BF0-941B-45025ED90D9F}" srcId="{17286948-D2BC-4626-BB8E-D34D1DB9BD69}" destId="{E46FC029-669D-4E80-B56A-69B084B6F160}" srcOrd="0" destOrd="0" parTransId="{82760E46-E2BD-4CBA-B177-B726407CDB6B}" sibTransId="{D591292D-117C-4780-914C-0BEE7AE19E94}"/>
    <dgm:cxn modelId="{91C295C8-0C64-4092-8B0E-3DE5B88932D9}" type="presOf" srcId="{17286948-D2BC-4626-BB8E-D34D1DB9BD69}" destId="{DD89C8FE-0250-4BF2-9D56-239437F1A831}" srcOrd="0" destOrd="0" presId="urn:microsoft.com/office/officeart/2005/8/layout/hProcess9"/>
    <dgm:cxn modelId="{DDD4A6CA-4B39-4F7F-8A9E-17FFCC63D832}" type="presParOf" srcId="{DD89C8FE-0250-4BF2-9D56-239437F1A831}" destId="{76FDD563-20D1-435D-B0A3-3B641C5FCDA0}" srcOrd="0" destOrd="0" presId="urn:microsoft.com/office/officeart/2005/8/layout/hProcess9"/>
    <dgm:cxn modelId="{8DAF46AD-3721-470D-9C18-583553568E64}" type="presParOf" srcId="{DD89C8FE-0250-4BF2-9D56-239437F1A831}" destId="{84183858-13C9-463C-A7D8-FEF5C937744C}" srcOrd="1" destOrd="0" presId="urn:microsoft.com/office/officeart/2005/8/layout/hProcess9"/>
    <dgm:cxn modelId="{51259908-BB88-410A-A593-5DC92800DA3B}" type="presParOf" srcId="{84183858-13C9-463C-A7D8-FEF5C937744C}" destId="{62A214FC-7229-4708-A651-81E9D8F40C6C}" srcOrd="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D00B191F-FACA-45BB-A488-02682EDE9750}" type="doc">
      <dgm:prSet loTypeId="urn:microsoft.com/office/officeart/2005/8/layout/venn1" loCatId="relationship" qsTypeId="urn:microsoft.com/office/officeart/2005/8/quickstyle/simple2" qsCatId="simple" csTypeId="urn:microsoft.com/office/officeart/2005/8/colors/accent0_2" csCatId="mainScheme"/>
      <dgm:spPr/>
      <dgm:t>
        <a:bodyPr/>
        <a:lstStyle/>
        <a:p>
          <a:endParaRPr lang="en-GB"/>
        </a:p>
      </dgm:t>
    </dgm:pt>
    <dgm:pt modelId="{E11FA3BD-3F4A-4F26-8CC9-7604A7A1FB26}">
      <dgm:prSet/>
      <dgm:spPr/>
      <dgm:t>
        <a:bodyPr/>
        <a:lstStyle/>
        <a:p>
          <a:pPr rtl="0"/>
          <a:r>
            <a:rPr lang="en-GB"/>
            <a:t>Next </a:t>
          </a:r>
        </a:p>
      </dgm:t>
    </dgm:pt>
    <dgm:pt modelId="{152FB5B9-7D82-43C2-9E54-CF1B2C7E26EE}" type="parTrans" cxnId="{0442113C-1EA7-4464-B1BF-0EB35C439ED3}">
      <dgm:prSet/>
      <dgm:spPr/>
      <dgm:t>
        <a:bodyPr/>
        <a:lstStyle/>
        <a:p>
          <a:endParaRPr lang="en-GB"/>
        </a:p>
      </dgm:t>
    </dgm:pt>
    <dgm:pt modelId="{49618AB6-AC24-4D9A-9374-8F37465A18D7}" type="sibTrans" cxnId="{0442113C-1EA7-4464-B1BF-0EB35C439ED3}">
      <dgm:prSet/>
      <dgm:spPr/>
      <dgm:t>
        <a:bodyPr/>
        <a:lstStyle/>
        <a:p>
          <a:endParaRPr lang="en-GB"/>
        </a:p>
      </dgm:t>
    </dgm:pt>
    <dgm:pt modelId="{2B8B5FD6-2D1B-40D2-BD78-48CCC5B8511F}" type="pres">
      <dgm:prSet presAssocID="{D00B191F-FACA-45BB-A488-02682EDE9750}" presName="compositeShape" presStyleCnt="0">
        <dgm:presLayoutVars>
          <dgm:chMax val="7"/>
          <dgm:dir/>
          <dgm:resizeHandles val="exact"/>
        </dgm:presLayoutVars>
      </dgm:prSet>
      <dgm:spPr/>
    </dgm:pt>
    <dgm:pt modelId="{71BE5469-52F3-4995-B583-7E68D8779167}" type="pres">
      <dgm:prSet presAssocID="{E11FA3BD-3F4A-4F26-8CC9-7604A7A1FB26}" presName="circ1TxSh" presStyleLbl="vennNode1" presStyleIdx="0" presStyleCnt="1"/>
      <dgm:spPr/>
    </dgm:pt>
  </dgm:ptLst>
  <dgm:cxnLst>
    <dgm:cxn modelId="{0442113C-1EA7-4464-B1BF-0EB35C439ED3}" srcId="{D00B191F-FACA-45BB-A488-02682EDE9750}" destId="{E11FA3BD-3F4A-4F26-8CC9-7604A7A1FB26}" srcOrd="0" destOrd="0" parTransId="{152FB5B9-7D82-43C2-9E54-CF1B2C7E26EE}" sibTransId="{49618AB6-AC24-4D9A-9374-8F37465A18D7}"/>
    <dgm:cxn modelId="{6B542159-6734-4C91-AAF6-7D1BDCAD3E96}" type="presOf" srcId="{E11FA3BD-3F4A-4F26-8CC9-7604A7A1FB26}" destId="{71BE5469-52F3-4995-B583-7E68D8779167}" srcOrd="0" destOrd="0" presId="urn:microsoft.com/office/officeart/2005/8/layout/venn1"/>
    <dgm:cxn modelId="{2AEDD961-46BE-45B3-B26C-8AF884ABFBC8}" type="presOf" srcId="{D00B191F-FACA-45BB-A488-02682EDE9750}" destId="{2B8B5FD6-2D1B-40D2-BD78-48CCC5B8511F}" srcOrd="0" destOrd="0" presId="urn:microsoft.com/office/officeart/2005/8/layout/venn1"/>
    <dgm:cxn modelId="{394E7BC6-6AA3-4E01-B861-3F75BB53AD7B}" type="presParOf" srcId="{2B8B5FD6-2D1B-40D2-BD78-48CCC5B8511F}" destId="{71BE5469-52F3-4995-B583-7E68D8779167}" srcOrd="0" destOrd="0" presId="urn:microsoft.com/office/officeart/2005/8/layout/ven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17286948-D2BC-4626-BB8E-D34D1DB9BD69}"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GB"/>
        </a:p>
      </dgm:t>
    </dgm:pt>
    <dgm:pt modelId="{E46FC029-669D-4E80-B56A-69B084B6F160}">
      <dgm:prSet/>
      <dgm:spPr/>
      <dgm:t>
        <a:bodyPr/>
        <a:lstStyle/>
        <a:p>
          <a:pPr rtl="0"/>
          <a:r>
            <a:rPr lang="en-GB" dirty="0"/>
            <a:t>Appraisal results for DML Plc’s Expansion Project</a:t>
          </a:r>
        </a:p>
      </dgm:t>
    </dgm:pt>
    <dgm:pt modelId="{82760E46-E2BD-4CBA-B177-B726407CDB6B}" type="parTrans" cxnId="{CF6326C1-0BBB-4BF0-941B-45025ED90D9F}">
      <dgm:prSet/>
      <dgm:spPr/>
      <dgm:t>
        <a:bodyPr/>
        <a:lstStyle/>
        <a:p>
          <a:endParaRPr lang="en-GB"/>
        </a:p>
      </dgm:t>
    </dgm:pt>
    <dgm:pt modelId="{D591292D-117C-4780-914C-0BEE7AE19E94}" type="sibTrans" cxnId="{CF6326C1-0BBB-4BF0-941B-45025ED90D9F}">
      <dgm:prSet/>
      <dgm:spPr/>
      <dgm:t>
        <a:bodyPr/>
        <a:lstStyle/>
        <a:p>
          <a:endParaRPr lang="en-GB"/>
        </a:p>
      </dgm:t>
    </dgm:pt>
    <dgm:pt modelId="{DD89C8FE-0250-4BF2-9D56-239437F1A831}" type="pres">
      <dgm:prSet presAssocID="{17286948-D2BC-4626-BB8E-D34D1DB9BD69}" presName="CompostProcess" presStyleCnt="0">
        <dgm:presLayoutVars>
          <dgm:dir/>
          <dgm:resizeHandles val="exact"/>
        </dgm:presLayoutVars>
      </dgm:prSet>
      <dgm:spPr/>
    </dgm:pt>
    <dgm:pt modelId="{76FDD563-20D1-435D-B0A3-3B641C5FCDA0}" type="pres">
      <dgm:prSet presAssocID="{17286948-D2BC-4626-BB8E-D34D1DB9BD69}" presName="arrow" presStyleLbl="bgShp" presStyleIdx="0" presStyleCnt="1" custLinFactNeighborX="1151" custLinFactNeighborY="22798"/>
      <dgm:spPr/>
    </dgm:pt>
    <dgm:pt modelId="{84183858-13C9-463C-A7D8-FEF5C937744C}" type="pres">
      <dgm:prSet presAssocID="{17286948-D2BC-4626-BB8E-D34D1DB9BD69}" presName="linearProcess" presStyleCnt="0"/>
      <dgm:spPr/>
    </dgm:pt>
    <dgm:pt modelId="{62A214FC-7229-4708-A651-81E9D8F40C6C}" type="pres">
      <dgm:prSet presAssocID="{E46FC029-669D-4E80-B56A-69B084B6F160}" presName="textNode" presStyleLbl="node1" presStyleIdx="0" presStyleCnt="1">
        <dgm:presLayoutVars>
          <dgm:bulletEnabled val="1"/>
        </dgm:presLayoutVars>
      </dgm:prSet>
      <dgm:spPr/>
    </dgm:pt>
  </dgm:ptLst>
  <dgm:cxnLst>
    <dgm:cxn modelId="{042D834E-D6D5-4055-96CF-0E1813A850B8}" type="presOf" srcId="{E46FC029-669D-4E80-B56A-69B084B6F160}" destId="{62A214FC-7229-4708-A651-81E9D8F40C6C}" srcOrd="0" destOrd="0" presId="urn:microsoft.com/office/officeart/2005/8/layout/hProcess9"/>
    <dgm:cxn modelId="{CF6326C1-0BBB-4BF0-941B-45025ED90D9F}" srcId="{17286948-D2BC-4626-BB8E-D34D1DB9BD69}" destId="{E46FC029-669D-4E80-B56A-69B084B6F160}" srcOrd="0" destOrd="0" parTransId="{82760E46-E2BD-4CBA-B177-B726407CDB6B}" sibTransId="{D591292D-117C-4780-914C-0BEE7AE19E94}"/>
    <dgm:cxn modelId="{91C295C8-0C64-4092-8B0E-3DE5B88932D9}" type="presOf" srcId="{17286948-D2BC-4626-BB8E-D34D1DB9BD69}" destId="{DD89C8FE-0250-4BF2-9D56-239437F1A831}" srcOrd="0" destOrd="0" presId="urn:microsoft.com/office/officeart/2005/8/layout/hProcess9"/>
    <dgm:cxn modelId="{DDD4A6CA-4B39-4F7F-8A9E-17FFCC63D832}" type="presParOf" srcId="{DD89C8FE-0250-4BF2-9D56-239437F1A831}" destId="{76FDD563-20D1-435D-B0A3-3B641C5FCDA0}" srcOrd="0" destOrd="0" presId="urn:microsoft.com/office/officeart/2005/8/layout/hProcess9"/>
    <dgm:cxn modelId="{8DAF46AD-3721-470D-9C18-583553568E64}" type="presParOf" srcId="{DD89C8FE-0250-4BF2-9D56-239437F1A831}" destId="{84183858-13C9-463C-A7D8-FEF5C937744C}" srcOrd="1" destOrd="0" presId="urn:microsoft.com/office/officeart/2005/8/layout/hProcess9"/>
    <dgm:cxn modelId="{51259908-BB88-410A-A593-5DC92800DA3B}" type="presParOf" srcId="{84183858-13C9-463C-A7D8-FEF5C937744C}" destId="{62A214FC-7229-4708-A651-81E9D8F40C6C}" srcOrd="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D00B191F-FACA-45BB-A488-02682EDE9750}" type="doc">
      <dgm:prSet loTypeId="urn:microsoft.com/office/officeart/2005/8/layout/venn1" loCatId="relationship" qsTypeId="urn:microsoft.com/office/officeart/2005/8/quickstyle/simple2" qsCatId="simple" csTypeId="urn:microsoft.com/office/officeart/2005/8/colors/accent0_2" csCatId="mainScheme"/>
      <dgm:spPr/>
      <dgm:t>
        <a:bodyPr/>
        <a:lstStyle/>
        <a:p>
          <a:endParaRPr lang="en-GB"/>
        </a:p>
      </dgm:t>
    </dgm:pt>
    <dgm:pt modelId="{E11FA3BD-3F4A-4F26-8CC9-7604A7A1FB26}">
      <dgm:prSet/>
      <dgm:spPr/>
      <dgm:t>
        <a:bodyPr/>
        <a:lstStyle/>
        <a:p>
          <a:pPr rtl="0"/>
          <a:r>
            <a:rPr lang="en-GB"/>
            <a:t>Next </a:t>
          </a:r>
        </a:p>
      </dgm:t>
    </dgm:pt>
    <dgm:pt modelId="{152FB5B9-7D82-43C2-9E54-CF1B2C7E26EE}" type="parTrans" cxnId="{0442113C-1EA7-4464-B1BF-0EB35C439ED3}">
      <dgm:prSet/>
      <dgm:spPr/>
      <dgm:t>
        <a:bodyPr/>
        <a:lstStyle/>
        <a:p>
          <a:endParaRPr lang="en-GB"/>
        </a:p>
      </dgm:t>
    </dgm:pt>
    <dgm:pt modelId="{49618AB6-AC24-4D9A-9374-8F37465A18D7}" type="sibTrans" cxnId="{0442113C-1EA7-4464-B1BF-0EB35C439ED3}">
      <dgm:prSet/>
      <dgm:spPr/>
      <dgm:t>
        <a:bodyPr/>
        <a:lstStyle/>
        <a:p>
          <a:endParaRPr lang="en-GB"/>
        </a:p>
      </dgm:t>
    </dgm:pt>
    <dgm:pt modelId="{2B8B5FD6-2D1B-40D2-BD78-48CCC5B8511F}" type="pres">
      <dgm:prSet presAssocID="{D00B191F-FACA-45BB-A488-02682EDE9750}" presName="compositeShape" presStyleCnt="0">
        <dgm:presLayoutVars>
          <dgm:chMax val="7"/>
          <dgm:dir/>
          <dgm:resizeHandles val="exact"/>
        </dgm:presLayoutVars>
      </dgm:prSet>
      <dgm:spPr/>
    </dgm:pt>
    <dgm:pt modelId="{71BE5469-52F3-4995-B583-7E68D8779167}" type="pres">
      <dgm:prSet presAssocID="{E11FA3BD-3F4A-4F26-8CC9-7604A7A1FB26}" presName="circ1TxSh" presStyleLbl="vennNode1" presStyleIdx="0" presStyleCnt="1" custLinFactNeighborX="-5232" custLinFactNeighborY="12383"/>
      <dgm:spPr/>
    </dgm:pt>
  </dgm:ptLst>
  <dgm:cxnLst>
    <dgm:cxn modelId="{0442113C-1EA7-4464-B1BF-0EB35C439ED3}" srcId="{D00B191F-FACA-45BB-A488-02682EDE9750}" destId="{E11FA3BD-3F4A-4F26-8CC9-7604A7A1FB26}" srcOrd="0" destOrd="0" parTransId="{152FB5B9-7D82-43C2-9E54-CF1B2C7E26EE}" sibTransId="{49618AB6-AC24-4D9A-9374-8F37465A18D7}"/>
    <dgm:cxn modelId="{6B542159-6734-4C91-AAF6-7D1BDCAD3E96}" type="presOf" srcId="{E11FA3BD-3F4A-4F26-8CC9-7604A7A1FB26}" destId="{71BE5469-52F3-4995-B583-7E68D8779167}" srcOrd="0" destOrd="0" presId="urn:microsoft.com/office/officeart/2005/8/layout/venn1"/>
    <dgm:cxn modelId="{2AEDD961-46BE-45B3-B26C-8AF884ABFBC8}" type="presOf" srcId="{D00B191F-FACA-45BB-A488-02682EDE9750}" destId="{2B8B5FD6-2D1B-40D2-BD78-48CCC5B8511F}" srcOrd="0" destOrd="0" presId="urn:microsoft.com/office/officeart/2005/8/layout/venn1"/>
    <dgm:cxn modelId="{394E7BC6-6AA3-4E01-B861-3F75BB53AD7B}" type="presParOf" srcId="{2B8B5FD6-2D1B-40D2-BD78-48CCC5B8511F}" destId="{71BE5469-52F3-4995-B583-7E68D8779167}" srcOrd="0" destOrd="0" presId="urn:microsoft.com/office/officeart/2005/8/layout/ven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5B4A5ED9-6ECA-4EAD-A4F0-360330DB056C}"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GB"/>
        </a:p>
      </dgm:t>
    </dgm:pt>
    <dgm:pt modelId="{A15FC703-EA8C-4953-BDD6-458D708A0BC7}">
      <dgm:prSet/>
      <dgm:spPr/>
      <dgm:t>
        <a:bodyPr/>
        <a:lstStyle/>
        <a:p>
          <a:r>
            <a:rPr lang="en-GB"/>
            <a:t>Discount future cash flows:</a:t>
          </a:r>
          <a:endParaRPr lang="en-US"/>
        </a:p>
      </dgm:t>
    </dgm:pt>
    <dgm:pt modelId="{FA037252-1832-4310-9BF9-98C08A808968}" type="parTrans" cxnId="{2F6A9EEB-72F8-4E0C-99E5-60BB4308DDB3}">
      <dgm:prSet/>
      <dgm:spPr/>
      <dgm:t>
        <a:bodyPr/>
        <a:lstStyle/>
        <a:p>
          <a:endParaRPr lang="en-GB"/>
        </a:p>
      </dgm:t>
    </dgm:pt>
    <dgm:pt modelId="{E506B54E-BAFD-4756-A7BB-D1461F9DCF8F}" type="sibTrans" cxnId="{2F6A9EEB-72F8-4E0C-99E5-60BB4308DDB3}">
      <dgm:prSet/>
      <dgm:spPr/>
      <dgm:t>
        <a:bodyPr/>
        <a:lstStyle/>
        <a:p>
          <a:endParaRPr lang="en-GB"/>
        </a:p>
      </dgm:t>
    </dgm:pt>
    <mc:AlternateContent xmlns:mc="http://schemas.openxmlformats.org/markup-compatibility/2006" xmlns:a14="http://schemas.microsoft.com/office/drawing/2010/main">
      <mc:Choice Requires="a14">
        <dgm:pt modelId="{62F81702-4F33-4E1C-8BFB-579B3395BABD}">
          <dgm:prSet/>
          <dgm:spPr/>
          <dgm: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PV</m:t>
                        </m:r>
                      </m:e>
                      <m:sub>
                        <m:r>
                          <a:rPr lang="en-US" b="0" i="0" smtClean="0">
                            <a:latin typeface="Cambria Math" panose="02040503050406030204" pitchFamily="18" charset="0"/>
                          </a:rPr>
                          <m:t>0</m:t>
                        </m:r>
                      </m:sub>
                    </m:sSub>
                    <m:r>
                      <a:rPr lang="en-US" b="0" i="0"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𝑛</m:t>
                        </m:r>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NCF</m:t>
                                </m:r>
                              </m:e>
                              <m:sub>
                                <m:r>
                                  <m:rPr>
                                    <m:sty m:val="p"/>
                                  </m:rPr>
                                  <a:rPr lang="en-US" b="0" i="0" smtClean="0">
                                    <a:latin typeface="Cambria Math" panose="02040503050406030204" pitchFamily="18" charset="0"/>
                                  </a:rPr>
                                  <m:t>t</m:t>
                                </m:r>
                              </m:sub>
                            </m:sSub>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0" smtClean="0">
                                        <a:latin typeface="Cambria Math" panose="02040503050406030204" pitchFamily="18" charset="0"/>
                                      </a:rPr>
                                      <m:t>1+</m:t>
                                    </m:r>
                                    <m:r>
                                      <m:rPr>
                                        <m:sty m:val="p"/>
                                      </m:rPr>
                                      <a:rPr lang="en-US" b="0" i="0" smtClean="0">
                                        <a:latin typeface="Cambria Math" panose="02040503050406030204" pitchFamily="18" charset="0"/>
                                      </a:rPr>
                                      <m:t>k</m:t>
                                    </m:r>
                                  </m:e>
                                </m:d>
                              </m:e>
                              <m:sup>
                                <m:r>
                                  <m:rPr>
                                    <m:sty m:val="p"/>
                                  </m:rPr>
                                  <a:rPr lang="en-US" b="0" i="0" smtClean="0">
                                    <a:latin typeface="Cambria Math" panose="02040503050406030204" pitchFamily="18" charset="0"/>
                                  </a:rPr>
                                  <m:t>t</m:t>
                                </m:r>
                              </m:sup>
                            </m:sSup>
                          </m:den>
                        </m:f>
                      </m:e>
                    </m:nary>
                  </m:oMath>
                </m:oMathPara>
              </a14:m>
              <a:endParaRPr lang="en-US" dirty="0"/>
            </a:p>
          </dgm:t>
        </dgm:pt>
      </mc:Choice>
      <mc:Fallback xmlns="">
        <dgm:pt modelId="{62F81702-4F33-4E1C-8BFB-579B3395BABD}">
          <dgm:prSet/>
          <dgm:spPr/>
          <dgm:t>
            <a:bodyPr/>
            <a:lstStyle/>
            <a:p>
              <a:r>
                <a:rPr lang="en-US" b="0" i="0">
                  <a:latin typeface="Cambria Math" panose="02040503050406030204" pitchFamily="18" charset="0"/>
                </a:rPr>
                <a:t>PV_0=∑24_(𝑡=1)^𝑛▒NCF_t/(1+k)^t </a:t>
              </a:r>
              <a:endParaRPr lang="en-US" dirty="0"/>
            </a:p>
          </dgm:t>
        </dgm:pt>
      </mc:Fallback>
    </mc:AlternateContent>
    <dgm:pt modelId="{E69C89B4-E196-4F1B-8AC4-7B88DA271035}" type="parTrans" cxnId="{A461D973-6557-4FE4-9B44-53A60F6077E0}">
      <dgm:prSet/>
      <dgm:spPr/>
      <dgm:t>
        <a:bodyPr/>
        <a:lstStyle/>
        <a:p>
          <a:endParaRPr lang="en-GB"/>
        </a:p>
      </dgm:t>
    </dgm:pt>
    <dgm:pt modelId="{95C162E9-E3E7-422F-A431-391E1268B6A3}" type="sibTrans" cxnId="{A461D973-6557-4FE4-9B44-53A60F6077E0}">
      <dgm:prSet/>
      <dgm:spPr/>
      <dgm:t>
        <a:bodyPr/>
        <a:lstStyle/>
        <a:p>
          <a:endParaRPr lang="en-GB"/>
        </a:p>
      </dgm:t>
    </dgm:pt>
    <mc:AlternateContent xmlns:mc="http://schemas.openxmlformats.org/markup-compatibility/2006" xmlns:a14="http://schemas.microsoft.com/office/drawing/2010/main">
      <mc:Choice Requires="a14">
        <dgm:pt modelId="{7960340E-BFA8-4390-B934-A12D24671EFD}">
          <dgm:prSet/>
          <dgm:spPr/>
          <dgm: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a:latin typeface="Cambria Math" panose="02040503050406030204" pitchFamily="18" charset="0"/>
                          </a:rPr>
                          <m:t>PV</m:t>
                        </m:r>
                      </m:e>
                      <m:sub>
                        <m:r>
                          <a:rPr lang="en-US">
                            <a:latin typeface="Cambria Math" panose="02040503050406030204" pitchFamily="18" charset="0"/>
                          </a:rPr>
                          <m:t>0</m:t>
                        </m:r>
                      </m:sub>
                    </m:sSub>
                    <m:r>
                      <a:rPr lang="en-US" b="0" i="1" smtClean="0">
                        <a:latin typeface="Cambria Math" panose="02040503050406030204" pitchFamily="18" charset="0"/>
                      </a:rPr>
                      <m:t>=867,953</m:t>
                    </m:r>
                  </m:oMath>
                </m:oMathPara>
              </a14:m>
              <a:endParaRPr lang="en-US" dirty="0"/>
            </a:p>
          </dgm:t>
        </dgm:pt>
      </mc:Choice>
      <mc:Fallback xmlns="">
        <dgm:pt modelId="{7960340E-BFA8-4390-B934-A12D24671EFD}">
          <dgm:prSet/>
          <dgm:spPr/>
          <dgm:t>
            <a:bodyPr/>
            <a:lstStyle/>
            <a:p>
              <a:r>
                <a:rPr lang="en-US" i="0"/>
                <a:t>PV_0</a:t>
              </a:r>
              <a:r>
                <a:rPr lang="en-US" b="0" i="0">
                  <a:latin typeface="Cambria Math" panose="02040503050406030204" pitchFamily="18" charset="0"/>
                </a:rPr>
                <a:t>=867,953</a:t>
              </a:r>
              <a:endParaRPr lang="en-US" dirty="0"/>
            </a:p>
          </dgm:t>
        </dgm:pt>
      </mc:Fallback>
    </mc:AlternateContent>
    <dgm:pt modelId="{890DEDDC-FCA2-4890-B64E-4C2C455D2645}" type="parTrans" cxnId="{03D08F15-AB00-4786-8A73-6B6AF1124892}">
      <dgm:prSet/>
      <dgm:spPr/>
      <dgm:t>
        <a:bodyPr/>
        <a:lstStyle/>
        <a:p>
          <a:endParaRPr lang="en-GB"/>
        </a:p>
      </dgm:t>
    </dgm:pt>
    <dgm:pt modelId="{00FB67B5-0D2D-4A73-BCE2-9176BDBE451D}" type="sibTrans" cxnId="{03D08F15-AB00-4786-8A73-6B6AF1124892}">
      <dgm:prSet/>
      <dgm:spPr/>
      <dgm:t>
        <a:bodyPr/>
        <a:lstStyle/>
        <a:p>
          <a:endParaRPr lang="en-GB"/>
        </a:p>
      </dgm:t>
    </dgm:pt>
    <dgm:pt modelId="{919392D6-0AD3-4C18-8C98-5CA6757F0EFC}">
      <dgm:prSet/>
      <dgm:spPr/>
      <dgm:t>
        <a:bodyPr/>
        <a:lstStyle/>
        <a:p>
          <a:r>
            <a:rPr lang="en-GB"/>
            <a:t>Compute NPV</a:t>
          </a:r>
          <a:endParaRPr lang="en-US"/>
        </a:p>
      </dgm:t>
    </dgm:pt>
    <dgm:pt modelId="{A1598489-E048-4B00-B507-868CF256AAE3}" type="parTrans" cxnId="{D725AAA8-5E1B-46A1-9737-72D3A3FC12E0}">
      <dgm:prSet/>
      <dgm:spPr/>
      <dgm:t>
        <a:bodyPr/>
        <a:lstStyle/>
        <a:p>
          <a:endParaRPr lang="en-GB"/>
        </a:p>
      </dgm:t>
    </dgm:pt>
    <dgm:pt modelId="{3D6FBE5E-A373-4A6A-BD0E-4084275080D2}" type="sibTrans" cxnId="{D725AAA8-5E1B-46A1-9737-72D3A3FC12E0}">
      <dgm:prSet/>
      <dgm:spPr/>
      <dgm:t>
        <a:bodyPr/>
        <a:lstStyle/>
        <a:p>
          <a:endParaRPr lang="en-GB"/>
        </a:p>
      </dgm:t>
    </dgm:pt>
    <mc:AlternateContent xmlns:mc="http://schemas.openxmlformats.org/markup-compatibility/2006" xmlns:a14="http://schemas.microsoft.com/office/drawing/2010/main">
      <mc:Choice Requires="a14">
        <dgm:pt modelId="{8FE2FBA6-EA7D-4835-97D7-D52974EE9665}">
          <dgm:prSet/>
          <dgm:spPr/>
          <dgm: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NPV</m:t>
                    </m:r>
                    <m:r>
                      <a:rPr lang="en-US" b="0" i="0" smtClean="0">
                        <a:latin typeface="Cambria Math" panose="02040503050406030204" pitchFamily="18" charset="0"/>
                      </a:rPr>
                      <m:t>=867,953−64,180=803,773</m:t>
                    </m:r>
                  </m:oMath>
                </m:oMathPara>
              </a14:m>
              <a:endParaRPr lang="en-US" dirty="0"/>
            </a:p>
          </dgm:t>
        </dgm:pt>
      </mc:Choice>
      <mc:Fallback xmlns="">
        <dgm:pt modelId="{8FE2FBA6-EA7D-4835-97D7-D52974EE9665}">
          <dgm:prSet/>
          <dgm:spPr/>
          <dgm:t>
            <a:bodyPr/>
            <a:lstStyle/>
            <a:p>
              <a:r>
                <a:rPr lang="en-US" b="0" i="0"/>
                <a:t>NPV=</a:t>
              </a:r>
              <a:r>
                <a:rPr lang="en-US" b="0" i="0">
                  <a:latin typeface="Cambria Math" panose="02040503050406030204" pitchFamily="18" charset="0"/>
                </a:rPr>
                <a:t>867,953</a:t>
              </a:r>
              <a:r>
                <a:rPr lang="en-US" b="0" i="0"/>
                <a:t>−</a:t>
              </a:r>
              <a:r>
                <a:rPr lang="en-US" b="0" i="0">
                  <a:latin typeface="Cambria Math" panose="02040503050406030204" pitchFamily="18" charset="0"/>
                </a:rPr>
                <a:t>64,180</a:t>
              </a:r>
              <a:r>
                <a:rPr lang="en-US" b="0" i="0"/>
                <a:t>=</a:t>
              </a:r>
              <a:r>
                <a:rPr lang="en-US" b="0" i="0">
                  <a:latin typeface="Cambria Math" panose="02040503050406030204" pitchFamily="18" charset="0"/>
                </a:rPr>
                <a:t>803,773</a:t>
              </a:r>
              <a:endParaRPr lang="en-US" dirty="0"/>
            </a:p>
          </dgm:t>
        </dgm:pt>
      </mc:Fallback>
    </mc:AlternateContent>
    <dgm:pt modelId="{E4FB94FF-DD0B-4021-9120-85883B2E6010}" type="parTrans" cxnId="{C3408585-65F8-4516-88DC-D8D47D26B43A}">
      <dgm:prSet/>
      <dgm:spPr/>
      <dgm:t>
        <a:bodyPr/>
        <a:lstStyle/>
        <a:p>
          <a:endParaRPr lang="en-GB"/>
        </a:p>
      </dgm:t>
    </dgm:pt>
    <dgm:pt modelId="{E4B9F263-7D44-4CA9-B830-4C12A9F00FFC}" type="sibTrans" cxnId="{C3408585-65F8-4516-88DC-D8D47D26B43A}">
      <dgm:prSet/>
      <dgm:spPr/>
      <dgm:t>
        <a:bodyPr/>
        <a:lstStyle/>
        <a:p>
          <a:endParaRPr lang="en-GB"/>
        </a:p>
      </dgm:t>
    </dgm:pt>
    <mc:AlternateContent xmlns:mc="http://schemas.openxmlformats.org/markup-compatibility/2006" xmlns:a14="http://schemas.microsoft.com/office/drawing/2010/main">
      <mc:Choice Requires="a14">
        <dgm:pt modelId="{239E8602-2BE8-42D4-8A75-D39D46AC5299}">
          <dgm:prSet/>
          <dgm:spPr/>
          <dgm:t>
            <a:bodyPr/>
            <a:lstStyle/>
            <a:p>
              <a:pPr>
                <a:buClrTx/>
                <a:buSzTx/>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m:rPr>
                          <m:sty m:val="p"/>
                        </m:rPr>
                        <a:rPr lang="en-US" b="0" i="0">
                          <a:latin typeface="Cambria Math" panose="02040503050406030204" pitchFamily="18" charset="0"/>
                        </a:rPr>
                        <m:t>PV</m:t>
                      </m:r>
                    </m:e>
                    <m:sub>
                      <m:r>
                        <a:rPr lang="en-US" b="0" i="0">
                          <a:latin typeface="Cambria Math" panose="02040503050406030204" pitchFamily="18" charset="0"/>
                        </a:rPr>
                        <m:t>0</m:t>
                      </m:r>
                    </m:sub>
                  </m:sSub>
                  <m:r>
                    <a:rPr lang="en-US" b="0" i="0">
                      <a:latin typeface="Cambria Math" panose="02040503050406030204" pitchFamily="18" charset="0"/>
                    </a:rPr>
                    <m:t>=</m:t>
                  </m:r>
                  <m:f>
                    <m:fPr>
                      <m:ctrlPr>
                        <a:rPr lang="en-US" b="0" i="1">
                          <a:latin typeface="Cambria Math" panose="02040503050406030204" pitchFamily="18" charset="0"/>
                        </a:rPr>
                      </m:ctrlPr>
                    </m:fPr>
                    <m:num>
                      <m:r>
                        <a:rPr lang="en-US" b="0" i="1" smtClean="0">
                          <a:latin typeface="Cambria Math" panose="02040503050406030204" pitchFamily="18" charset="0"/>
                        </a:rPr>
                        <m:t>243,319</m:t>
                      </m:r>
                    </m:num>
                    <m:den>
                      <m:sSup>
                        <m:sSupPr>
                          <m:ctrlPr>
                            <a:rPr lang="en-US" b="0" i="1">
                              <a:latin typeface="Cambria Math" panose="02040503050406030204" pitchFamily="18" charset="0"/>
                            </a:rPr>
                          </m:ctrlPr>
                        </m:sSupPr>
                        <m:e>
                          <m:d>
                            <m:dPr>
                              <m:ctrlPr>
                                <a:rPr lang="en-US" b="0" i="1">
                                  <a:latin typeface="Cambria Math" panose="02040503050406030204" pitchFamily="18" charset="0"/>
                                </a:rPr>
                              </m:ctrlPr>
                            </m:dPr>
                            <m:e>
                              <m:r>
                                <a:rPr lang="en-US" b="0" i="0">
                                  <a:latin typeface="Cambria Math" panose="02040503050406030204" pitchFamily="18" charset="0"/>
                                </a:rPr>
                                <m:t>1+</m:t>
                              </m:r>
                              <m:r>
                                <a:rPr lang="en-US" b="0" i="1" smtClean="0">
                                  <a:latin typeface="Cambria Math" panose="02040503050406030204" pitchFamily="18" charset="0"/>
                                </a:rPr>
                                <m:t>.165</m:t>
                              </m:r>
                            </m:e>
                          </m:d>
                        </m:e>
                        <m:sup>
                          <m:r>
                            <a:rPr lang="en-US" b="0" i="1" smtClean="0">
                              <a:latin typeface="Cambria Math" panose="02040503050406030204" pitchFamily="18" charset="0"/>
                            </a:rPr>
                            <m:t>1</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256,556</m:t>
                      </m:r>
                    </m:num>
                    <m:den>
                      <m:sSup>
                        <m:sSupPr>
                          <m:ctrlPr>
                            <a:rPr lang="en-US" b="0" i="1">
                              <a:latin typeface="Cambria Math" panose="02040503050406030204" pitchFamily="18" charset="0"/>
                            </a:rPr>
                          </m:ctrlPr>
                        </m:sSupPr>
                        <m:e>
                          <m:d>
                            <m:dPr>
                              <m:ctrlPr>
                                <a:rPr lang="en-US" b="0" i="1">
                                  <a:latin typeface="Cambria Math" panose="02040503050406030204" pitchFamily="18" charset="0"/>
                                </a:rPr>
                              </m:ctrlPr>
                            </m:dPr>
                            <m:e>
                              <m:r>
                                <a:rPr lang="en-US" b="0" i="0">
                                  <a:latin typeface="Cambria Math" panose="02040503050406030204" pitchFamily="18" charset="0"/>
                                </a:rPr>
                                <m:t>1+</m:t>
                              </m:r>
                              <m:r>
                                <a:rPr lang="en-US" b="0" i="1" smtClean="0">
                                  <a:latin typeface="Cambria Math" panose="02040503050406030204" pitchFamily="18" charset="0"/>
                                </a:rPr>
                                <m:t>.165</m:t>
                              </m:r>
                            </m:e>
                          </m:d>
                        </m:e>
                        <m:sup>
                          <m:r>
                            <a:rPr lang="en-US" b="0" i="1" smtClean="0">
                              <a:latin typeface="Cambria Math" panose="02040503050406030204" pitchFamily="18" charset="0"/>
                            </a:rPr>
                            <m:t>2</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270,446</m:t>
                      </m:r>
                    </m:num>
                    <m:den>
                      <m:sSup>
                        <m:sSupPr>
                          <m:ctrlPr>
                            <a:rPr lang="en-US" b="0" i="1">
                              <a:latin typeface="Cambria Math" panose="02040503050406030204" pitchFamily="18" charset="0"/>
                            </a:rPr>
                          </m:ctrlPr>
                        </m:sSupPr>
                        <m:e>
                          <m:d>
                            <m:dPr>
                              <m:ctrlPr>
                                <a:rPr lang="en-US" b="0" i="1">
                                  <a:latin typeface="Cambria Math" panose="02040503050406030204" pitchFamily="18" charset="0"/>
                                </a:rPr>
                              </m:ctrlPr>
                            </m:dPr>
                            <m:e>
                              <m:r>
                                <a:rPr lang="en-US" b="0" i="0">
                                  <a:latin typeface="Cambria Math" panose="02040503050406030204" pitchFamily="18" charset="0"/>
                                </a:rPr>
                                <m:t>1+</m:t>
                              </m:r>
                              <m:r>
                                <a:rPr lang="en-US" b="0" i="1" smtClean="0">
                                  <a:latin typeface="Cambria Math" panose="02040503050406030204" pitchFamily="18" charset="0"/>
                                </a:rPr>
                                <m:t>.165</m:t>
                              </m:r>
                            </m:e>
                          </m:d>
                        </m:e>
                        <m:sup>
                          <m:r>
                            <a:rPr lang="en-US" b="0" i="1" smtClean="0">
                              <a:latin typeface="Cambria Math" panose="02040503050406030204" pitchFamily="18" charset="0"/>
                            </a:rPr>
                            <m:t>3</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284,893</m:t>
                      </m:r>
                    </m:num>
                    <m:den>
                      <m:sSup>
                        <m:sSupPr>
                          <m:ctrlPr>
                            <a:rPr lang="en-US" b="0" i="1">
                              <a:latin typeface="Cambria Math" panose="02040503050406030204" pitchFamily="18" charset="0"/>
                            </a:rPr>
                          </m:ctrlPr>
                        </m:sSupPr>
                        <m:e>
                          <m:d>
                            <m:dPr>
                              <m:ctrlPr>
                                <a:rPr lang="en-US" b="0" i="1">
                                  <a:latin typeface="Cambria Math" panose="02040503050406030204" pitchFamily="18" charset="0"/>
                                </a:rPr>
                              </m:ctrlPr>
                            </m:dPr>
                            <m:e>
                              <m:r>
                                <a:rPr lang="en-US" b="0" i="0">
                                  <a:latin typeface="Cambria Math" panose="02040503050406030204" pitchFamily="18" charset="0"/>
                                </a:rPr>
                                <m:t>1+</m:t>
                              </m:r>
                              <m:r>
                                <a:rPr lang="en-US" b="0" i="1" smtClean="0">
                                  <a:latin typeface="Cambria Math" panose="02040503050406030204" pitchFamily="18" charset="0"/>
                                </a:rPr>
                                <m:t>.165</m:t>
                              </m:r>
                            </m:e>
                          </m:d>
                        </m:e>
                        <m:sup>
                          <m:r>
                            <a:rPr lang="en-US" b="0" i="1" smtClean="0">
                              <a:latin typeface="Cambria Math" panose="02040503050406030204" pitchFamily="18" charset="0"/>
                            </a:rPr>
                            <m:t>4</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309,804</m:t>
                      </m:r>
                    </m:num>
                    <m:den>
                      <m:sSup>
                        <m:sSupPr>
                          <m:ctrlPr>
                            <a:rPr lang="en-US" b="0" i="1">
                              <a:latin typeface="Cambria Math" panose="02040503050406030204" pitchFamily="18" charset="0"/>
                            </a:rPr>
                          </m:ctrlPr>
                        </m:sSupPr>
                        <m:e>
                          <m:d>
                            <m:dPr>
                              <m:ctrlPr>
                                <a:rPr lang="en-US" b="0" i="1">
                                  <a:latin typeface="Cambria Math" panose="02040503050406030204" pitchFamily="18" charset="0"/>
                                </a:rPr>
                              </m:ctrlPr>
                            </m:dPr>
                            <m:e>
                              <m:r>
                                <a:rPr lang="en-US" b="0" i="0">
                                  <a:latin typeface="Cambria Math" panose="02040503050406030204" pitchFamily="18" charset="0"/>
                                </a:rPr>
                                <m:t>1+</m:t>
                              </m:r>
                              <m:r>
                                <a:rPr lang="en-US" b="0" i="1" smtClean="0">
                                  <a:latin typeface="Cambria Math" panose="02040503050406030204" pitchFamily="18" charset="0"/>
                                </a:rPr>
                                <m:t>.165</m:t>
                              </m:r>
                            </m:e>
                          </m:d>
                        </m:e>
                        <m:sup>
                          <m:r>
                            <a:rPr lang="en-US" b="0" i="1" smtClean="0">
                              <a:latin typeface="Cambria Math" panose="02040503050406030204" pitchFamily="18" charset="0"/>
                            </a:rPr>
                            <m:t>5</m:t>
                          </m:r>
                        </m:sup>
                      </m:sSup>
                    </m:den>
                  </m:f>
                </m:oMath>
              </a14:m>
              <a:endParaRPr lang="en-US" dirty="0"/>
            </a:p>
          </dgm:t>
        </dgm:pt>
      </mc:Choice>
      <mc:Fallback xmlns="">
        <dgm:pt modelId="{239E8602-2BE8-42D4-8A75-D39D46AC5299}">
          <dgm:prSet/>
          <dgm:spPr/>
          <dgm:t>
            <a:bodyPr/>
            <a:lstStyle/>
            <a:p>
              <a:pPr>
                <a:buClrTx/>
                <a:buSzTx/>
                <a:buFont typeface="Arial" panose="020B0604020202020204" pitchFamily="34" charset="0"/>
                <a:buChar char="•"/>
              </a:pPr>
              <a:r>
                <a:rPr lang="en-US" b="0" i="0"/>
                <a:t>PV_0=</a:t>
              </a:r>
              <a:r>
                <a:rPr lang="en-US" b="0" i="0">
                  <a:latin typeface="Cambria Math" panose="02040503050406030204" pitchFamily="18" charset="0"/>
                </a:rPr>
                <a:t>243,319/(</a:t>
              </a:r>
              <a:r>
                <a:rPr lang="en-US" b="0" i="0"/>
                <a:t>1+</a:t>
              </a:r>
              <a:r>
                <a:rPr lang="en-US" b="0" i="0">
                  <a:latin typeface="Cambria Math" panose="02040503050406030204" pitchFamily="18" charset="0"/>
                </a:rPr>
                <a:t>.165)^1 +256,556/(1+.165)^2 +270,446/(1+.165)^3 +284,893/(1+.165)^4 +309,804/(1+.165)^5 </a:t>
              </a:r>
              <a:endParaRPr lang="en-US" dirty="0"/>
            </a:p>
          </dgm:t>
        </dgm:pt>
      </mc:Fallback>
    </mc:AlternateContent>
    <dgm:pt modelId="{5D69BC33-02E9-4A47-A7A6-13686222B2B7}" type="parTrans" cxnId="{29BB806F-E92E-46D7-B6FB-B505E8C7D2C9}">
      <dgm:prSet/>
      <dgm:spPr/>
      <dgm:t>
        <a:bodyPr/>
        <a:lstStyle/>
        <a:p>
          <a:endParaRPr lang="en-GB"/>
        </a:p>
      </dgm:t>
    </dgm:pt>
    <dgm:pt modelId="{D5D4DD30-1146-4363-876D-13ED5D2DC3AA}" type="sibTrans" cxnId="{29BB806F-E92E-46D7-B6FB-B505E8C7D2C9}">
      <dgm:prSet/>
      <dgm:spPr/>
      <dgm:t>
        <a:bodyPr/>
        <a:lstStyle/>
        <a:p>
          <a:endParaRPr lang="en-GB"/>
        </a:p>
      </dgm:t>
    </dgm:pt>
    <dgm:pt modelId="{66FE97CA-D7BC-4DCC-8DA1-F59E416088D7}" type="pres">
      <dgm:prSet presAssocID="{5B4A5ED9-6ECA-4EAD-A4F0-360330DB056C}" presName="linear" presStyleCnt="0">
        <dgm:presLayoutVars>
          <dgm:animLvl val="lvl"/>
          <dgm:resizeHandles val="exact"/>
        </dgm:presLayoutVars>
      </dgm:prSet>
      <dgm:spPr/>
    </dgm:pt>
    <dgm:pt modelId="{74FDC395-E3E9-4C45-B9F4-008842C4E216}" type="pres">
      <dgm:prSet presAssocID="{A15FC703-EA8C-4953-BDD6-458D708A0BC7}" presName="parentText" presStyleLbl="node1" presStyleIdx="0" presStyleCnt="2">
        <dgm:presLayoutVars>
          <dgm:chMax val="0"/>
          <dgm:bulletEnabled val="1"/>
        </dgm:presLayoutVars>
      </dgm:prSet>
      <dgm:spPr/>
    </dgm:pt>
    <dgm:pt modelId="{1ECFD3C5-F2C5-495D-9D54-216215B6B122}" type="pres">
      <dgm:prSet presAssocID="{A15FC703-EA8C-4953-BDD6-458D708A0BC7}" presName="childText" presStyleLbl="revTx" presStyleIdx="0" presStyleCnt="2">
        <dgm:presLayoutVars>
          <dgm:bulletEnabled val="1"/>
        </dgm:presLayoutVars>
      </dgm:prSet>
      <dgm:spPr/>
    </dgm:pt>
    <dgm:pt modelId="{39083E45-EE0D-4F88-B286-0B0281A715E2}" type="pres">
      <dgm:prSet presAssocID="{919392D6-0AD3-4C18-8C98-5CA6757F0EFC}" presName="parentText" presStyleLbl="node1" presStyleIdx="1" presStyleCnt="2">
        <dgm:presLayoutVars>
          <dgm:chMax val="0"/>
          <dgm:bulletEnabled val="1"/>
        </dgm:presLayoutVars>
      </dgm:prSet>
      <dgm:spPr/>
    </dgm:pt>
    <dgm:pt modelId="{D423837C-0784-4DFD-AA01-4B1908B7CBC8}" type="pres">
      <dgm:prSet presAssocID="{919392D6-0AD3-4C18-8C98-5CA6757F0EFC}" presName="childText" presStyleLbl="revTx" presStyleIdx="1" presStyleCnt="2">
        <dgm:presLayoutVars>
          <dgm:bulletEnabled val="1"/>
        </dgm:presLayoutVars>
      </dgm:prSet>
      <dgm:spPr/>
    </dgm:pt>
  </dgm:ptLst>
  <dgm:cxnLst>
    <dgm:cxn modelId="{03D08F15-AB00-4786-8A73-6B6AF1124892}" srcId="{A15FC703-EA8C-4953-BDD6-458D708A0BC7}" destId="{7960340E-BFA8-4390-B934-A12D24671EFD}" srcOrd="2" destOrd="0" parTransId="{890DEDDC-FCA2-4890-B64E-4C2C455D2645}" sibTransId="{00FB67B5-0D2D-4A73-BCE2-9176BDBE451D}"/>
    <dgm:cxn modelId="{B6D0A219-1F49-4125-AA00-DB5B60306CE2}" type="presOf" srcId="{62F81702-4F33-4E1C-8BFB-579B3395BABD}" destId="{1ECFD3C5-F2C5-495D-9D54-216215B6B122}" srcOrd="0" destOrd="0" presId="urn:microsoft.com/office/officeart/2005/8/layout/vList2"/>
    <dgm:cxn modelId="{9705EF6D-3420-46B4-8E05-5A3D0FF09681}" type="presOf" srcId="{8FE2FBA6-EA7D-4835-97D7-D52974EE9665}" destId="{D423837C-0784-4DFD-AA01-4B1908B7CBC8}" srcOrd="0" destOrd="0" presId="urn:microsoft.com/office/officeart/2005/8/layout/vList2"/>
    <dgm:cxn modelId="{29BB806F-E92E-46D7-B6FB-B505E8C7D2C9}" srcId="{A15FC703-EA8C-4953-BDD6-458D708A0BC7}" destId="{239E8602-2BE8-42D4-8A75-D39D46AC5299}" srcOrd="1" destOrd="0" parTransId="{5D69BC33-02E9-4A47-A7A6-13686222B2B7}" sibTransId="{D5D4DD30-1146-4363-876D-13ED5D2DC3AA}"/>
    <dgm:cxn modelId="{A461D973-6557-4FE4-9B44-53A60F6077E0}" srcId="{A15FC703-EA8C-4953-BDD6-458D708A0BC7}" destId="{62F81702-4F33-4E1C-8BFB-579B3395BABD}" srcOrd="0" destOrd="0" parTransId="{E69C89B4-E196-4F1B-8AC4-7B88DA271035}" sibTransId="{95C162E9-E3E7-422F-A431-391E1268B6A3}"/>
    <dgm:cxn modelId="{C3408585-65F8-4516-88DC-D8D47D26B43A}" srcId="{919392D6-0AD3-4C18-8C98-5CA6757F0EFC}" destId="{8FE2FBA6-EA7D-4835-97D7-D52974EE9665}" srcOrd="0" destOrd="0" parTransId="{E4FB94FF-DD0B-4021-9120-85883B2E6010}" sibTransId="{E4B9F263-7D44-4CA9-B830-4C12A9F00FFC}"/>
    <dgm:cxn modelId="{2B7E069B-AAD7-4614-81AD-724E3230FF38}" type="presOf" srcId="{919392D6-0AD3-4C18-8C98-5CA6757F0EFC}" destId="{39083E45-EE0D-4F88-B286-0B0281A715E2}" srcOrd="0" destOrd="0" presId="urn:microsoft.com/office/officeart/2005/8/layout/vList2"/>
    <dgm:cxn modelId="{86F699A4-630B-4165-ACBF-809B09F79A3D}" type="presOf" srcId="{A15FC703-EA8C-4953-BDD6-458D708A0BC7}" destId="{74FDC395-E3E9-4C45-B9F4-008842C4E216}" srcOrd="0" destOrd="0" presId="urn:microsoft.com/office/officeart/2005/8/layout/vList2"/>
    <dgm:cxn modelId="{D725AAA8-5E1B-46A1-9737-72D3A3FC12E0}" srcId="{5B4A5ED9-6ECA-4EAD-A4F0-360330DB056C}" destId="{919392D6-0AD3-4C18-8C98-5CA6757F0EFC}" srcOrd="1" destOrd="0" parTransId="{A1598489-E048-4B00-B507-868CF256AAE3}" sibTransId="{3D6FBE5E-A373-4A6A-BD0E-4084275080D2}"/>
    <dgm:cxn modelId="{7B64C9AD-3E90-4D02-B28F-50C961CA693B}" type="presOf" srcId="{239E8602-2BE8-42D4-8A75-D39D46AC5299}" destId="{1ECFD3C5-F2C5-495D-9D54-216215B6B122}" srcOrd="0" destOrd="1" presId="urn:microsoft.com/office/officeart/2005/8/layout/vList2"/>
    <dgm:cxn modelId="{09E80DBE-A922-416C-BB0A-4CFCAB39127F}" type="presOf" srcId="{5B4A5ED9-6ECA-4EAD-A4F0-360330DB056C}" destId="{66FE97CA-D7BC-4DCC-8DA1-F59E416088D7}" srcOrd="0" destOrd="0" presId="urn:microsoft.com/office/officeart/2005/8/layout/vList2"/>
    <dgm:cxn modelId="{779E1CDF-896A-4112-99DA-57F8611A5A8C}" type="presOf" srcId="{7960340E-BFA8-4390-B934-A12D24671EFD}" destId="{1ECFD3C5-F2C5-495D-9D54-216215B6B122}" srcOrd="0" destOrd="2" presId="urn:microsoft.com/office/officeart/2005/8/layout/vList2"/>
    <dgm:cxn modelId="{2F6A9EEB-72F8-4E0C-99E5-60BB4308DDB3}" srcId="{5B4A5ED9-6ECA-4EAD-A4F0-360330DB056C}" destId="{A15FC703-EA8C-4953-BDD6-458D708A0BC7}" srcOrd="0" destOrd="0" parTransId="{FA037252-1832-4310-9BF9-98C08A808968}" sibTransId="{E506B54E-BAFD-4756-A7BB-D1461F9DCF8F}"/>
    <dgm:cxn modelId="{77B13F9C-A82E-4B09-8574-EEDC21211FB0}" type="presParOf" srcId="{66FE97CA-D7BC-4DCC-8DA1-F59E416088D7}" destId="{74FDC395-E3E9-4C45-B9F4-008842C4E216}" srcOrd="0" destOrd="0" presId="urn:microsoft.com/office/officeart/2005/8/layout/vList2"/>
    <dgm:cxn modelId="{1351211F-4034-4B67-B470-CF7CD16DC26F}" type="presParOf" srcId="{66FE97CA-D7BC-4DCC-8DA1-F59E416088D7}" destId="{1ECFD3C5-F2C5-495D-9D54-216215B6B122}" srcOrd="1" destOrd="0" presId="urn:microsoft.com/office/officeart/2005/8/layout/vList2"/>
    <dgm:cxn modelId="{B3F28F49-4E61-4FB2-AADD-27CB0D037EB3}" type="presParOf" srcId="{66FE97CA-D7BC-4DCC-8DA1-F59E416088D7}" destId="{39083E45-EE0D-4F88-B286-0B0281A715E2}" srcOrd="2" destOrd="0" presId="urn:microsoft.com/office/officeart/2005/8/layout/vList2"/>
    <dgm:cxn modelId="{0AC0443F-B37D-46B3-A7BB-D1A59CF710AE}" type="presParOf" srcId="{66FE97CA-D7BC-4DCC-8DA1-F59E416088D7}" destId="{D423837C-0784-4DFD-AA01-4B1908B7CBC8}"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5B4A5ED9-6ECA-4EAD-A4F0-360330DB056C}"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GB"/>
        </a:p>
      </dgm:t>
    </dgm:pt>
    <dgm:pt modelId="{A15FC703-EA8C-4953-BDD6-458D708A0BC7}">
      <dgm:prSet/>
      <dgm:spPr/>
      <dgm:t>
        <a:bodyPr/>
        <a:lstStyle/>
        <a:p>
          <a:r>
            <a:rPr lang="en-GB"/>
            <a:t>Discount future cash flows:</a:t>
          </a:r>
          <a:endParaRPr lang="en-US"/>
        </a:p>
      </dgm:t>
    </dgm:pt>
    <dgm:pt modelId="{FA037252-1832-4310-9BF9-98C08A808968}" type="parTrans" cxnId="{2F6A9EEB-72F8-4E0C-99E5-60BB4308DDB3}">
      <dgm:prSet/>
      <dgm:spPr/>
      <dgm:t>
        <a:bodyPr/>
        <a:lstStyle/>
        <a:p>
          <a:endParaRPr lang="en-GB"/>
        </a:p>
      </dgm:t>
    </dgm:pt>
    <dgm:pt modelId="{E506B54E-BAFD-4756-A7BB-D1461F9DCF8F}" type="sibTrans" cxnId="{2F6A9EEB-72F8-4E0C-99E5-60BB4308DDB3}">
      <dgm:prSet/>
      <dgm:spPr/>
      <dgm:t>
        <a:bodyPr/>
        <a:lstStyle/>
        <a:p>
          <a:endParaRPr lang="en-GB"/>
        </a:p>
      </dgm:t>
    </dgm:pt>
    <dgm:pt modelId="{62F81702-4F33-4E1C-8BFB-579B3395BABD}">
      <dgm:prSet/>
      <dgm:spPr>
        <a:blipFill>
          <a:blip xmlns:r="http://schemas.openxmlformats.org/officeDocument/2006/relationships" r:embed="rId1"/>
          <a:stretch>
            <a:fillRect/>
          </a:stretch>
        </a:blipFill>
      </dgm:spPr>
      <dgm:t>
        <a:bodyPr/>
        <a:lstStyle/>
        <a:p>
          <a:r>
            <a:rPr lang="en-GB">
              <a:noFill/>
            </a:rPr>
            <a:t> </a:t>
          </a:r>
        </a:p>
      </dgm:t>
    </dgm:pt>
    <dgm:pt modelId="{E69C89B4-E196-4F1B-8AC4-7B88DA271035}" type="parTrans" cxnId="{A461D973-6557-4FE4-9B44-53A60F6077E0}">
      <dgm:prSet/>
      <dgm:spPr/>
      <dgm:t>
        <a:bodyPr/>
        <a:lstStyle/>
        <a:p>
          <a:endParaRPr lang="en-GB"/>
        </a:p>
      </dgm:t>
    </dgm:pt>
    <dgm:pt modelId="{95C162E9-E3E7-422F-A431-391E1268B6A3}" type="sibTrans" cxnId="{A461D973-6557-4FE4-9B44-53A60F6077E0}">
      <dgm:prSet/>
      <dgm:spPr/>
      <dgm:t>
        <a:bodyPr/>
        <a:lstStyle/>
        <a:p>
          <a:endParaRPr lang="en-GB"/>
        </a:p>
      </dgm:t>
    </dgm:pt>
    <dgm:pt modelId="{7960340E-BFA8-4390-B934-A12D24671EFD}">
      <dgm:prSet/>
      <dgm:spPr/>
      <dgm:t>
        <a:bodyPr/>
        <a:lstStyle/>
        <a:p>
          <a:r>
            <a:rPr lang="en-GB">
              <a:noFill/>
            </a:rPr>
            <a:t> </a:t>
          </a:r>
        </a:p>
      </dgm:t>
    </dgm:pt>
    <dgm:pt modelId="{890DEDDC-FCA2-4890-B64E-4C2C455D2645}" type="parTrans" cxnId="{03D08F15-AB00-4786-8A73-6B6AF1124892}">
      <dgm:prSet/>
      <dgm:spPr/>
      <dgm:t>
        <a:bodyPr/>
        <a:lstStyle/>
        <a:p>
          <a:endParaRPr lang="en-GB"/>
        </a:p>
      </dgm:t>
    </dgm:pt>
    <dgm:pt modelId="{00FB67B5-0D2D-4A73-BCE2-9176BDBE451D}" type="sibTrans" cxnId="{03D08F15-AB00-4786-8A73-6B6AF1124892}">
      <dgm:prSet/>
      <dgm:spPr/>
      <dgm:t>
        <a:bodyPr/>
        <a:lstStyle/>
        <a:p>
          <a:endParaRPr lang="en-GB"/>
        </a:p>
      </dgm:t>
    </dgm:pt>
    <dgm:pt modelId="{919392D6-0AD3-4C18-8C98-5CA6757F0EFC}">
      <dgm:prSet/>
      <dgm:spPr/>
      <dgm:t>
        <a:bodyPr/>
        <a:lstStyle/>
        <a:p>
          <a:r>
            <a:rPr lang="en-GB"/>
            <a:t>Compute NPV</a:t>
          </a:r>
          <a:endParaRPr lang="en-US"/>
        </a:p>
      </dgm:t>
    </dgm:pt>
    <dgm:pt modelId="{A1598489-E048-4B00-B507-868CF256AAE3}" type="parTrans" cxnId="{D725AAA8-5E1B-46A1-9737-72D3A3FC12E0}">
      <dgm:prSet/>
      <dgm:spPr/>
      <dgm:t>
        <a:bodyPr/>
        <a:lstStyle/>
        <a:p>
          <a:endParaRPr lang="en-GB"/>
        </a:p>
      </dgm:t>
    </dgm:pt>
    <dgm:pt modelId="{3D6FBE5E-A373-4A6A-BD0E-4084275080D2}" type="sibTrans" cxnId="{D725AAA8-5E1B-46A1-9737-72D3A3FC12E0}">
      <dgm:prSet/>
      <dgm:spPr/>
      <dgm:t>
        <a:bodyPr/>
        <a:lstStyle/>
        <a:p>
          <a:endParaRPr lang="en-GB"/>
        </a:p>
      </dgm:t>
    </dgm:pt>
    <dgm:pt modelId="{8FE2FBA6-EA7D-4835-97D7-D52974EE9665}">
      <dgm:prSet/>
      <dgm:spPr>
        <a:blipFill>
          <a:blip xmlns:r="http://schemas.openxmlformats.org/officeDocument/2006/relationships" r:embed="rId2"/>
          <a:stretch>
            <a:fillRect/>
          </a:stretch>
        </a:blipFill>
      </dgm:spPr>
      <dgm:t>
        <a:bodyPr/>
        <a:lstStyle/>
        <a:p>
          <a:r>
            <a:rPr lang="en-GB">
              <a:noFill/>
            </a:rPr>
            <a:t> </a:t>
          </a:r>
        </a:p>
      </dgm:t>
    </dgm:pt>
    <dgm:pt modelId="{E4FB94FF-DD0B-4021-9120-85883B2E6010}" type="parTrans" cxnId="{C3408585-65F8-4516-88DC-D8D47D26B43A}">
      <dgm:prSet/>
      <dgm:spPr/>
      <dgm:t>
        <a:bodyPr/>
        <a:lstStyle/>
        <a:p>
          <a:endParaRPr lang="en-GB"/>
        </a:p>
      </dgm:t>
    </dgm:pt>
    <dgm:pt modelId="{E4B9F263-7D44-4CA9-B830-4C12A9F00FFC}" type="sibTrans" cxnId="{C3408585-65F8-4516-88DC-D8D47D26B43A}">
      <dgm:prSet/>
      <dgm:spPr/>
      <dgm:t>
        <a:bodyPr/>
        <a:lstStyle/>
        <a:p>
          <a:endParaRPr lang="en-GB"/>
        </a:p>
      </dgm:t>
    </dgm:pt>
    <dgm:pt modelId="{239E8602-2BE8-42D4-8A75-D39D46AC5299}">
      <dgm:prSet/>
      <dgm:spPr/>
      <dgm:t>
        <a:bodyPr/>
        <a:lstStyle/>
        <a:p>
          <a:r>
            <a:rPr lang="en-GB">
              <a:noFill/>
            </a:rPr>
            <a:t> </a:t>
          </a:r>
        </a:p>
      </dgm:t>
    </dgm:pt>
    <dgm:pt modelId="{5D69BC33-02E9-4A47-A7A6-13686222B2B7}" type="parTrans" cxnId="{29BB806F-E92E-46D7-B6FB-B505E8C7D2C9}">
      <dgm:prSet/>
      <dgm:spPr/>
      <dgm:t>
        <a:bodyPr/>
        <a:lstStyle/>
        <a:p>
          <a:endParaRPr lang="en-GB"/>
        </a:p>
      </dgm:t>
    </dgm:pt>
    <dgm:pt modelId="{D5D4DD30-1146-4363-876D-13ED5D2DC3AA}" type="sibTrans" cxnId="{29BB806F-E92E-46D7-B6FB-B505E8C7D2C9}">
      <dgm:prSet/>
      <dgm:spPr/>
      <dgm:t>
        <a:bodyPr/>
        <a:lstStyle/>
        <a:p>
          <a:endParaRPr lang="en-GB"/>
        </a:p>
      </dgm:t>
    </dgm:pt>
    <dgm:pt modelId="{66FE97CA-D7BC-4DCC-8DA1-F59E416088D7}" type="pres">
      <dgm:prSet presAssocID="{5B4A5ED9-6ECA-4EAD-A4F0-360330DB056C}" presName="linear" presStyleCnt="0">
        <dgm:presLayoutVars>
          <dgm:animLvl val="lvl"/>
          <dgm:resizeHandles val="exact"/>
        </dgm:presLayoutVars>
      </dgm:prSet>
      <dgm:spPr/>
    </dgm:pt>
    <dgm:pt modelId="{74FDC395-E3E9-4C45-B9F4-008842C4E216}" type="pres">
      <dgm:prSet presAssocID="{A15FC703-EA8C-4953-BDD6-458D708A0BC7}" presName="parentText" presStyleLbl="node1" presStyleIdx="0" presStyleCnt="2">
        <dgm:presLayoutVars>
          <dgm:chMax val="0"/>
          <dgm:bulletEnabled val="1"/>
        </dgm:presLayoutVars>
      </dgm:prSet>
      <dgm:spPr/>
    </dgm:pt>
    <dgm:pt modelId="{1ECFD3C5-F2C5-495D-9D54-216215B6B122}" type="pres">
      <dgm:prSet presAssocID="{A15FC703-EA8C-4953-BDD6-458D708A0BC7}" presName="childText" presStyleLbl="revTx" presStyleIdx="0" presStyleCnt="2">
        <dgm:presLayoutVars>
          <dgm:bulletEnabled val="1"/>
        </dgm:presLayoutVars>
      </dgm:prSet>
      <dgm:spPr/>
    </dgm:pt>
    <dgm:pt modelId="{39083E45-EE0D-4F88-B286-0B0281A715E2}" type="pres">
      <dgm:prSet presAssocID="{919392D6-0AD3-4C18-8C98-5CA6757F0EFC}" presName="parentText" presStyleLbl="node1" presStyleIdx="1" presStyleCnt="2">
        <dgm:presLayoutVars>
          <dgm:chMax val="0"/>
          <dgm:bulletEnabled val="1"/>
        </dgm:presLayoutVars>
      </dgm:prSet>
      <dgm:spPr/>
    </dgm:pt>
    <dgm:pt modelId="{D423837C-0784-4DFD-AA01-4B1908B7CBC8}" type="pres">
      <dgm:prSet presAssocID="{919392D6-0AD3-4C18-8C98-5CA6757F0EFC}" presName="childText" presStyleLbl="revTx" presStyleIdx="1" presStyleCnt="2">
        <dgm:presLayoutVars>
          <dgm:bulletEnabled val="1"/>
        </dgm:presLayoutVars>
      </dgm:prSet>
      <dgm:spPr/>
    </dgm:pt>
  </dgm:ptLst>
  <dgm:cxnLst>
    <dgm:cxn modelId="{03D08F15-AB00-4786-8A73-6B6AF1124892}" srcId="{A15FC703-EA8C-4953-BDD6-458D708A0BC7}" destId="{7960340E-BFA8-4390-B934-A12D24671EFD}" srcOrd="2" destOrd="0" parTransId="{890DEDDC-FCA2-4890-B64E-4C2C455D2645}" sibTransId="{00FB67B5-0D2D-4A73-BCE2-9176BDBE451D}"/>
    <dgm:cxn modelId="{B6D0A219-1F49-4125-AA00-DB5B60306CE2}" type="presOf" srcId="{62F81702-4F33-4E1C-8BFB-579B3395BABD}" destId="{1ECFD3C5-F2C5-495D-9D54-216215B6B122}" srcOrd="0" destOrd="0" presId="urn:microsoft.com/office/officeart/2005/8/layout/vList2"/>
    <dgm:cxn modelId="{9705EF6D-3420-46B4-8E05-5A3D0FF09681}" type="presOf" srcId="{8FE2FBA6-EA7D-4835-97D7-D52974EE9665}" destId="{D423837C-0784-4DFD-AA01-4B1908B7CBC8}" srcOrd="0" destOrd="0" presId="urn:microsoft.com/office/officeart/2005/8/layout/vList2"/>
    <dgm:cxn modelId="{29BB806F-E92E-46D7-B6FB-B505E8C7D2C9}" srcId="{A15FC703-EA8C-4953-BDD6-458D708A0BC7}" destId="{239E8602-2BE8-42D4-8A75-D39D46AC5299}" srcOrd="1" destOrd="0" parTransId="{5D69BC33-02E9-4A47-A7A6-13686222B2B7}" sibTransId="{D5D4DD30-1146-4363-876D-13ED5D2DC3AA}"/>
    <dgm:cxn modelId="{A461D973-6557-4FE4-9B44-53A60F6077E0}" srcId="{A15FC703-EA8C-4953-BDD6-458D708A0BC7}" destId="{62F81702-4F33-4E1C-8BFB-579B3395BABD}" srcOrd="0" destOrd="0" parTransId="{E69C89B4-E196-4F1B-8AC4-7B88DA271035}" sibTransId="{95C162E9-E3E7-422F-A431-391E1268B6A3}"/>
    <dgm:cxn modelId="{C3408585-65F8-4516-88DC-D8D47D26B43A}" srcId="{919392D6-0AD3-4C18-8C98-5CA6757F0EFC}" destId="{8FE2FBA6-EA7D-4835-97D7-D52974EE9665}" srcOrd="0" destOrd="0" parTransId="{E4FB94FF-DD0B-4021-9120-85883B2E6010}" sibTransId="{E4B9F263-7D44-4CA9-B830-4C12A9F00FFC}"/>
    <dgm:cxn modelId="{2B7E069B-AAD7-4614-81AD-724E3230FF38}" type="presOf" srcId="{919392D6-0AD3-4C18-8C98-5CA6757F0EFC}" destId="{39083E45-EE0D-4F88-B286-0B0281A715E2}" srcOrd="0" destOrd="0" presId="urn:microsoft.com/office/officeart/2005/8/layout/vList2"/>
    <dgm:cxn modelId="{86F699A4-630B-4165-ACBF-809B09F79A3D}" type="presOf" srcId="{A15FC703-EA8C-4953-BDD6-458D708A0BC7}" destId="{74FDC395-E3E9-4C45-B9F4-008842C4E216}" srcOrd="0" destOrd="0" presId="urn:microsoft.com/office/officeart/2005/8/layout/vList2"/>
    <dgm:cxn modelId="{D725AAA8-5E1B-46A1-9737-72D3A3FC12E0}" srcId="{5B4A5ED9-6ECA-4EAD-A4F0-360330DB056C}" destId="{919392D6-0AD3-4C18-8C98-5CA6757F0EFC}" srcOrd="1" destOrd="0" parTransId="{A1598489-E048-4B00-B507-868CF256AAE3}" sibTransId="{3D6FBE5E-A373-4A6A-BD0E-4084275080D2}"/>
    <dgm:cxn modelId="{7B64C9AD-3E90-4D02-B28F-50C961CA693B}" type="presOf" srcId="{239E8602-2BE8-42D4-8A75-D39D46AC5299}" destId="{1ECFD3C5-F2C5-495D-9D54-216215B6B122}" srcOrd="0" destOrd="1" presId="urn:microsoft.com/office/officeart/2005/8/layout/vList2"/>
    <dgm:cxn modelId="{09E80DBE-A922-416C-BB0A-4CFCAB39127F}" type="presOf" srcId="{5B4A5ED9-6ECA-4EAD-A4F0-360330DB056C}" destId="{66FE97CA-D7BC-4DCC-8DA1-F59E416088D7}" srcOrd="0" destOrd="0" presId="urn:microsoft.com/office/officeart/2005/8/layout/vList2"/>
    <dgm:cxn modelId="{779E1CDF-896A-4112-99DA-57F8611A5A8C}" type="presOf" srcId="{7960340E-BFA8-4390-B934-A12D24671EFD}" destId="{1ECFD3C5-F2C5-495D-9D54-216215B6B122}" srcOrd="0" destOrd="2" presId="urn:microsoft.com/office/officeart/2005/8/layout/vList2"/>
    <dgm:cxn modelId="{2F6A9EEB-72F8-4E0C-99E5-60BB4308DDB3}" srcId="{5B4A5ED9-6ECA-4EAD-A4F0-360330DB056C}" destId="{A15FC703-EA8C-4953-BDD6-458D708A0BC7}" srcOrd="0" destOrd="0" parTransId="{FA037252-1832-4310-9BF9-98C08A808968}" sibTransId="{E506B54E-BAFD-4756-A7BB-D1461F9DCF8F}"/>
    <dgm:cxn modelId="{77B13F9C-A82E-4B09-8574-EEDC21211FB0}" type="presParOf" srcId="{66FE97CA-D7BC-4DCC-8DA1-F59E416088D7}" destId="{74FDC395-E3E9-4C45-B9F4-008842C4E216}" srcOrd="0" destOrd="0" presId="urn:microsoft.com/office/officeart/2005/8/layout/vList2"/>
    <dgm:cxn modelId="{1351211F-4034-4B67-B470-CF7CD16DC26F}" type="presParOf" srcId="{66FE97CA-D7BC-4DCC-8DA1-F59E416088D7}" destId="{1ECFD3C5-F2C5-495D-9D54-216215B6B122}" srcOrd="1" destOrd="0" presId="urn:microsoft.com/office/officeart/2005/8/layout/vList2"/>
    <dgm:cxn modelId="{B3F28F49-4E61-4FB2-AADD-27CB0D037EB3}" type="presParOf" srcId="{66FE97CA-D7BC-4DCC-8DA1-F59E416088D7}" destId="{39083E45-EE0D-4F88-B286-0B0281A715E2}" srcOrd="2" destOrd="0" presId="urn:microsoft.com/office/officeart/2005/8/layout/vList2"/>
    <dgm:cxn modelId="{0AC0443F-B37D-46B3-A7BB-D1A59CF710AE}" type="presParOf" srcId="{66FE97CA-D7BC-4DCC-8DA1-F59E416088D7}" destId="{D423837C-0784-4DFD-AA01-4B1908B7CBC8}"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098385E-7097-4509-9455-4A08405FDC0D}" type="doc">
      <dgm:prSet loTypeId="urn:microsoft.com/office/officeart/2005/8/layout/lProcess2" loCatId="list" qsTypeId="urn:microsoft.com/office/officeart/2005/8/quickstyle/simple1" qsCatId="simple" csTypeId="urn:microsoft.com/office/officeart/2005/8/colors/accent3_1" csCatId="accent3"/>
      <dgm:spPr/>
      <dgm:t>
        <a:bodyPr/>
        <a:lstStyle/>
        <a:p>
          <a:endParaRPr lang="en-GB"/>
        </a:p>
      </dgm:t>
    </dgm:pt>
    <dgm:pt modelId="{B5A3E111-B725-40F1-B7FF-3E7FAE4BA086}">
      <dgm:prSet/>
      <dgm:spPr/>
      <dgm:t>
        <a:bodyPr/>
        <a:lstStyle/>
        <a:p>
          <a:r>
            <a:rPr lang="en-GB" dirty="0"/>
            <a:t>Financial appraisal involves the following: </a:t>
          </a:r>
          <a:endParaRPr lang="en-US" dirty="0"/>
        </a:p>
      </dgm:t>
    </dgm:pt>
    <dgm:pt modelId="{4BB24FD0-FE35-46F0-A319-BD26E3883B02}" type="parTrans" cxnId="{77612198-5970-46AA-A514-E87B855F9F5A}">
      <dgm:prSet/>
      <dgm:spPr/>
      <dgm:t>
        <a:bodyPr/>
        <a:lstStyle/>
        <a:p>
          <a:endParaRPr lang="en-GB"/>
        </a:p>
      </dgm:t>
    </dgm:pt>
    <dgm:pt modelId="{AA601736-01DB-4941-9397-0899993FBD7D}" type="sibTrans" cxnId="{77612198-5970-46AA-A514-E87B855F9F5A}">
      <dgm:prSet/>
      <dgm:spPr/>
      <dgm:t>
        <a:bodyPr/>
        <a:lstStyle/>
        <a:p>
          <a:endParaRPr lang="en-GB"/>
        </a:p>
      </dgm:t>
    </dgm:pt>
    <dgm:pt modelId="{5812D65B-FD24-439C-BDAF-0DD6B0B3F451}">
      <dgm:prSet/>
      <dgm:spPr/>
      <dgm:t>
        <a:bodyPr/>
        <a:lstStyle/>
        <a:p>
          <a:r>
            <a:rPr lang="en-GB"/>
            <a:t>Estimating incremental after- tax cash flows that will flow from the investment.</a:t>
          </a:r>
          <a:endParaRPr lang="en-US"/>
        </a:p>
      </dgm:t>
    </dgm:pt>
    <dgm:pt modelId="{E9E61310-E520-4C92-8E39-31800AE5F5E1}" type="parTrans" cxnId="{9CB294FB-C039-43AD-A148-2EE1E7D2287D}">
      <dgm:prSet/>
      <dgm:spPr/>
      <dgm:t>
        <a:bodyPr/>
        <a:lstStyle/>
        <a:p>
          <a:endParaRPr lang="en-GB"/>
        </a:p>
      </dgm:t>
    </dgm:pt>
    <dgm:pt modelId="{12D9D142-5D0F-4F31-A234-A9EEF57ACA45}" type="sibTrans" cxnId="{9CB294FB-C039-43AD-A148-2EE1E7D2287D}">
      <dgm:prSet/>
      <dgm:spPr/>
      <dgm:t>
        <a:bodyPr/>
        <a:lstStyle/>
        <a:p>
          <a:endParaRPr lang="en-GB"/>
        </a:p>
      </dgm:t>
    </dgm:pt>
    <dgm:pt modelId="{C503DD21-E14A-449E-9089-DFF753F1488D}">
      <dgm:prSet/>
      <dgm:spPr/>
      <dgm:t>
        <a:bodyPr/>
        <a:lstStyle/>
        <a:p>
          <a:r>
            <a:rPr lang="en-GB"/>
            <a:t>Appraising the incremental after-tax cash flows to establish whether they would add value to the firm at a lower risk.</a:t>
          </a:r>
          <a:endParaRPr lang="en-US"/>
        </a:p>
      </dgm:t>
    </dgm:pt>
    <dgm:pt modelId="{B6A506EF-392A-4DFB-BF0D-75A2F07B96DC}" type="parTrans" cxnId="{0FBCA3F2-7D46-4531-9A32-C8396D063AF0}">
      <dgm:prSet/>
      <dgm:spPr/>
      <dgm:t>
        <a:bodyPr/>
        <a:lstStyle/>
        <a:p>
          <a:endParaRPr lang="en-GB"/>
        </a:p>
      </dgm:t>
    </dgm:pt>
    <dgm:pt modelId="{B2F9812D-A945-4612-B79A-4E6C690B0576}" type="sibTrans" cxnId="{0FBCA3F2-7D46-4531-9A32-C8396D063AF0}">
      <dgm:prSet/>
      <dgm:spPr/>
      <dgm:t>
        <a:bodyPr/>
        <a:lstStyle/>
        <a:p>
          <a:endParaRPr lang="en-GB"/>
        </a:p>
      </dgm:t>
    </dgm:pt>
    <dgm:pt modelId="{A81710C9-625D-4E7B-8C32-A91479089C2C}" type="pres">
      <dgm:prSet presAssocID="{C098385E-7097-4509-9455-4A08405FDC0D}" presName="theList" presStyleCnt="0">
        <dgm:presLayoutVars>
          <dgm:dir/>
          <dgm:animLvl val="lvl"/>
          <dgm:resizeHandles val="exact"/>
        </dgm:presLayoutVars>
      </dgm:prSet>
      <dgm:spPr/>
    </dgm:pt>
    <dgm:pt modelId="{7D2ED3A2-AB3D-4364-ABC6-14BE6BA812B7}" type="pres">
      <dgm:prSet presAssocID="{B5A3E111-B725-40F1-B7FF-3E7FAE4BA086}" presName="compNode" presStyleCnt="0"/>
      <dgm:spPr/>
    </dgm:pt>
    <dgm:pt modelId="{0EA7780E-50B7-462C-8B63-DD1CD949FE7C}" type="pres">
      <dgm:prSet presAssocID="{B5A3E111-B725-40F1-B7FF-3E7FAE4BA086}" presName="aNode" presStyleLbl="bgShp" presStyleIdx="0" presStyleCnt="1"/>
      <dgm:spPr/>
    </dgm:pt>
    <dgm:pt modelId="{0E2EDB1D-6B7E-4486-94A2-87E1B068A772}" type="pres">
      <dgm:prSet presAssocID="{B5A3E111-B725-40F1-B7FF-3E7FAE4BA086}" presName="textNode" presStyleLbl="bgShp" presStyleIdx="0" presStyleCnt="1"/>
      <dgm:spPr/>
    </dgm:pt>
    <dgm:pt modelId="{EFC5F797-9B8D-41DA-A26A-FA0B47E0D139}" type="pres">
      <dgm:prSet presAssocID="{B5A3E111-B725-40F1-B7FF-3E7FAE4BA086}" presName="compChildNode" presStyleCnt="0"/>
      <dgm:spPr/>
    </dgm:pt>
    <dgm:pt modelId="{E2026DEE-852C-414F-89F1-3DE3A2356AA9}" type="pres">
      <dgm:prSet presAssocID="{B5A3E111-B725-40F1-B7FF-3E7FAE4BA086}" presName="theInnerList" presStyleCnt="0"/>
      <dgm:spPr/>
    </dgm:pt>
    <dgm:pt modelId="{A25E48F7-0EC7-4D67-BAAB-2680F5F9C78B}" type="pres">
      <dgm:prSet presAssocID="{5812D65B-FD24-439C-BDAF-0DD6B0B3F451}" presName="childNode" presStyleLbl="node1" presStyleIdx="0" presStyleCnt="2">
        <dgm:presLayoutVars>
          <dgm:bulletEnabled val="1"/>
        </dgm:presLayoutVars>
      </dgm:prSet>
      <dgm:spPr/>
    </dgm:pt>
    <dgm:pt modelId="{0CB93F07-455F-4F16-9DE8-36EE20942DE2}" type="pres">
      <dgm:prSet presAssocID="{5812D65B-FD24-439C-BDAF-0DD6B0B3F451}" presName="aSpace2" presStyleCnt="0"/>
      <dgm:spPr/>
    </dgm:pt>
    <dgm:pt modelId="{D0CA46FB-FB17-48F1-9159-7E21F40B12BA}" type="pres">
      <dgm:prSet presAssocID="{C503DD21-E14A-449E-9089-DFF753F1488D}" presName="childNode" presStyleLbl="node1" presStyleIdx="1" presStyleCnt="2">
        <dgm:presLayoutVars>
          <dgm:bulletEnabled val="1"/>
        </dgm:presLayoutVars>
      </dgm:prSet>
      <dgm:spPr/>
    </dgm:pt>
  </dgm:ptLst>
  <dgm:cxnLst>
    <dgm:cxn modelId="{59DE3324-07B5-484C-A92B-60FFD7065F2F}" type="presOf" srcId="{C503DD21-E14A-449E-9089-DFF753F1488D}" destId="{D0CA46FB-FB17-48F1-9159-7E21F40B12BA}" srcOrd="0" destOrd="0" presId="urn:microsoft.com/office/officeart/2005/8/layout/lProcess2"/>
    <dgm:cxn modelId="{0EE3A93A-65FE-477F-8C5A-E51BA82C8B33}" type="presOf" srcId="{B5A3E111-B725-40F1-B7FF-3E7FAE4BA086}" destId="{0EA7780E-50B7-462C-8B63-DD1CD949FE7C}" srcOrd="0" destOrd="0" presId="urn:microsoft.com/office/officeart/2005/8/layout/lProcess2"/>
    <dgm:cxn modelId="{6E3CC943-51B8-4F55-BDBE-CCB8622C0CB3}" type="presOf" srcId="{C098385E-7097-4509-9455-4A08405FDC0D}" destId="{A81710C9-625D-4E7B-8C32-A91479089C2C}" srcOrd="0" destOrd="0" presId="urn:microsoft.com/office/officeart/2005/8/layout/lProcess2"/>
    <dgm:cxn modelId="{18E81F7D-7B2F-44BF-BD23-4BD5FB9C6EDD}" type="presOf" srcId="{B5A3E111-B725-40F1-B7FF-3E7FAE4BA086}" destId="{0E2EDB1D-6B7E-4486-94A2-87E1B068A772}" srcOrd="1" destOrd="0" presId="urn:microsoft.com/office/officeart/2005/8/layout/lProcess2"/>
    <dgm:cxn modelId="{77612198-5970-46AA-A514-E87B855F9F5A}" srcId="{C098385E-7097-4509-9455-4A08405FDC0D}" destId="{B5A3E111-B725-40F1-B7FF-3E7FAE4BA086}" srcOrd="0" destOrd="0" parTransId="{4BB24FD0-FE35-46F0-A319-BD26E3883B02}" sibTransId="{AA601736-01DB-4941-9397-0899993FBD7D}"/>
    <dgm:cxn modelId="{923306F2-411C-4980-9779-3C4C4E5290F4}" type="presOf" srcId="{5812D65B-FD24-439C-BDAF-0DD6B0B3F451}" destId="{A25E48F7-0EC7-4D67-BAAB-2680F5F9C78B}" srcOrd="0" destOrd="0" presId="urn:microsoft.com/office/officeart/2005/8/layout/lProcess2"/>
    <dgm:cxn modelId="{0FBCA3F2-7D46-4531-9A32-C8396D063AF0}" srcId="{B5A3E111-B725-40F1-B7FF-3E7FAE4BA086}" destId="{C503DD21-E14A-449E-9089-DFF753F1488D}" srcOrd="1" destOrd="0" parTransId="{B6A506EF-392A-4DFB-BF0D-75A2F07B96DC}" sibTransId="{B2F9812D-A945-4612-B79A-4E6C690B0576}"/>
    <dgm:cxn modelId="{9CB294FB-C039-43AD-A148-2EE1E7D2287D}" srcId="{B5A3E111-B725-40F1-B7FF-3E7FAE4BA086}" destId="{5812D65B-FD24-439C-BDAF-0DD6B0B3F451}" srcOrd="0" destOrd="0" parTransId="{E9E61310-E520-4C92-8E39-31800AE5F5E1}" sibTransId="{12D9D142-5D0F-4F31-A234-A9EEF57ACA45}"/>
    <dgm:cxn modelId="{7ED84732-90EC-4A82-91FA-5504A9179C1A}" type="presParOf" srcId="{A81710C9-625D-4E7B-8C32-A91479089C2C}" destId="{7D2ED3A2-AB3D-4364-ABC6-14BE6BA812B7}" srcOrd="0" destOrd="0" presId="urn:microsoft.com/office/officeart/2005/8/layout/lProcess2"/>
    <dgm:cxn modelId="{3193B15D-8A0F-4700-9B5F-2B228F3C96BB}" type="presParOf" srcId="{7D2ED3A2-AB3D-4364-ABC6-14BE6BA812B7}" destId="{0EA7780E-50B7-462C-8B63-DD1CD949FE7C}" srcOrd="0" destOrd="0" presId="urn:microsoft.com/office/officeart/2005/8/layout/lProcess2"/>
    <dgm:cxn modelId="{681D676B-C212-4F20-851F-14585868F8E9}" type="presParOf" srcId="{7D2ED3A2-AB3D-4364-ABC6-14BE6BA812B7}" destId="{0E2EDB1D-6B7E-4486-94A2-87E1B068A772}" srcOrd="1" destOrd="0" presId="urn:microsoft.com/office/officeart/2005/8/layout/lProcess2"/>
    <dgm:cxn modelId="{2A6B1AAD-03DF-4287-88A4-C3941DA119DF}" type="presParOf" srcId="{7D2ED3A2-AB3D-4364-ABC6-14BE6BA812B7}" destId="{EFC5F797-9B8D-41DA-A26A-FA0B47E0D139}" srcOrd="2" destOrd="0" presId="urn:microsoft.com/office/officeart/2005/8/layout/lProcess2"/>
    <dgm:cxn modelId="{ACE2B825-8A3C-4D43-AA2D-391BA3DCDC3D}" type="presParOf" srcId="{EFC5F797-9B8D-41DA-A26A-FA0B47E0D139}" destId="{E2026DEE-852C-414F-89F1-3DE3A2356AA9}" srcOrd="0" destOrd="0" presId="urn:microsoft.com/office/officeart/2005/8/layout/lProcess2"/>
    <dgm:cxn modelId="{92D05E24-F8F6-4C58-8337-709BCB8D2EF4}" type="presParOf" srcId="{E2026DEE-852C-414F-89F1-3DE3A2356AA9}" destId="{A25E48F7-0EC7-4D67-BAAB-2680F5F9C78B}" srcOrd="0" destOrd="0" presId="urn:microsoft.com/office/officeart/2005/8/layout/lProcess2"/>
    <dgm:cxn modelId="{0D4E8987-1103-452C-8FE8-DD8A88960071}" type="presParOf" srcId="{E2026DEE-852C-414F-89F1-3DE3A2356AA9}" destId="{0CB93F07-455F-4F16-9DE8-36EE20942DE2}" srcOrd="1" destOrd="0" presId="urn:microsoft.com/office/officeart/2005/8/layout/lProcess2"/>
    <dgm:cxn modelId="{2344B5FF-E995-4E44-AC37-EEA5E0F44C30}" type="presParOf" srcId="{E2026DEE-852C-414F-89F1-3DE3A2356AA9}" destId="{D0CA46FB-FB17-48F1-9159-7E21F40B12BA}"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54B30569-FAA2-45AE-88BE-672D4A060E28}" type="doc">
      <dgm:prSet loTypeId="urn:microsoft.com/office/officeart/2008/layout/VerticalCurvedList" loCatId="list" qsTypeId="urn:microsoft.com/office/officeart/2005/8/quickstyle/simple2" qsCatId="simple" csTypeId="urn:microsoft.com/office/officeart/2005/8/colors/accent1_1" csCatId="accent1"/>
      <dgm:spPr/>
      <dgm:t>
        <a:bodyPr/>
        <a:lstStyle/>
        <a:p>
          <a:endParaRPr lang="en-GB"/>
        </a:p>
      </dgm:t>
    </dgm:pt>
    <dgm:pt modelId="{A9A19BA5-22E2-4F4F-85C7-CED33F27F2B6}">
      <dgm:prSet/>
      <dgm:spPr/>
      <dgm:t>
        <a:bodyPr/>
        <a:lstStyle/>
        <a:p>
          <a:r>
            <a:rPr lang="en-GB"/>
            <a:t>The payback period</a:t>
          </a:r>
          <a:endParaRPr lang="en-US"/>
        </a:p>
      </dgm:t>
    </dgm:pt>
    <dgm:pt modelId="{0A6B4974-77A5-46BB-B0C7-88DC3384B023}" type="parTrans" cxnId="{0866C667-717E-4E2C-8CC4-384394C1AFCB}">
      <dgm:prSet/>
      <dgm:spPr/>
      <dgm:t>
        <a:bodyPr/>
        <a:lstStyle/>
        <a:p>
          <a:endParaRPr lang="en-GB"/>
        </a:p>
      </dgm:t>
    </dgm:pt>
    <dgm:pt modelId="{DFD60C1F-FCD1-4579-8156-B3626F592197}" type="sibTrans" cxnId="{0866C667-717E-4E2C-8CC4-384394C1AFCB}">
      <dgm:prSet/>
      <dgm:spPr/>
      <dgm:t>
        <a:bodyPr/>
        <a:lstStyle/>
        <a:p>
          <a:endParaRPr lang="en-GB"/>
        </a:p>
      </dgm:t>
    </dgm:pt>
    <dgm:pt modelId="{6F83B9B2-6560-4884-B64B-B7E8DF6F24D5}">
      <dgm:prSet/>
      <dgm:spPr/>
      <dgm:t>
        <a:bodyPr/>
        <a:lstStyle/>
        <a:p>
          <a:r>
            <a:rPr lang="en-GB"/>
            <a:t>Sensitivity analysis</a:t>
          </a:r>
          <a:endParaRPr lang="en-US"/>
        </a:p>
      </dgm:t>
    </dgm:pt>
    <dgm:pt modelId="{B92DE9F1-91F6-467D-BED1-3AE877C7A982}" type="parTrans" cxnId="{70B8C031-C420-484C-90A0-5BB6CFE32A41}">
      <dgm:prSet/>
      <dgm:spPr/>
      <dgm:t>
        <a:bodyPr/>
        <a:lstStyle/>
        <a:p>
          <a:endParaRPr lang="en-GB"/>
        </a:p>
      </dgm:t>
    </dgm:pt>
    <dgm:pt modelId="{6FDF0B61-6936-4EBC-9EF9-AB8AE4460639}" type="sibTrans" cxnId="{70B8C031-C420-484C-90A0-5BB6CFE32A41}">
      <dgm:prSet/>
      <dgm:spPr/>
      <dgm:t>
        <a:bodyPr/>
        <a:lstStyle/>
        <a:p>
          <a:endParaRPr lang="en-GB"/>
        </a:p>
      </dgm:t>
    </dgm:pt>
    <dgm:pt modelId="{7E9F131C-C73E-42AF-9E22-AEAA71584FCE}" type="pres">
      <dgm:prSet presAssocID="{54B30569-FAA2-45AE-88BE-672D4A060E28}" presName="Name0" presStyleCnt="0">
        <dgm:presLayoutVars>
          <dgm:chMax val="7"/>
          <dgm:chPref val="7"/>
          <dgm:dir/>
        </dgm:presLayoutVars>
      </dgm:prSet>
      <dgm:spPr/>
    </dgm:pt>
    <dgm:pt modelId="{0F736B26-ABE6-490C-9D09-E7EDFC33F93F}" type="pres">
      <dgm:prSet presAssocID="{54B30569-FAA2-45AE-88BE-672D4A060E28}" presName="Name1" presStyleCnt="0"/>
      <dgm:spPr/>
    </dgm:pt>
    <dgm:pt modelId="{518CE31F-62CE-4245-9EBE-320EBBEBAD88}" type="pres">
      <dgm:prSet presAssocID="{54B30569-FAA2-45AE-88BE-672D4A060E28}" presName="cycle" presStyleCnt="0"/>
      <dgm:spPr/>
    </dgm:pt>
    <dgm:pt modelId="{C64B192D-80F6-42C1-8803-A99511379894}" type="pres">
      <dgm:prSet presAssocID="{54B30569-FAA2-45AE-88BE-672D4A060E28}" presName="srcNode" presStyleLbl="node1" presStyleIdx="0" presStyleCnt="2"/>
      <dgm:spPr/>
    </dgm:pt>
    <dgm:pt modelId="{DFF66D9E-4D03-42C6-BE00-CA1814485408}" type="pres">
      <dgm:prSet presAssocID="{54B30569-FAA2-45AE-88BE-672D4A060E28}" presName="conn" presStyleLbl="parChTrans1D2" presStyleIdx="0" presStyleCnt="1"/>
      <dgm:spPr/>
    </dgm:pt>
    <dgm:pt modelId="{E11B2222-B192-482F-B5D5-E4BE35ADD2F3}" type="pres">
      <dgm:prSet presAssocID="{54B30569-FAA2-45AE-88BE-672D4A060E28}" presName="extraNode" presStyleLbl="node1" presStyleIdx="0" presStyleCnt="2"/>
      <dgm:spPr/>
    </dgm:pt>
    <dgm:pt modelId="{9B817D67-1799-4242-A6F0-9383BF6C45C6}" type="pres">
      <dgm:prSet presAssocID="{54B30569-FAA2-45AE-88BE-672D4A060E28}" presName="dstNode" presStyleLbl="node1" presStyleIdx="0" presStyleCnt="2"/>
      <dgm:spPr/>
    </dgm:pt>
    <dgm:pt modelId="{117DADF6-CA0F-44F0-8ED9-AA97998692C5}" type="pres">
      <dgm:prSet presAssocID="{A9A19BA5-22E2-4F4F-85C7-CED33F27F2B6}" presName="text_1" presStyleLbl="node1" presStyleIdx="0" presStyleCnt="2">
        <dgm:presLayoutVars>
          <dgm:bulletEnabled val="1"/>
        </dgm:presLayoutVars>
      </dgm:prSet>
      <dgm:spPr/>
    </dgm:pt>
    <dgm:pt modelId="{C7C4BA2F-D011-43A2-962E-1252ED5DFB01}" type="pres">
      <dgm:prSet presAssocID="{A9A19BA5-22E2-4F4F-85C7-CED33F27F2B6}" presName="accent_1" presStyleCnt="0"/>
      <dgm:spPr/>
    </dgm:pt>
    <dgm:pt modelId="{BAC7650B-5C6C-4554-BC1D-9550AD65EDE8}" type="pres">
      <dgm:prSet presAssocID="{A9A19BA5-22E2-4F4F-85C7-CED33F27F2B6}" presName="accentRepeatNode" presStyleLbl="solidFgAcc1" presStyleIdx="0" presStyleCnt="2"/>
      <dgm:spPr/>
    </dgm:pt>
    <dgm:pt modelId="{FBFD8100-4383-4AE7-AEAF-EB2600D3E345}" type="pres">
      <dgm:prSet presAssocID="{6F83B9B2-6560-4884-B64B-B7E8DF6F24D5}" presName="text_2" presStyleLbl="node1" presStyleIdx="1" presStyleCnt="2">
        <dgm:presLayoutVars>
          <dgm:bulletEnabled val="1"/>
        </dgm:presLayoutVars>
      </dgm:prSet>
      <dgm:spPr/>
    </dgm:pt>
    <dgm:pt modelId="{76DC8590-A038-4825-ADE3-58D0DA33F833}" type="pres">
      <dgm:prSet presAssocID="{6F83B9B2-6560-4884-B64B-B7E8DF6F24D5}" presName="accent_2" presStyleCnt="0"/>
      <dgm:spPr/>
    </dgm:pt>
    <dgm:pt modelId="{729E9282-2AEF-4449-BB7F-F7AE0982E6AA}" type="pres">
      <dgm:prSet presAssocID="{6F83B9B2-6560-4884-B64B-B7E8DF6F24D5}" presName="accentRepeatNode" presStyleLbl="solidFgAcc1" presStyleIdx="1" presStyleCnt="2"/>
      <dgm:spPr/>
    </dgm:pt>
  </dgm:ptLst>
  <dgm:cxnLst>
    <dgm:cxn modelId="{70B8C031-C420-484C-90A0-5BB6CFE32A41}" srcId="{54B30569-FAA2-45AE-88BE-672D4A060E28}" destId="{6F83B9B2-6560-4884-B64B-B7E8DF6F24D5}" srcOrd="1" destOrd="0" parTransId="{B92DE9F1-91F6-467D-BED1-3AE877C7A982}" sibTransId="{6FDF0B61-6936-4EBC-9EF9-AB8AE4460639}"/>
    <dgm:cxn modelId="{59BB9554-03F0-45FA-907A-26C8A42EBAB2}" type="presOf" srcId="{A9A19BA5-22E2-4F4F-85C7-CED33F27F2B6}" destId="{117DADF6-CA0F-44F0-8ED9-AA97998692C5}" srcOrd="0" destOrd="0" presId="urn:microsoft.com/office/officeart/2008/layout/VerticalCurvedList"/>
    <dgm:cxn modelId="{BA4DC15B-FD43-4A1A-A85C-ABD07669EC59}" type="presOf" srcId="{DFD60C1F-FCD1-4579-8156-B3626F592197}" destId="{DFF66D9E-4D03-42C6-BE00-CA1814485408}" srcOrd="0" destOrd="0" presId="urn:microsoft.com/office/officeart/2008/layout/VerticalCurvedList"/>
    <dgm:cxn modelId="{0866C667-717E-4E2C-8CC4-384394C1AFCB}" srcId="{54B30569-FAA2-45AE-88BE-672D4A060E28}" destId="{A9A19BA5-22E2-4F4F-85C7-CED33F27F2B6}" srcOrd="0" destOrd="0" parTransId="{0A6B4974-77A5-46BB-B0C7-88DC3384B023}" sibTransId="{DFD60C1F-FCD1-4579-8156-B3626F592197}"/>
    <dgm:cxn modelId="{F0C90368-5A1B-4E4C-816D-7232F2524F7D}" type="presOf" srcId="{54B30569-FAA2-45AE-88BE-672D4A060E28}" destId="{7E9F131C-C73E-42AF-9E22-AEAA71584FCE}" srcOrd="0" destOrd="0" presId="urn:microsoft.com/office/officeart/2008/layout/VerticalCurvedList"/>
    <dgm:cxn modelId="{172C56E4-AE96-4628-84A7-64095497AD4F}" type="presOf" srcId="{6F83B9B2-6560-4884-B64B-B7E8DF6F24D5}" destId="{FBFD8100-4383-4AE7-AEAF-EB2600D3E345}" srcOrd="0" destOrd="0" presId="urn:microsoft.com/office/officeart/2008/layout/VerticalCurvedList"/>
    <dgm:cxn modelId="{60EB4867-4B8A-4B49-BD0B-FB57C353ACEF}" type="presParOf" srcId="{7E9F131C-C73E-42AF-9E22-AEAA71584FCE}" destId="{0F736B26-ABE6-490C-9D09-E7EDFC33F93F}" srcOrd="0" destOrd="0" presId="urn:microsoft.com/office/officeart/2008/layout/VerticalCurvedList"/>
    <dgm:cxn modelId="{E32ED1F6-73C0-40FE-BBB6-35985DE40A58}" type="presParOf" srcId="{0F736B26-ABE6-490C-9D09-E7EDFC33F93F}" destId="{518CE31F-62CE-4245-9EBE-320EBBEBAD88}" srcOrd="0" destOrd="0" presId="urn:microsoft.com/office/officeart/2008/layout/VerticalCurvedList"/>
    <dgm:cxn modelId="{00B6CD69-5E0D-4359-BE9C-83618B0C9CA3}" type="presParOf" srcId="{518CE31F-62CE-4245-9EBE-320EBBEBAD88}" destId="{C64B192D-80F6-42C1-8803-A99511379894}" srcOrd="0" destOrd="0" presId="urn:microsoft.com/office/officeart/2008/layout/VerticalCurvedList"/>
    <dgm:cxn modelId="{7AAE61EE-A722-478E-B649-FF6722874ACF}" type="presParOf" srcId="{518CE31F-62CE-4245-9EBE-320EBBEBAD88}" destId="{DFF66D9E-4D03-42C6-BE00-CA1814485408}" srcOrd="1" destOrd="0" presId="urn:microsoft.com/office/officeart/2008/layout/VerticalCurvedList"/>
    <dgm:cxn modelId="{4383F497-AF28-41BD-9DFB-D1BA21916BCE}" type="presParOf" srcId="{518CE31F-62CE-4245-9EBE-320EBBEBAD88}" destId="{E11B2222-B192-482F-B5D5-E4BE35ADD2F3}" srcOrd="2" destOrd="0" presId="urn:microsoft.com/office/officeart/2008/layout/VerticalCurvedList"/>
    <dgm:cxn modelId="{0FFC7E3A-1909-466B-8590-BCDAB1EADB7A}" type="presParOf" srcId="{518CE31F-62CE-4245-9EBE-320EBBEBAD88}" destId="{9B817D67-1799-4242-A6F0-9383BF6C45C6}" srcOrd="3" destOrd="0" presId="urn:microsoft.com/office/officeart/2008/layout/VerticalCurvedList"/>
    <dgm:cxn modelId="{7C8A8931-1AC6-44FC-82A0-6196CA810CD1}" type="presParOf" srcId="{0F736B26-ABE6-490C-9D09-E7EDFC33F93F}" destId="{117DADF6-CA0F-44F0-8ED9-AA97998692C5}" srcOrd="1" destOrd="0" presId="urn:microsoft.com/office/officeart/2008/layout/VerticalCurvedList"/>
    <dgm:cxn modelId="{4DAB5390-06A7-45A9-BCC2-544AD48F65A3}" type="presParOf" srcId="{0F736B26-ABE6-490C-9D09-E7EDFC33F93F}" destId="{C7C4BA2F-D011-43A2-962E-1252ED5DFB01}" srcOrd="2" destOrd="0" presId="urn:microsoft.com/office/officeart/2008/layout/VerticalCurvedList"/>
    <dgm:cxn modelId="{A44E86AB-7063-40BA-BE76-6EB94F1EE9C9}" type="presParOf" srcId="{C7C4BA2F-D011-43A2-962E-1252ED5DFB01}" destId="{BAC7650B-5C6C-4554-BC1D-9550AD65EDE8}" srcOrd="0" destOrd="0" presId="urn:microsoft.com/office/officeart/2008/layout/VerticalCurvedList"/>
    <dgm:cxn modelId="{075D9972-93E8-45DA-81AD-71A10027CB84}" type="presParOf" srcId="{0F736B26-ABE6-490C-9D09-E7EDFC33F93F}" destId="{FBFD8100-4383-4AE7-AEAF-EB2600D3E345}" srcOrd="3" destOrd="0" presId="urn:microsoft.com/office/officeart/2008/layout/VerticalCurvedList"/>
    <dgm:cxn modelId="{3658FB0E-AE73-49E6-94D0-4A6B1078F370}" type="presParOf" srcId="{0F736B26-ABE6-490C-9D09-E7EDFC33F93F}" destId="{76DC8590-A038-4825-ADE3-58D0DA33F833}" srcOrd="4" destOrd="0" presId="urn:microsoft.com/office/officeart/2008/layout/VerticalCurvedList"/>
    <dgm:cxn modelId="{4707B7DD-B6F0-4FED-BACC-3FA65F2E46B7}" type="presParOf" srcId="{76DC8590-A038-4825-ADE3-58D0DA33F833}" destId="{729E9282-2AEF-4449-BB7F-F7AE0982E6AA}"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17286948-D2BC-4626-BB8E-D34D1DB9BD69}"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GB"/>
        </a:p>
      </dgm:t>
    </dgm:pt>
    <dgm:pt modelId="{E46FC029-669D-4E80-B56A-69B084B6F160}">
      <dgm:prSet/>
      <dgm:spPr/>
      <dgm:t>
        <a:bodyPr/>
        <a:lstStyle/>
        <a:p>
          <a:pPr rtl="0"/>
          <a:r>
            <a:rPr lang="en-GB" dirty="0"/>
            <a:t>The payback period technique</a:t>
          </a:r>
        </a:p>
      </dgm:t>
    </dgm:pt>
    <dgm:pt modelId="{82760E46-E2BD-4CBA-B177-B726407CDB6B}" type="parTrans" cxnId="{CF6326C1-0BBB-4BF0-941B-45025ED90D9F}">
      <dgm:prSet/>
      <dgm:spPr/>
      <dgm:t>
        <a:bodyPr/>
        <a:lstStyle/>
        <a:p>
          <a:endParaRPr lang="en-GB"/>
        </a:p>
      </dgm:t>
    </dgm:pt>
    <dgm:pt modelId="{D591292D-117C-4780-914C-0BEE7AE19E94}" type="sibTrans" cxnId="{CF6326C1-0BBB-4BF0-941B-45025ED90D9F}">
      <dgm:prSet/>
      <dgm:spPr/>
      <dgm:t>
        <a:bodyPr/>
        <a:lstStyle/>
        <a:p>
          <a:endParaRPr lang="en-GB"/>
        </a:p>
      </dgm:t>
    </dgm:pt>
    <dgm:pt modelId="{DD89C8FE-0250-4BF2-9D56-239437F1A831}" type="pres">
      <dgm:prSet presAssocID="{17286948-D2BC-4626-BB8E-D34D1DB9BD69}" presName="CompostProcess" presStyleCnt="0">
        <dgm:presLayoutVars>
          <dgm:dir/>
          <dgm:resizeHandles val="exact"/>
        </dgm:presLayoutVars>
      </dgm:prSet>
      <dgm:spPr/>
    </dgm:pt>
    <dgm:pt modelId="{76FDD563-20D1-435D-B0A3-3B641C5FCDA0}" type="pres">
      <dgm:prSet presAssocID="{17286948-D2BC-4626-BB8E-D34D1DB9BD69}" presName="arrow" presStyleLbl="bgShp" presStyleIdx="0" presStyleCnt="1" custLinFactNeighborX="1151" custLinFactNeighborY="22798"/>
      <dgm:spPr/>
    </dgm:pt>
    <dgm:pt modelId="{84183858-13C9-463C-A7D8-FEF5C937744C}" type="pres">
      <dgm:prSet presAssocID="{17286948-D2BC-4626-BB8E-D34D1DB9BD69}" presName="linearProcess" presStyleCnt="0"/>
      <dgm:spPr/>
    </dgm:pt>
    <dgm:pt modelId="{62A214FC-7229-4708-A651-81E9D8F40C6C}" type="pres">
      <dgm:prSet presAssocID="{E46FC029-669D-4E80-B56A-69B084B6F160}" presName="textNode" presStyleLbl="node1" presStyleIdx="0" presStyleCnt="1">
        <dgm:presLayoutVars>
          <dgm:bulletEnabled val="1"/>
        </dgm:presLayoutVars>
      </dgm:prSet>
      <dgm:spPr/>
    </dgm:pt>
  </dgm:ptLst>
  <dgm:cxnLst>
    <dgm:cxn modelId="{042D834E-D6D5-4055-96CF-0E1813A850B8}" type="presOf" srcId="{E46FC029-669D-4E80-B56A-69B084B6F160}" destId="{62A214FC-7229-4708-A651-81E9D8F40C6C}" srcOrd="0" destOrd="0" presId="urn:microsoft.com/office/officeart/2005/8/layout/hProcess9"/>
    <dgm:cxn modelId="{CF6326C1-0BBB-4BF0-941B-45025ED90D9F}" srcId="{17286948-D2BC-4626-BB8E-D34D1DB9BD69}" destId="{E46FC029-669D-4E80-B56A-69B084B6F160}" srcOrd="0" destOrd="0" parTransId="{82760E46-E2BD-4CBA-B177-B726407CDB6B}" sibTransId="{D591292D-117C-4780-914C-0BEE7AE19E94}"/>
    <dgm:cxn modelId="{91C295C8-0C64-4092-8B0E-3DE5B88932D9}" type="presOf" srcId="{17286948-D2BC-4626-BB8E-D34D1DB9BD69}" destId="{DD89C8FE-0250-4BF2-9D56-239437F1A831}" srcOrd="0" destOrd="0" presId="urn:microsoft.com/office/officeart/2005/8/layout/hProcess9"/>
    <dgm:cxn modelId="{DDD4A6CA-4B39-4F7F-8A9E-17FFCC63D832}" type="presParOf" srcId="{DD89C8FE-0250-4BF2-9D56-239437F1A831}" destId="{76FDD563-20D1-435D-B0A3-3B641C5FCDA0}" srcOrd="0" destOrd="0" presId="urn:microsoft.com/office/officeart/2005/8/layout/hProcess9"/>
    <dgm:cxn modelId="{8DAF46AD-3721-470D-9C18-583553568E64}" type="presParOf" srcId="{DD89C8FE-0250-4BF2-9D56-239437F1A831}" destId="{84183858-13C9-463C-A7D8-FEF5C937744C}" srcOrd="1" destOrd="0" presId="urn:microsoft.com/office/officeart/2005/8/layout/hProcess9"/>
    <dgm:cxn modelId="{51259908-BB88-410A-A593-5DC92800DA3B}" type="presParOf" srcId="{84183858-13C9-463C-A7D8-FEF5C937744C}" destId="{62A214FC-7229-4708-A651-81E9D8F40C6C}" srcOrd="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D00B191F-FACA-45BB-A488-02682EDE9750}" type="doc">
      <dgm:prSet loTypeId="urn:microsoft.com/office/officeart/2005/8/layout/venn1" loCatId="relationship" qsTypeId="urn:microsoft.com/office/officeart/2005/8/quickstyle/simple2" qsCatId="simple" csTypeId="urn:microsoft.com/office/officeart/2005/8/colors/accent0_2" csCatId="mainScheme"/>
      <dgm:spPr/>
      <dgm:t>
        <a:bodyPr/>
        <a:lstStyle/>
        <a:p>
          <a:endParaRPr lang="en-GB"/>
        </a:p>
      </dgm:t>
    </dgm:pt>
    <dgm:pt modelId="{E11FA3BD-3F4A-4F26-8CC9-7604A7A1FB26}">
      <dgm:prSet/>
      <dgm:spPr/>
      <dgm:t>
        <a:bodyPr/>
        <a:lstStyle/>
        <a:p>
          <a:pPr rtl="0"/>
          <a:r>
            <a:rPr lang="en-GB"/>
            <a:t>Next </a:t>
          </a:r>
        </a:p>
      </dgm:t>
    </dgm:pt>
    <dgm:pt modelId="{152FB5B9-7D82-43C2-9E54-CF1B2C7E26EE}" type="parTrans" cxnId="{0442113C-1EA7-4464-B1BF-0EB35C439ED3}">
      <dgm:prSet/>
      <dgm:spPr/>
      <dgm:t>
        <a:bodyPr/>
        <a:lstStyle/>
        <a:p>
          <a:endParaRPr lang="en-GB"/>
        </a:p>
      </dgm:t>
    </dgm:pt>
    <dgm:pt modelId="{49618AB6-AC24-4D9A-9374-8F37465A18D7}" type="sibTrans" cxnId="{0442113C-1EA7-4464-B1BF-0EB35C439ED3}">
      <dgm:prSet/>
      <dgm:spPr/>
      <dgm:t>
        <a:bodyPr/>
        <a:lstStyle/>
        <a:p>
          <a:endParaRPr lang="en-GB"/>
        </a:p>
      </dgm:t>
    </dgm:pt>
    <dgm:pt modelId="{2B8B5FD6-2D1B-40D2-BD78-48CCC5B8511F}" type="pres">
      <dgm:prSet presAssocID="{D00B191F-FACA-45BB-A488-02682EDE9750}" presName="compositeShape" presStyleCnt="0">
        <dgm:presLayoutVars>
          <dgm:chMax val="7"/>
          <dgm:dir/>
          <dgm:resizeHandles val="exact"/>
        </dgm:presLayoutVars>
      </dgm:prSet>
      <dgm:spPr/>
    </dgm:pt>
    <dgm:pt modelId="{71BE5469-52F3-4995-B583-7E68D8779167}" type="pres">
      <dgm:prSet presAssocID="{E11FA3BD-3F4A-4F26-8CC9-7604A7A1FB26}" presName="circ1TxSh" presStyleLbl="vennNode1" presStyleIdx="0" presStyleCnt="1"/>
      <dgm:spPr/>
    </dgm:pt>
  </dgm:ptLst>
  <dgm:cxnLst>
    <dgm:cxn modelId="{0442113C-1EA7-4464-B1BF-0EB35C439ED3}" srcId="{D00B191F-FACA-45BB-A488-02682EDE9750}" destId="{E11FA3BD-3F4A-4F26-8CC9-7604A7A1FB26}" srcOrd="0" destOrd="0" parTransId="{152FB5B9-7D82-43C2-9E54-CF1B2C7E26EE}" sibTransId="{49618AB6-AC24-4D9A-9374-8F37465A18D7}"/>
    <dgm:cxn modelId="{6B542159-6734-4C91-AAF6-7D1BDCAD3E96}" type="presOf" srcId="{E11FA3BD-3F4A-4F26-8CC9-7604A7A1FB26}" destId="{71BE5469-52F3-4995-B583-7E68D8779167}" srcOrd="0" destOrd="0" presId="urn:microsoft.com/office/officeart/2005/8/layout/venn1"/>
    <dgm:cxn modelId="{2AEDD961-46BE-45B3-B26C-8AF884ABFBC8}" type="presOf" srcId="{D00B191F-FACA-45BB-A488-02682EDE9750}" destId="{2B8B5FD6-2D1B-40D2-BD78-48CCC5B8511F}" srcOrd="0" destOrd="0" presId="urn:microsoft.com/office/officeart/2005/8/layout/venn1"/>
    <dgm:cxn modelId="{394E7BC6-6AA3-4E01-B861-3F75BB53AD7B}" type="presParOf" srcId="{2B8B5FD6-2D1B-40D2-BD78-48CCC5B8511F}" destId="{71BE5469-52F3-4995-B583-7E68D8779167}" srcOrd="0" destOrd="0" presId="urn:microsoft.com/office/officeart/2005/8/layout/ven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83735B2A-3CDD-4604-9F7E-A5B96BBB3C0E}" type="doc">
      <dgm:prSet loTypeId="urn:microsoft.com/office/officeart/2005/8/layout/hList1" loCatId="list" qsTypeId="urn:microsoft.com/office/officeart/2005/8/quickstyle/simple1" qsCatId="simple" csTypeId="urn:microsoft.com/office/officeart/2005/8/colors/accent2_1" csCatId="accent2" phldr="1"/>
      <dgm:spPr/>
      <dgm:t>
        <a:bodyPr/>
        <a:lstStyle/>
        <a:p>
          <a:endParaRPr lang="en-GB"/>
        </a:p>
      </dgm:t>
    </dgm:pt>
    <dgm:pt modelId="{6C26FBED-89A4-400C-B862-01EA82D86230}">
      <dgm:prSet/>
      <dgm:spPr/>
      <dgm:t>
        <a:bodyPr/>
        <a:lstStyle/>
        <a:p>
          <a:r>
            <a:rPr lang="en-GB"/>
            <a:t>Underlying Principle</a:t>
          </a:r>
          <a:endParaRPr lang="en-US"/>
        </a:p>
      </dgm:t>
    </dgm:pt>
    <dgm:pt modelId="{38FE6160-6A49-4368-A106-5A7C12B6B2E8}" type="parTrans" cxnId="{0C2FADA9-04CB-44F7-AB57-A57ECA996798}">
      <dgm:prSet/>
      <dgm:spPr/>
      <dgm:t>
        <a:bodyPr/>
        <a:lstStyle/>
        <a:p>
          <a:endParaRPr lang="en-GB"/>
        </a:p>
      </dgm:t>
    </dgm:pt>
    <dgm:pt modelId="{542D441D-6DD6-4881-BE91-2BA5308D8883}" type="sibTrans" cxnId="{0C2FADA9-04CB-44F7-AB57-A57ECA996798}">
      <dgm:prSet/>
      <dgm:spPr/>
      <dgm:t>
        <a:bodyPr/>
        <a:lstStyle/>
        <a:p>
          <a:endParaRPr lang="en-GB"/>
        </a:p>
      </dgm:t>
    </dgm:pt>
    <dgm:pt modelId="{426B2F1B-F098-4FB2-8743-A28C00C0584A}">
      <dgm:prSet/>
      <dgm:spPr/>
      <dgm:t>
        <a:bodyPr/>
        <a:lstStyle/>
        <a:p>
          <a:r>
            <a:rPr lang="en-GB" dirty="0"/>
            <a:t>Cash flows that occur earlier are more certain than those that occur later.</a:t>
          </a:r>
          <a:endParaRPr lang="en-US" dirty="0"/>
        </a:p>
      </dgm:t>
    </dgm:pt>
    <dgm:pt modelId="{84F852DE-487B-4FC9-8F45-9540371BCDA8}" type="parTrans" cxnId="{59F299BD-CBA3-4991-A465-4352429E4657}">
      <dgm:prSet/>
      <dgm:spPr/>
      <dgm:t>
        <a:bodyPr/>
        <a:lstStyle/>
        <a:p>
          <a:endParaRPr lang="en-GB"/>
        </a:p>
      </dgm:t>
    </dgm:pt>
    <dgm:pt modelId="{16F3E433-D995-4C28-A0E1-463320DC0ADA}" type="sibTrans" cxnId="{59F299BD-CBA3-4991-A465-4352429E4657}">
      <dgm:prSet/>
      <dgm:spPr/>
      <dgm:t>
        <a:bodyPr/>
        <a:lstStyle/>
        <a:p>
          <a:endParaRPr lang="en-GB"/>
        </a:p>
      </dgm:t>
    </dgm:pt>
    <dgm:pt modelId="{7AB832C8-F64B-45F1-B43D-A85C6A98360E}">
      <dgm:prSet/>
      <dgm:spPr/>
      <dgm:t>
        <a:bodyPr/>
        <a:lstStyle/>
        <a:p>
          <a:r>
            <a:rPr lang="en-GB" dirty="0"/>
            <a:t>Under uncertainty, a project that would pay back its investment requirement in a shorter period is preferred to those that would pay back later.</a:t>
          </a:r>
          <a:endParaRPr lang="en-US" dirty="0"/>
        </a:p>
      </dgm:t>
    </dgm:pt>
    <dgm:pt modelId="{69F06F6F-035D-46D4-A01E-39EAC67BC399}" type="parTrans" cxnId="{74D57704-C23F-4381-9515-D6C2724D1C63}">
      <dgm:prSet/>
      <dgm:spPr/>
      <dgm:t>
        <a:bodyPr/>
        <a:lstStyle/>
        <a:p>
          <a:endParaRPr lang="en-GB"/>
        </a:p>
      </dgm:t>
    </dgm:pt>
    <dgm:pt modelId="{C9371512-90B9-4B35-B97D-FDE3DA2D66AC}" type="sibTrans" cxnId="{74D57704-C23F-4381-9515-D6C2724D1C63}">
      <dgm:prSet/>
      <dgm:spPr/>
      <dgm:t>
        <a:bodyPr/>
        <a:lstStyle/>
        <a:p>
          <a:endParaRPr lang="en-GB"/>
        </a:p>
      </dgm:t>
    </dgm:pt>
    <dgm:pt modelId="{E4B67E2E-8FA2-4A7A-9A37-256BED3B6F2B}">
      <dgm:prSet/>
      <dgm:spPr/>
      <dgm:t>
        <a:bodyPr/>
        <a:lstStyle/>
        <a:p>
          <a:endParaRPr lang="en-US" dirty="0"/>
        </a:p>
      </dgm:t>
    </dgm:pt>
    <dgm:pt modelId="{90E27622-7FD7-4230-A603-4DC363F20115}" type="parTrans" cxnId="{BF57C1F4-C68C-4A53-A30D-344A08F33D95}">
      <dgm:prSet/>
      <dgm:spPr/>
      <dgm:t>
        <a:bodyPr/>
        <a:lstStyle/>
        <a:p>
          <a:endParaRPr lang="en-GB"/>
        </a:p>
      </dgm:t>
    </dgm:pt>
    <dgm:pt modelId="{C8359451-AC57-4F5C-86BB-47A88EF4EFD3}" type="sibTrans" cxnId="{BF57C1F4-C68C-4A53-A30D-344A08F33D95}">
      <dgm:prSet/>
      <dgm:spPr/>
      <dgm:t>
        <a:bodyPr/>
        <a:lstStyle/>
        <a:p>
          <a:endParaRPr lang="en-GB"/>
        </a:p>
      </dgm:t>
    </dgm:pt>
    <dgm:pt modelId="{79CCCC8D-7B34-4E5D-AAB6-207636109BF9}" type="pres">
      <dgm:prSet presAssocID="{83735B2A-3CDD-4604-9F7E-A5B96BBB3C0E}" presName="Name0" presStyleCnt="0">
        <dgm:presLayoutVars>
          <dgm:dir/>
          <dgm:animLvl val="lvl"/>
          <dgm:resizeHandles val="exact"/>
        </dgm:presLayoutVars>
      </dgm:prSet>
      <dgm:spPr/>
    </dgm:pt>
    <dgm:pt modelId="{77E7FBDA-CF14-4C4E-BBC7-7E9E04212320}" type="pres">
      <dgm:prSet presAssocID="{6C26FBED-89A4-400C-B862-01EA82D86230}" presName="composite" presStyleCnt="0"/>
      <dgm:spPr/>
    </dgm:pt>
    <dgm:pt modelId="{4D2D031C-9A1F-428C-805C-67001CD73947}" type="pres">
      <dgm:prSet presAssocID="{6C26FBED-89A4-400C-B862-01EA82D86230}" presName="parTx" presStyleLbl="alignNode1" presStyleIdx="0" presStyleCnt="1">
        <dgm:presLayoutVars>
          <dgm:chMax val="0"/>
          <dgm:chPref val="0"/>
          <dgm:bulletEnabled val="1"/>
        </dgm:presLayoutVars>
      </dgm:prSet>
      <dgm:spPr/>
    </dgm:pt>
    <dgm:pt modelId="{CD51F3CE-102A-4B28-9AF0-C25BDA6751D9}" type="pres">
      <dgm:prSet presAssocID="{6C26FBED-89A4-400C-B862-01EA82D86230}" presName="desTx" presStyleLbl="alignAccFollowNode1" presStyleIdx="0" presStyleCnt="1">
        <dgm:presLayoutVars>
          <dgm:bulletEnabled val="1"/>
        </dgm:presLayoutVars>
      </dgm:prSet>
      <dgm:spPr/>
    </dgm:pt>
  </dgm:ptLst>
  <dgm:cxnLst>
    <dgm:cxn modelId="{74D57704-C23F-4381-9515-D6C2724D1C63}" srcId="{6C26FBED-89A4-400C-B862-01EA82D86230}" destId="{7AB832C8-F64B-45F1-B43D-A85C6A98360E}" srcOrd="2" destOrd="0" parTransId="{69F06F6F-035D-46D4-A01E-39EAC67BC399}" sibTransId="{C9371512-90B9-4B35-B97D-FDE3DA2D66AC}"/>
    <dgm:cxn modelId="{7329CC34-D3EB-4715-9C67-31C16903F0DE}" type="presOf" srcId="{E4B67E2E-8FA2-4A7A-9A37-256BED3B6F2B}" destId="{CD51F3CE-102A-4B28-9AF0-C25BDA6751D9}" srcOrd="0" destOrd="1" presId="urn:microsoft.com/office/officeart/2005/8/layout/hList1"/>
    <dgm:cxn modelId="{9DE7B449-A77D-4399-B99A-4486DBCB8F83}" type="presOf" srcId="{83735B2A-3CDD-4604-9F7E-A5B96BBB3C0E}" destId="{79CCCC8D-7B34-4E5D-AAB6-207636109BF9}" srcOrd="0" destOrd="0" presId="urn:microsoft.com/office/officeart/2005/8/layout/hList1"/>
    <dgm:cxn modelId="{80D14D50-FA70-48E7-8DE3-8AF9D10BDA71}" type="presOf" srcId="{7AB832C8-F64B-45F1-B43D-A85C6A98360E}" destId="{CD51F3CE-102A-4B28-9AF0-C25BDA6751D9}" srcOrd="0" destOrd="2" presId="urn:microsoft.com/office/officeart/2005/8/layout/hList1"/>
    <dgm:cxn modelId="{5D2A648D-204B-4335-BD2D-CDA707650FB6}" type="presOf" srcId="{426B2F1B-F098-4FB2-8743-A28C00C0584A}" destId="{CD51F3CE-102A-4B28-9AF0-C25BDA6751D9}" srcOrd="0" destOrd="0" presId="urn:microsoft.com/office/officeart/2005/8/layout/hList1"/>
    <dgm:cxn modelId="{9C757199-67AC-4ABA-8A4F-4918A95D959C}" type="presOf" srcId="{6C26FBED-89A4-400C-B862-01EA82D86230}" destId="{4D2D031C-9A1F-428C-805C-67001CD73947}" srcOrd="0" destOrd="0" presId="urn:microsoft.com/office/officeart/2005/8/layout/hList1"/>
    <dgm:cxn modelId="{0C2FADA9-04CB-44F7-AB57-A57ECA996798}" srcId="{83735B2A-3CDD-4604-9F7E-A5B96BBB3C0E}" destId="{6C26FBED-89A4-400C-B862-01EA82D86230}" srcOrd="0" destOrd="0" parTransId="{38FE6160-6A49-4368-A106-5A7C12B6B2E8}" sibTransId="{542D441D-6DD6-4881-BE91-2BA5308D8883}"/>
    <dgm:cxn modelId="{59F299BD-CBA3-4991-A465-4352429E4657}" srcId="{6C26FBED-89A4-400C-B862-01EA82D86230}" destId="{426B2F1B-F098-4FB2-8743-A28C00C0584A}" srcOrd="0" destOrd="0" parTransId="{84F852DE-487B-4FC9-8F45-9540371BCDA8}" sibTransId="{16F3E433-D995-4C28-A0E1-463320DC0ADA}"/>
    <dgm:cxn modelId="{BF57C1F4-C68C-4A53-A30D-344A08F33D95}" srcId="{6C26FBED-89A4-400C-B862-01EA82D86230}" destId="{E4B67E2E-8FA2-4A7A-9A37-256BED3B6F2B}" srcOrd="1" destOrd="0" parTransId="{90E27622-7FD7-4230-A603-4DC363F20115}" sibTransId="{C8359451-AC57-4F5C-86BB-47A88EF4EFD3}"/>
    <dgm:cxn modelId="{612301FF-3358-41DC-AED2-1626677D2A2B}" type="presParOf" srcId="{79CCCC8D-7B34-4E5D-AAB6-207636109BF9}" destId="{77E7FBDA-CF14-4C4E-BBC7-7E9E04212320}" srcOrd="0" destOrd="0" presId="urn:microsoft.com/office/officeart/2005/8/layout/hList1"/>
    <dgm:cxn modelId="{085384EE-D6F8-4969-B8E7-C61B3223EB33}" type="presParOf" srcId="{77E7FBDA-CF14-4C4E-BBC7-7E9E04212320}" destId="{4D2D031C-9A1F-428C-805C-67001CD73947}" srcOrd="0" destOrd="0" presId="urn:microsoft.com/office/officeart/2005/8/layout/hList1"/>
    <dgm:cxn modelId="{9530BB0B-307F-4C84-97C1-4CED9B2BBD9F}" type="presParOf" srcId="{77E7FBDA-CF14-4C4E-BBC7-7E9E04212320}" destId="{CD51F3CE-102A-4B28-9AF0-C25BDA6751D9}"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E1B556DB-B21A-4E8E-8D7B-38B8AC17C44E}" type="doc">
      <dgm:prSet loTypeId="urn:microsoft.com/office/officeart/2005/8/layout/vList2" loCatId="list" qsTypeId="urn:microsoft.com/office/officeart/2005/8/quickstyle/simple2" qsCatId="simple" csTypeId="urn:microsoft.com/office/officeart/2005/8/colors/accent1_1" csCatId="accent1" phldr="1"/>
      <dgm:spPr/>
      <dgm:t>
        <a:bodyPr/>
        <a:lstStyle/>
        <a:p>
          <a:endParaRPr lang="en-GB"/>
        </a:p>
      </dgm:t>
    </dgm:pt>
    <dgm:pt modelId="{F9454B2E-F5A1-43CA-9388-12A6CC29C842}">
      <dgm:prSet/>
      <dgm:spPr/>
      <dgm:t>
        <a:bodyPr/>
        <a:lstStyle/>
        <a:p>
          <a:r>
            <a:rPr lang="en-GB"/>
            <a:t>Strengths </a:t>
          </a:r>
          <a:endParaRPr lang="en-US"/>
        </a:p>
      </dgm:t>
    </dgm:pt>
    <dgm:pt modelId="{594F5B77-27F2-424A-8857-C1057E6B84F6}" type="parTrans" cxnId="{7218105F-258B-415B-BA5A-15D5EAFA5C40}">
      <dgm:prSet/>
      <dgm:spPr/>
      <dgm:t>
        <a:bodyPr/>
        <a:lstStyle/>
        <a:p>
          <a:endParaRPr lang="en-GB"/>
        </a:p>
      </dgm:t>
    </dgm:pt>
    <dgm:pt modelId="{8C6C3EF4-231C-4F55-9471-D4E2F399BE65}" type="sibTrans" cxnId="{7218105F-258B-415B-BA5A-15D5EAFA5C40}">
      <dgm:prSet/>
      <dgm:spPr/>
      <dgm:t>
        <a:bodyPr/>
        <a:lstStyle/>
        <a:p>
          <a:endParaRPr lang="en-GB"/>
        </a:p>
      </dgm:t>
    </dgm:pt>
    <dgm:pt modelId="{A85308A2-F5CC-4756-ACCE-E09B2FA56476}">
      <dgm:prSet/>
      <dgm:spPr/>
      <dgm:t>
        <a:bodyPr/>
        <a:lstStyle/>
        <a:p>
          <a:r>
            <a:rPr lang="en-GB" dirty="0"/>
            <a:t>Favours projects that improve liquidity.</a:t>
          </a:r>
          <a:endParaRPr lang="en-US" dirty="0"/>
        </a:p>
      </dgm:t>
    </dgm:pt>
    <dgm:pt modelId="{147ED8AE-C374-48AC-8E79-871E64E96103}" type="parTrans" cxnId="{5A9AD414-D4BE-4752-A4FC-A20C71A58F83}">
      <dgm:prSet/>
      <dgm:spPr/>
      <dgm:t>
        <a:bodyPr/>
        <a:lstStyle/>
        <a:p>
          <a:endParaRPr lang="en-GB"/>
        </a:p>
      </dgm:t>
    </dgm:pt>
    <dgm:pt modelId="{1749D895-982C-4BF9-B803-6235EF58448F}" type="sibTrans" cxnId="{5A9AD414-D4BE-4752-A4FC-A20C71A58F83}">
      <dgm:prSet/>
      <dgm:spPr/>
      <dgm:t>
        <a:bodyPr/>
        <a:lstStyle/>
        <a:p>
          <a:endParaRPr lang="en-GB"/>
        </a:p>
      </dgm:t>
    </dgm:pt>
    <dgm:pt modelId="{FB19BA1C-BB63-4819-BAC1-912F0217C4B5}">
      <dgm:prSet/>
      <dgm:spPr/>
      <dgm:t>
        <a:bodyPr/>
        <a:lstStyle/>
        <a:p>
          <a:r>
            <a:rPr lang="en-GB" dirty="0"/>
            <a:t>Favours projects with lower risk.</a:t>
          </a:r>
          <a:endParaRPr lang="en-US" dirty="0"/>
        </a:p>
      </dgm:t>
    </dgm:pt>
    <dgm:pt modelId="{0E8FC461-C7BA-439E-AEB9-F26219E638EC}" type="parTrans" cxnId="{EFC3C6E1-B54C-41FF-A274-22984B2B8F65}">
      <dgm:prSet/>
      <dgm:spPr/>
      <dgm:t>
        <a:bodyPr/>
        <a:lstStyle/>
        <a:p>
          <a:endParaRPr lang="en-GB"/>
        </a:p>
      </dgm:t>
    </dgm:pt>
    <dgm:pt modelId="{799D2C80-6726-4A74-98CF-99EF65978C7A}" type="sibTrans" cxnId="{EFC3C6E1-B54C-41FF-A274-22984B2B8F65}">
      <dgm:prSet/>
      <dgm:spPr/>
      <dgm:t>
        <a:bodyPr/>
        <a:lstStyle/>
        <a:p>
          <a:endParaRPr lang="en-GB"/>
        </a:p>
      </dgm:t>
    </dgm:pt>
    <dgm:pt modelId="{61EB4F04-DDFC-4184-B121-F50906419A89}">
      <dgm:prSet/>
      <dgm:spPr/>
      <dgm:t>
        <a:bodyPr/>
        <a:lstStyle/>
        <a:p>
          <a:r>
            <a:rPr lang="en-GB"/>
            <a:t>Weaknesses</a:t>
          </a:r>
          <a:endParaRPr lang="en-US"/>
        </a:p>
      </dgm:t>
    </dgm:pt>
    <dgm:pt modelId="{E42F2C8B-7CAF-4D7C-BCD6-FC9D3D0F0422}" type="parTrans" cxnId="{8D3B5B78-4FB5-45CE-8A77-3A71E9F064D8}">
      <dgm:prSet/>
      <dgm:spPr/>
      <dgm:t>
        <a:bodyPr/>
        <a:lstStyle/>
        <a:p>
          <a:endParaRPr lang="en-GB"/>
        </a:p>
      </dgm:t>
    </dgm:pt>
    <dgm:pt modelId="{D52CCC6F-E576-4051-A646-E7F35C878FD6}" type="sibTrans" cxnId="{8D3B5B78-4FB5-45CE-8A77-3A71E9F064D8}">
      <dgm:prSet/>
      <dgm:spPr/>
      <dgm:t>
        <a:bodyPr/>
        <a:lstStyle/>
        <a:p>
          <a:endParaRPr lang="en-GB"/>
        </a:p>
      </dgm:t>
    </dgm:pt>
    <dgm:pt modelId="{7843161B-2EC7-4D7E-B3EB-18C12922C2D4}">
      <dgm:prSet/>
      <dgm:spPr/>
      <dgm:t>
        <a:bodyPr/>
        <a:lstStyle/>
        <a:p>
          <a:r>
            <a:rPr lang="en-GB" dirty="0"/>
            <a:t>It ignores time value of money.</a:t>
          </a:r>
          <a:endParaRPr lang="en-US" dirty="0"/>
        </a:p>
      </dgm:t>
    </dgm:pt>
    <dgm:pt modelId="{DCF76120-2A97-4EBF-A78D-0954832C2031}" type="parTrans" cxnId="{26C3E189-E9C0-45C7-8DD0-92D353FDC898}">
      <dgm:prSet/>
      <dgm:spPr/>
      <dgm:t>
        <a:bodyPr/>
        <a:lstStyle/>
        <a:p>
          <a:endParaRPr lang="en-GB"/>
        </a:p>
      </dgm:t>
    </dgm:pt>
    <dgm:pt modelId="{89AEE5D2-2DA8-491B-8659-584497B37E49}" type="sibTrans" cxnId="{26C3E189-E9C0-45C7-8DD0-92D353FDC898}">
      <dgm:prSet/>
      <dgm:spPr/>
      <dgm:t>
        <a:bodyPr/>
        <a:lstStyle/>
        <a:p>
          <a:endParaRPr lang="en-GB"/>
        </a:p>
      </dgm:t>
    </dgm:pt>
    <dgm:pt modelId="{AE0FAAA8-0318-4816-AFC6-03B87FB1453B}">
      <dgm:prSet/>
      <dgm:spPr/>
      <dgm:t>
        <a:bodyPr/>
        <a:lstStyle/>
        <a:p>
          <a:r>
            <a:rPr lang="en-GB" dirty="0"/>
            <a:t>Late cash flows are ignored.</a:t>
          </a:r>
          <a:endParaRPr lang="en-US" dirty="0"/>
        </a:p>
      </dgm:t>
    </dgm:pt>
    <dgm:pt modelId="{B3F0296F-EFD8-4B0F-B4D3-19D26B602A96}" type="parTrans" cxnId="{668ECB6F-13B7-4932-AB90-E3AC8A04211E}">
      <dgm:prSet/>
      <dgm:spPr/>
      <dgm:t>
        <a:bodyPr/>
        <a:lstStyle/>
        <a:p>
          <a:endParaRPr lang="en-GB"/>
        </a:p>
      </dgm:t>
    </dgm:pt>
    <dgm:pt modelId="{D15ED7EC-B53E-4FD3-818C-AFB4C306DC34}" type="sibTrans" cxnId="{668ECB6F-13B7-4932-AB90-E3AC8A04211E}">
      <dgm:prSet/>
      <dgm:spPr/>
      <dgm:t>
        <a:bodyPr/>
        <a:lstStyle/>
        <a:p>
          <a:endParaRPr lang="en-GB"/>
        </a:p>
      </dgm:t>
    </dgm:pt>
    <dgm:pt modelId="{BA5F5E66-DC42-43EB-A84E-CD1C3E29F04D}">
      <dgm:prSet/>
      <dgm:spPr/>
      <dgm:t>
        <a:bodyPr/>
        <a:lstStyle/>
        <a:p>
          <a:r>
            <a:rPr lang="en-GB" dirty="0"/>
            <a:t>It favours short-term projects.</a:t>
          </a:r>
          <a:endParaRPr lang="en-US" dirty="0"/>
        </a:p>
      </dgm:t>
    </dgm:pt>
    <dgm:pt modelId="{BE2CAA07-23F2-4388-AD84-FEC4CBAC30F7}" type="parTrans" cxnId="{B7351DAE-C0F0-49DD-B9BD-C621B55D470B}">
      <dgm:prSet/>
      <dgm:spPr/>
      <dgm:t>
        <a:bodyPr/>
        <a:lstStyle/>
        <a:p>
          <a:endParaRPr lang="en-GB"/>
        </a:p>
      </dgm:t>
    </dgm:pt>
    <dgm:pt modelId="{4DF63411-C2AA-4507-A53A-635759884D54}" type="sibTrans" cxnId="{B7351DAE-C0F0-49DD-B9BD-C621B55D470B}">
      <dgm:prSet/>
      <dgm:spPr/>
      <dgm:t>
        <a:bodyPr/>
        <a:lstStyle/>
        <a:p>
          <a:endParaRPr lang="en-GB"/>
        </a:p>
      </dgm:t>
    </dgm:pt>
    <dgm:pt modelId="{8F2A80F4-E20C-4A86-BDF0-CCFF152A31C9}">
      <dgm:prSet/>
      <dgm:spPr/>
      <dgm:t>
        <a:bodyPr/>
        <a:lstStyle/>
        <a:p>
          <a:r>
            <a:rPr lang="en-GB" dirty="0"/>
            <a:t>Requires a hurdle period, which may be subjective.</a:t>
          </a:r>
          <a:endParaRPr lang="en-US" dirty="0"/>
        </a:p>
      </dgm:t>
    </dgm:pt>
    <dgm:pt modelId="{FBB4B7D4-F887-4FD8-A411-94A6CC5FDA34}" type="parTrans" cxnId="{4B92E4F1-42F3-4F19-A10E-4025AC12E2CD}">
      <dgm:prSet/>
      <dgm:spPr/>
      <dgm:t>
        <a:bodyPr/>
        <a:lstStyle/>
        <a:p>
          <a:endParaRPr lang="en-GB"/>
        </a:p>
      </dgm:t>
    </dgm:pt>
    <dgm:pt modelId="{58EE9C58-2BD8-4B6C-AF3A-9673542BBA6D}" type="sibTrans" cxnId="{4B92E4F1-42F3-4F19-A10E-4025AC12E2CD}">
      <dgm:prSet/>
      <dgm:spPr/>
      <dgm:t>
        <a:bodyPr/>
        <a:lstStyle/>
        <a:p>
          <a:endParaRPr lang="en-GB"/>
        </a:p>
      </dgm:t>
    </dgm:pt>
    <dgm:pt modelId="{54960BC7-8C9F-4B31-8B27-0A7080397EA3}" type="pres">
      <dgm:prSet presAssocID="{E1B556DB-B21A-4E8E-8D7B-38B8AC17C44E}" presName="linear" presStyleCnt="0">
        <dgm:presLayoutVars>
          <dgm:animLvl val="lvl"/>
          <dgm:resizeHandles val="exact"/>
        </dgm:presLayoutVars>
      </dgm:prSet>
      <dgm:spPr/>
    </dgm:pt>
    <dgm:pt modelId="{9293D716-5D13-4717-B376-67547B2A9466}" type="pres">
      <dgm:prSet presAssocID="{F9454B2E-F5A1-43CA-9388-12A6CC29C842}" presName="parentText" presStyleLbl="node1" presStyleIdx="0" presStyleCnt="2">
        <dgm:presLayoutVars>
          <dgm:chMax val="0"/>
          <dgm:bulletEnabled val="1"/>
        </dgm:presLayoutVars>
      </dgm:prSet>
      <dgm:spPr/>
    </dgm:pt>
    <dgm:pt modelId="{DB3197DC-6656-4C4D-A0F2-E152B4AFE536}" type="pres">
      <dgm:prSet presAssocID="{F9454B2E-F5A1-43CA-9388-12A6CC29C842}" presName="childText" presStyleLbl="revTx" presStyleIdx="0" presStyleCnt="2">
        <dgm:presLayoutVars>
          <dgm:bulletEnabled val="1"/>
        </dgm:presLayoutVars>
      </dgm:prSet>
      <dgm:spPr/>
    </dgm:pt>
    <dgm:pt modelId="{B2084B66-63E5-4CE5-8A07-1BCFCDC9E6A6}" type="pres">
      <dgm:prSet presAssocID="{61EB4F04-DDFC-4184-B121-F50906419A89}" presName="parentText" presStyleLbl="node1" presStyleIdx="1" presStyleCnt="2">
        <dgm:presLayoutVars>
          <dgm:chMax val="0"/>
          <dgm:bulletEnabled val="1"/>
        </dgm:presLayoutVars>
      </dgm:prSet>
      <dgm:spPr/>
    </dgm:pt>
    <dgm:pt modelId="{18F1D9EB-DAFB-47D6-BD8A-65D7E13466B3}" type="pres">
      <dgm:prSet presAssocID="{61EB4F04-DDFC-4184-B121-F50906419A89}" presName="childText" presStyleLbl="revTx" presStyleIdx="1" presStyleCnt="2">
        <dgm:presLayoutVars>
          <dgm:bulletEnabled val="1"/>
        </dgm:presLayoutVars>
      </dgm:prSet>
      <dgm:spPr/>
    </dgm:pt>
  </dgm:ptLst>
  <dgm:cxnLst>
    <dgm:cxn modelId="{C6092602-1CD5-408D-8059-E3E2CF19C47E}" type="presOf" srcId="{A85308A2-F5CC-4756-ACCE-E09B2FA56476}" destId="{DB3197DC-6656-4C4D-A0F2-E152B4AFE536}" srcOrd="0" destOrd="0" presId="urn:microsoft.com/office/officeart/2005/8/layout/vList2"/>
    <dgm:cxn modelId="{5A9AD414-D4BE-4752-A4FC-A20C71A58F83}" srcId="{F9454B2E-F5A1-43CA-9388-12A6CC29C842}" destId="{A85308A2-F5CC-4756-ACCE-E09B2FA56476}" srcOrd="0" destOrd="0" parTransId="{147ED8AE-C374-48AC-8E79-871E64E96103}" sibTransId="{1749D895-982C-4BF9-B803-6235EF58448F}"/>
    <dgm:cxn modelId="{D23F223B-863F-46A3-9643-FD7D0C4D18E3}" type="presOf" srcId="{FB19BA1C-BB63-4819-BAC1-912F0217C4B5}" destId="{DB3197DC-6656-4C4D-A0F2-E152B4AFE536}" srcOrd="0" destOrd="1" presId="urn:microsoft.com/office/officeart/2005/8/layout/vList2"/>
    <dgm:cxn modelId="{4123703E-61CC-4995-92D2-7F25A7725B70}" type="presOf" srcId="{E1B556DB-B21A-4E8E-8D7B-38B8AC17C44E}" destId="{54960BC7-8C9F-4B31-8B27-0A7080397EA3}" srcOrd="0" destOrd="0" presId="urn:microsoft.com/office/officeart/2005/8/layout/vList2"/>
    <dgm:cxn modelId="{7218105F-258B-415B-BA5A-15D5EAFA5C40}" srcId="{E1B556DB-B21A-4E8E-8D7B-38B8AC17C44E}" destId="{F9454B2E-F5A1-43CA-9388-12A6CC29C842}" srcOrd="0" destOrd="0" parTransId="{594F5B77-27F2-424A-8857-C1057E6B84F6}" sibTransId="{8C6C3EF4-231C-4F55-9471-D4E2F399BE65}"/>
    <dgm:cxn modelId="{434B626E-4522-46D0-9B2C-6642C09F3CC6}" type="presOf" srcId="{61EB4F04-DDFC-4184-B121-F50906419A89}" destId="{B2084B66-63E5-4CE5-8A07-1BCFCDC9E6A6}" srcOrd="0" destOrd="0" presId="urn:microsoft.com/office/officeart/2005/8/layout/vList2"/>
    <dgm:cxn modelId="{668ECB6F-13B7-4932-AB90-E3AC8A04211E}" srcId="{61EB4F04-DDFC-4184-B121-F50906419A89}" destId="{AE0FAAA8-0318-4816-AFC6-03B87FB1453B}" srcOrd="1" destOrd="0" parTransId="{B3F0296F-EFD8-4B0F-B4D3-19D26B602A96}" sibTransId="{D15ED7EC-B53E-4FD3-818C-AFB4C306DC34}"/>
    <dgm:cxn modelId="{8D3B5B78-4FB5-45CE-8A77-3A71E9F064D8}" srcId="{E1B556DB-B21A-4E8E-8D7B-38B8AC17C44E}" destId="{61EB4F04-DDFC-4184-B121-F50906419A89}" srcOrd="1" destOrd="0" parTransId="{E42F2C8B-7CAF-4D7C-BCD6-FC9D3D0F0422}" sibTransId="{D52CCC6F-E576-4051-A646-E7F35C878FD6}"/>
    <dgm:cxn modelId="{431B087B-C15A-4046-8B91-9144EE8F9BA6}" type="presOf" srcId="{F9454B2E-F5A1-43CA-9388-12A6CC29C842}" destId="{9293D716-5D13-4717-B376-67547B2A9466}" srcOrd="0" destOrd="0" presId="urn:microsoft.com/office/officeart/2005/8/layout/vList2"/>
    <dgm:cxn modelId="{E47DF17B-C40C-4B9C-93C0-174315DA68A9}" type="presOf" srcId="{7843161B-2EC7-4D7E-B3EB-18C12922C2D4}" destId="{18F1D9EB-DAFB-47D6-BD8A-65D7E13466B3}" srcOrd="0" destOrd="0" presId="urn:microsoft.com/office/officeart/2005/8/layout/vList2"/>
    <dgm:cxn modelId="{0D21CA7F-BD3C-47A8-A861-F4D81AD54FBB}" type="presOf" srcId="{BA5F5E66-DC42-43EB-A84E-CD1C3E29F04D}" destId="{18F1D9EB-DAFB-47D6-BD8A-65D7E13466B3}" srcOrd="0" destOrd="2" presId="urn:microsoft.com/office/officeart/2005/8/layout/vList2"/>
    <dgm:cxn modelId="{26C3E189-E9C0-45C7-8DD0-92D353FDC898}" srcId="{61EB4F04-DDFC-4184-B121-F50906419A89}" destId="{7843161B-2EC7-4D7E-B3EB-18C12922C2D4}" srcOrd="0" destOrd="0" parTransId="{DCF76120-2A97-4EBF-A78D-0954832C2031}" sibTransId="{89AEE5D2-2DA8-491B-8659-584497B37E49}"/>
    <dgm:cxn modelId="{B7351DAE-C0F0-49DD-B9BD-C621B55D470B}" srcId="{61EB4F04-DDFC-4184-B121-F50906419A89}" destId="{BA5F5E66-DC42-43EB-A84E-CD1C3E29F04D}" srcOrd="2" destOrd="0" parTransId="{BE2CAA07-23F2-4388-AD84-FEC4CBAC30F7}" sibTransId="{4DF63411-C2AA-4507-A53A-635759884D54}"/>
    <dgm:cxn modelId="{EFC3C6E1-B54C-41FF-A274-22984B2B8F65}" srcId="{F9454B2E-F5A1-43CA-9388-12A6CC29C842}" destId="{FB19BA1C-BB63-4819-BAC1-912F0217C4B5}" srcOrd="1" destOrd="0" parTransId="{0E8FC461-C7BA-439E-AEB9-F26219E638EC}" sibTransId="{799D2C80-6726-4A74-98CF-99EF65978C7A}"/>
    <dgm:cxn modelId="{BE80B8F1-749C-47F1-8EC9-631CAB6F2316}" type="presOf" srcId="{8F2A80F4-E20C-4A86-BDF0-CCFF152A31C9}" destId="{18F1D9EB-DAFB-47D6-BD8A-65D7E13466B3}" srcOrd="0" destOrd="3" presId="urn:microsoft.com/office/officeart/2005/8/layout/vList2"/>
    <dgm:cxn modelId="{4B92E4F1-42F3-4F19-A10E-4025AC12E2CD}" srcId="{61EB4F04-DDFC-4184-B121-F50906419A89}" destId="{8F2A80F4-E20C-4A86-BDF0-CCFF152A31C9}" srcOrd="3" destOrd="0" parTransId="{FBB4B7D4-F887-4FD8-A411-94A6CC5FDA34}" sibTransId="{58EE9C58-2BD8-4B6C-AF3A-9673542BBA6D}"/>
    <dgm:cxn modelId="{6438E7FF-C3EA-4487-88CF-8D2B5A98004D}" type="presOf" srcId="{AE0FAAA8-0318-4816-AFC6-03B87FB1453B}" destId="{18F1D9EB-DAFB-47D6-BD8A-65D7E13466B3}" srcOrd="0" destOrd="1" presId="urn:microsoft.com/office/officeart/2005/8/layout/vList2"/>
    <dgm:cxn modelId="{676418EE-6018-46D6-A55F-DE75D058254F}" type="presParOf" srcId="{54960BC7-8C9F-4B31-8B27-0A7080397EA3}" destId="{9293D716-5D13-4717-B376-67547B2A9466}" srcOrd="0" destOrd="0" presId="urn:microsoft.com/office/officeart/2005/8/layout/vList2"/>
    <dgm:cxn modelId="{A3BB9663-6FC6-473B-A074-68009864E507}" type="presParOf" srcId="{54960BC7-8C9F-4B31-8B27-0A7080397EA3}" destId="{DB3197DC-6656-4C4D-A0F2-E152B4AFE536}" srcOrd="1" destOrd="0" presId="urn:microsoft.com/office/officeart/2005/8/layout/vList2"/>
    <dgm:cxn modelId="{B04AABA0-CE64-4AF1-8F74-9A21D536FFD1}" type="presParOf" srcId="{54960BC7-8C9F-4B31-8B27-0A7080397EA3}" destId="{B2084B66-63E5-4CE5-8A07-1BCFCDC9E6A6}" srcOrd="2" destOrd="0" presId="urn:microsoft.com/office/officeart/2005/8/layout/vList2"/>
    <dgm:cxn modelId="{BE881138-F0AE-4C71-AE2E-17C6F02D64F0}" type="presParOf" srcId="{54960BC7-8C9F-4B31-8B27-0A7080397EA3}" destId="{18F1D9EB-DAFB-47D6-BD8A-65D7E13466B3}"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17286948-D2BC-4626-BB8E-D34D1DB9BD69}"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GB"/>
        </a:p>
      </dgm:t>
    </dgm:pt>
    <dgm:pt modelId="{E46FC029-669D-4E80-B56A-69B084B6F160}">
      <dgm:prSet/>
      <dgm:spPr/>
      <dgm:t>
        <a:bodyPr/>
        <a:lstStyle/>
        <a:p>
          <a:pPr rtl="0"/>
          <a:r>
            <a:rPr lang="en-GB" dirty="0"/>
            <a:t>Sensitivity analysis</a:t>
          </a:r>
        </a:p>
      </dgm:t>
    </dgm:pt>
    <dgm:pt modelId="{82760E46-E2BD-4CBA-B177-B726407CDB6B}" type="parTrans" cxnId="{CF6326C1-0BBB-4BF0-941B-45025ED90D9F}">
      <dgm:prSet/>
      <dgm:spPr/>
      <dgm:t>
        <a:bodyPr/>
        <a:lstStyle/>
        <a:p>
          <a:endParaRPr lang="en-GB"/>
        </a:p>
      </dgm:t>
    </dgm:pt>
    <dgm:pt modelId="{D591292D-117C-4780-914C-0BEE7AE19E94}" type="sibTrans" cxnId="{CF6326C1-0BBB-4BF0-941B-45025ED90D9F}">
      <dgm:prSet/>
      <dgm:spPr/>
      <dgm:t>
        <a:bodyPr/>
        <a:lstStyle/>
        <a:p>
          <a:endParaRPr lang="en-GB"/>
        </a:p>
      </dgm:t>
    </dgm:pt>
    <dgm:pt modelId="{DD89C8FE-0250-4BF2-9D56-239437F1A831}" type="pres">
      <dgm:prSet presAssocID="{17286948-D2BC-4626-BB8E-D34D1DB9BD69}" presName="CompostProcess" presStyleCnt="0">
        <dgm:presLayoutVars>
          <dgm:dir/>
          <dgm:resizeHandles val="exact"/>
        </dgm:presLayoutVars>
      </dgm:prSet>
      <dgm:spPr/>
    </dgm:pt>
    <dgm:pt modelId="{76FDD563-20D1-435D-B0A3-3B641C5FCDA0}" type="pres">
      <dgm:prSet presAssocID="{17286948-D2BC-4626-BB8E-D34D1DB9BD69}" presName="arrow" presStyleLbl="bgShp" presStyleIdx="0" presStyleCnt="1" custLinFactNeighborX="1151" custLinFactNeighborY="22798"/>
      <dgm:spPr/>
    </dgm:pt>
    <dgm:pt modelId="{84183858-13C9-463C-A7D8-FEF5C937744C}" type="pres">
      <dgm:prSet presAssocID="{17286948-D2BC-4626-BB8E-D34D1DB9BD69}" presName="linearProcess" presStyleCnt="0"/>
      <dgm:spPr/>
    </dgm:pt>
    <dgm:pt modelId="{62A214FC-7229-4708-A651-81E9D8F40C6C}" type="pres">
      <dgm:prSet presAssocID="{E46FC029-669D-4E80-B56A-69B084B6F160}" presName="textNode" presStyleLbl="node1" presStyleIdx="0" presStyleCnt="1">
        <dgm:presLayoutVars>
          <dgm:bulletEnabled val="1"/>
        </dgm:presLayoutVars>
      </dgm:prSet>
      <dgm:spPr/>
    </dgm:pt>
  </dgm:ptLst>
  <dgm:cxnLst>
    <dgm:cxn modelId="{042D834E-D6D5-4055-96CF-0E1813A850B8}" type="presOf" srcId="{E46FC029-669D-4E80-B56A-69B084B6F160}" destId="{62A214FC-7229-4708-A651-81E9D8F40C6C}" srcOrd="0" destOrd="0" presId="urn:microsoft.com/office/officeart/2005/8/layout/hProcess9"/>
    <dgm:cxn modelId="{CF6326C1-0BBB-4BF0-941B-45025ED90D9F}" srcId="{17286948-D2BC-4626-BB8E-D34D1DB9BD69}" destId="{E46FC029-669D-4E80-B56A-69B084B6F160}" srcOrd="0" destOrd="0" parTransId="{82760E46-E2BD-4CBA-B177-B726407CDB6B}" sibTransId="{D591292D-117C-4780-914C-0BEE7AE19E94}"/>
    <dgm:cxn modelId="{91C295C8-0C64-4092-8B0E-3DE5B88932D9}" type="presOf" srcId="{17286948-D2BC-4626-BB8E-D34D1DB9BD69}" destId="{DD89C8FE-0250-4BF2-9D56-239437F1A831}" srcOrd="0" destOrd="0" presId="urn:microsoft.com/office/officeart/2005/8/layout/hProcess9"/>
    <dgm:cxn modelId="{DDD4A6CA-4B39-4F7F-8A9E-17FFCC63D832}" type="presParOf" srcId="{DD89C8FE-0250-4BF2-9D56-239437F1A831}" destId="{76FDD563-20D1-435D-B0A3-3B641C5FCDA0}" srcOrd="0" destOrd="0" presId="urn:microsoft.com/office/officeart/2005/8/layout/hProcess9"/>
    <dgm:cxn modelId="{8DAF46AD-3721-470D-9C18-583553568E64}" type="presParOf" srcId="{DD89C8FE-0250-4BF2-9D56-239437F1A831}" destId="{84183858-13C9-463C-A7D8-FEF5C937744C}" srcOrd="1" destOrd="0" presId="urn:microsoft.com/office/officeart/2005/8/layout/hProcess9"/>
    <dgm:cxn modelId="{51259908-BB88-410A-A593-5DC92800DA3B}" type="presParOf" srcId="{84183858-13C9-463C-A7D8-FEF5C937744C}" destId="{62A214FC-7229-4708-A651-81E9D8F40C6C}" srcOrd="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D00B191F-FACA-45BB-A488-02682EDE9750}" type="doc">
      <dgm:prSet loTypeId="urn:microsoft.com/office/officeart/2005/8/layout/venn1" loCatId="relationship" qsTypeId="urn:microsoft.com/office/officeart/2005/8/quickstyle/simple2" qsCatId="simple" csTypeId="urn:microsoft.com/office/officeart/2005/8/colors/accent0_2" csCatId="mainScheme"/>
      <dgm:spPr/>
      <dgm:t>
        <a:bodyPr/>
        <a:lstStyle/>
        <a:p>
          <a:endParaRPr lang="en-GB"/>
        </a:p>
      </dgm:t>
    </dgm:pt>
    <dgm:pt modelId="{E11FA3BD-3F4A-4F26-8CC9-7604A7A1FB26}">
      <dgm:prSet/>
      <dgm:spPr/>
      <dgm:t>
        <a:bodyPr/>
        <a:lstStyle/>
        <a:p>
          <a:pPr rtl="0"/>
          <a:r>
            <a:rPr lang="en-GB"/>
            <a:t>Next </a:t>
          </a:r>
        </a:p>
      </dgm:t>
    </dgm:pt>
    <dgm:pt modelId="{152FB5B9-7D82-43C2-9E54-CF1B2C7E26EE}" type="parTrans" cxnId="{0442113C-1EA7-4464-B1BF-0EB35C439ED3}">
      <dgm:prSet/>
      <dgm:spPr/>
      <dgm:t>
        <a:bodyPr/>
        <a:lstStyle/>
        <a:p>
          <a:endParaRPr lang="en-GB"/>
        </a:p>
      </dgm:t>
    </dgm:pt>
    <dgm:pt modelId="{49618AB6-AC24-4D9A-9374-8F37465A18D7}" type="sibTrans" cxnId="{0442113C-1EA7-4464-B1BF-0EB35C439ED3}">
      <dgm:prSet/>
      <dgm:spPr/>
      <dgm:t>
        <a:bodyPr/>
        <a:lstStyle/>
        <a:p>
          <a:endParaRPr lang="en-GB"/>
        </a:p>
      </dgm:t>
    </dgm:pt>
    <dgm:pt modelId="{2B8B5FD6-2D1B-40D2-BD78-48CCC5B8511F}" type="pres">
      <dgm:prSet presAssocID="{D00B191F-FACA-45BB-A488-02682EDE9750}" presName="compositeShape" presStyleCnt="0">
        <dgm:presLayoutVars>
          <dgm:chMax val="7"/>
          <dgm:dir/>
          <dgm:resizeHandles val="exact"/>
        </dgm:presLayoutVars>
      </dgm:prSet>
      <dgm:spPr/>
    </dgm:pt>
    <dgm:pt modelId="{71BE5469-52F3-4995-B583-7E68D8779167}" type="pres">
      <dgm:prSet presAssocID="{E11FA3BD-3F4A-4F26-8CC9-7604A7A1FB26}" presName="circ1TxSh" presStyleLbl="vennNode1" presStyleIdx="0" presStyleCnt="1"/>
      <dgm:spPr/>
    </dgm:pt>
  </dgm:ptLst>
  <dgm:cxnLst>
    <dgm:cxn modelId="{0442113C-1EA7-4464-B1BF-0EB35C439ED3}" srcId="{D00B191F-FACA-45BB-A488-02682EDE9750}" destId="{E11FA3BD-3F4A-4F26-8CC9-7604A7A1FB26}" srcOrd="0" destOrd="0" parTransId="{152FB5B9-7D82-43C2-9E54-CF1B2C7E26EE}" sibTransId="{49618AB6-AC24-4D9A-9374-8F37465A18D7}"/>
    <dgm:cxn modelId="{6B542159-6734-4C91-AAF6-7D1BDCAD3E96}" type="presOf" srcId="{E11FA3BD-3F4A-4F26-8CC9-7604A7A1FB26}" destId="{71BE5469-52F3-4995-B583-7E68D8779167}" srcOrd="0" destOrd="0" presId="urn:microsoft.com/office/officeart/2005/8/layout/venn1"/>
    <dgm:cxn modelId="{2AEDD961-46BE-45B3-B26C-8AF884ABFBC8}" type="presOf" srcId="{D00B191F-FACA-45BB-A488-02682EDE9750}" destId="{2B8B5FD6-2D1B-40D2-BD78-48CCC5B8511F}" srcOrd="0" destOrd="0" presId="urn:microsoft.com/office/officeart/2005/8/layout/venn1"/>
    <dgm:cxn modelId="{394E7BC6-6AA3-4E01-B861-3F75BB53AD7B}" type="presParOf" srcId="{2B8B5FD6-2D1B-40D2-BD78-48CCC5B8511F}" destId="{71BE5469-52F3-4995-B583-7E68D8779167}" srcOrd="0" destOrd="0" presId="urn:microsoft.com/office/officeart/2005/8/layout/ven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50D95F53-B3FE-4EFA-8F90-EF19443A5E0C}" type="doc">
      <dgm:prSet loTypeId="urn:microsoft.com/office/officeart/2008/layout/VerticalCurvedList" loCatId="list" qsTypeId="urn:microsoft.com/office/officeart/2005/8/quickstyle/simple2" qsCatId="simple" csTypeId="urn:microsoft.com/office/officeart/2005/8/colors/accent1_1" csCatId="accent1"/>
      <dgm:spPr/>
      <dgm:t>
        <a:bodyPr/>
        <a:lstStyle/>
        <a:p>
          <a:endParaRPr lang="en-GB"/>
        </a:p>
      </dgm:t>
    </dgm:pt>
    <dgm:pt modelId="{28F6BA97-5458-4B19-8052-F30AF63F71AD}">
      <dgm:prSet/>
      <dgm:spPr/>
      <dgm:t>
        <a:bodyPr/>
        <a:lstStyle/>
        <a:p>
          <a:r>
            <a:rPr lang="en-GB"/>
            <a:t>Graphing the NPV sensitivity profile</a:t>
          </a:r>
          <a:endParaRPr lang="en-US"/>
        </a:p>
      </dgm:t>
    </dgm:pt>
    <dgm:pt modelId="{6BD2D122-B87D-49A7-9B3D-D451742E6909}" type="parTrans" cxnId="{C1735A78-7CD3-4999-A0C6-2185EAF2A54B}">
      <dgm:prSet/>
      <dgm:spPr/>
      <dgm:t>
        <a:bodyPr/>
        <a:lstStyle/>
        <a:p>
          <a:endParaRPr lang="en-GB"/>
        </a:p>
      </dgm:t>
    </dgm:pt>
    <dgm:pt modelId="{0919F161-CC00-4511-83EC-BD65AB61E92B}" type="sibTrans" cxnId="{C1735A78-7CD3-4999-A0C6-2185EAF2A54B}">
      <dgm:prSet/>
      <dgm:spPr/>
      <dgm:t>
        <a:bodyPr/>
        <a:lstStyle/>
        <a:p>
          <a:endParaRPr lang="en-GB"/>
        </a:p>
      </dgm:t>
    </dgm:pt>
    <dgm:pt modelId="{9119C587-BA73-4737-9DE6-E4491EE013DC}">
      <dgm:prSet/>
      <dgm:spPr/>
      <dgm:t>
        <a:bodyPr/>
        <a:lstStyle/>
        <a:p>
          <a:r>
            <a:rPr lang="en-GB"/>
            <a:t>Computing the NPV sensitivity percentage</a:t>
          </a:r>
          <a:endParaRPr lang="en-US"/>
        </a:p>
      </dgm:t>
    </dgm:pt>
    <dgm:pt modelId="{E37ABA9A-A10C-41E2-86B9-EB184469B4EC}" type="parTrans" cxnId="{AF74D999-AEFC-48C0-A5C2-E07CFDBBBFDC}">
      <dgm:prSet/>
      <dgm:spPr/>
      <dgm:t>
        <a:bodyPr/>
        <a:lstStyle/>
        <a:p>
          <a:endParaRPr lang="en-GB"/>
        </a:p>
      </dgm:t>
    </dgm:pt>
    <dgm:pt modelId="{F6470C36-153A-4C23-B0D1-0612E6F8C3BD}" type="sibTrans" cxnId="{AF74D999-AEFC-48C0-A5C2-E07CFDBBBFDC}">
      <dgm:prSet/>
      <dgm:spPr/>
      <dgm:t>
        <a:bodyPr/>
        <a:lstStyle/>
        <a:p>
          <a:endParaRPr lang="en-GB"/>
        </a:p>
      </dgm:t>
    </dgm:pt>
    <dgm:pt modelId="{590D3008-A1A4-48B7-91E4-61B62A1915DA}" type="pres">
      <dgm:prSet presAssocID="{50D95F53-B3FE-4EFA-8F90-EF19443A5E0C}" presName="Name0" presStyleCnt="0">
        <dgm:presLayoutVars>
          <dgm:chMax val="7"/>
          <dgm:chPref val="7"/>
          <dgm:dir/>
        </dgm:presLayoutVars>
      </dgm:prSet>
      <dgm:spPr/>
    </dgm:pt>
    <dgm:pt modelId="{72ABFA2F-32CB-47F3-AFD7-BB628B6A1C66}" type="pres">
      <dgm:prSet presAssocID="{50D95F53-B3FE-4EFA-8F90-EF19443A5E0C}" presName="Name1" presStyleCnt="0"/>
      <dgm:spPr/>
    </dgm:pt>
    <dgm:pt modelId="{7C44D6F3-2F0E-4202-BA50-1211879FBA55}" type="pres">
      <dgm:prSet presAssocID="{50D95F53-B3FE-4EFA-8F90-EF19443A5E0C}" presName="cycle" presStyleCnt="0"/>
      <dgm:spPr/>
    </dgm:pt>
    <dgm:pt modelId="{370981EE-1CF9-4A1A-9999-A8E676A449DF}" type="pres">
      <dgm:prSet presAssocID="{50D95F53-B3FE-4EFA-8F90-EF19443A5E0C}" presName="srcNode" presStyleLbl="node1" presStyleIdx="0" presStyleCnt="2"/>
      <dgm:spPr/>
    </dgm:pt>
    <dgm:pt modelId="{ECA09D6B-3020-479B-ACA0-A066E97AD083}" type="pres">
      <dgm:prSet presAssocID="{50D95F53-B3FE-4EFA-8F90-EF19443A5E0C}" presName="conn" presStyleLbl="parChTrans1D2" presStyleIdx="0" presStyleCnt="1"/>
      <dgm:spPr/>
    </dgm:pt>
    <dgm:pt modelId="{C8280B0D-DD51-4AA4-B7FA-5EAE846EADAA}" type="pres">
      <dgm:prSet presAssocID="{50D95F53-B3FE-4EFA-8F90-EF19443A5E0C}" presName="extraNode" presStyleLbl="node1" presStyleIdx="0" presStyleCnt="2"/>
      <dgm:spPr/>
    </dgm:pt>
    <dgm:pt modelId="{E78261D1-8695-4B4A-A3DC-21F9AD89A45F}" type="pres">
      <dgm:prSet presAssocID="{50D95F53-B3FE-4EFA-8F90-EF19443A5E0C}" presName="dstNode" presStyleLbl="node1" presStyleIdx="0" presStyleCnt="2"/>
      <dgm:spPr/>
    </dgm:pt>
    <dgm:pt modelId="{F232F77C-F931-4155-9FB9-85073BD08E91}" type="pres">
      <dgm:prSet presAssocID="{28F6BA97-5458-4B19-8052-F30AF63F71AD}" presName="text_1" presStyleLbl="node1" presStyleIdx="0" presStyleCnt="2">
        <dgm:presLayoutVars>
          <dgm:bulletEnabled val="1"/>
        </dgm:presLayoutVars>
      </dgm:prSet>
      <dgm:spPr/>
    </dgm:pt>
    <dgm:pt modelId="{E6348B4E-FF3A-40D9-8187-AADB5490EDA4}" type="pres">
      <dgm:prSet presAssocID="{28F6BA97-5458-4B19-8052-F30AF63F71AD}" presName="accent_1" presStyleCnt="0"/>
      <dgm:spPr/>
    </dgm:pt>
    <dgm:pt modelId="{370AE4DA-6149-4C4F-9392-152D47267476}" type="pres">
      <dgm:prSet presAssocID="{28F6BA97-5458-4B19-8052-F30AF63F71AD}" presName="accentRepeatNode" presStyleLbl="solidFgAcc1" presStyleIdx="0" presStyleCnt="2"/>
      <dgm:spPr/>
    </dgm:pt>
    <dgm:pt modelId="{5C2CF06F-28B3-4AE8-823E-A113D99C5CA6}" type="pres">
      <dgm:prSet presAssocID="{9119C587-BA73-4737-9DE6-E4491EE013DC}" presName="text_2" presStyleLbl="node1" presStyleIdx="1" presStyleCnt="2">
        <dgm:presLayoutVars>
          <dgm:bulletEnabled val="1"/>
        </dgm:presLayoutVars>
      </dgm:prSet>
      <dgm:spPr/>
    </dgm:pt>
    <dgm:pt modelId="{BF44C3B0-1DD7-4F77-B05A-DC06810C4B93}" type="pres">
      <dgm:prSet presAssocID="{9119C587-BA73-4737-9DE6-E4491EE013DC}" presName="accent_2" presStyleCnt="0"/>
      <dgm:spPr/>
    </dgm:pt>
    <dgm:pt modelId="{C2F41850-6E3D-4C20-B862-5485F38A8A1A}" type="pres">
      <dgm:prSet presAssocID="{9119C587-BA73-4737-9DE6-E4491EE013DC}" presName="accentRepeatNode" presStyleLbl="solidFgAcc1" presStyleIdx="1" presStyleCnt="2"/>
      <dgm:spPr/>
    </dgm:pt>
  </dgm:ptLst>
  <dgm:cxnLst>
    <dgm:cxn modelId="{D9299E05-F2E3-40A6-A69F-CC6A2A77F2C8}" type="presOf" srcId="{50D95F53-B3FE-4EFA-8F90-EF19443A5E0C}" destId="{590D3008-A1A4-48B7-91E4-61B62A1915DA}" srcOrd="0" destOrd="0" presId="urn:microsoft.com/office/officeart/2008/layout/VerticalCurvedList"/>
    <dgm:cxn modelId="{68B7641E-CD73-43A4-BB12-C1A2865DADAA}" type="presOf" srcId="{0919F161-CC00-4511-83EC-BD65AB61E92B}" destId="{ECA09D6B-3020-479B-ACA0-A066E97AD083}" srcOrd="0" destOrd="0" presId="urn:microsoft.com/office/officeart/2008/layout/VerticalCurvedList"/>
    <dgm:cxn modelId="{C1735A78-7CD3-4999-A0C6-2185EAF2A54B}" srcId="{50D95F53-B3FE-4EFA-8F90-EF19443A5E0C}" destId="{28F6BA97-5458-4B19-8052-F30AF63F71AD}" srcOrd="0" destOrd="0" parTransId="{6BD2D122-B87D-49A7-9B3D-D451742E6909}" sibTransId="{0919F161-CC00-4511-83EC-BD65AB61E92B}"/>
    <dgm:cxn modelId="{40E94B8D-A7C0-4CC3-A658-DA34BEE261FA}" type="presOf" srcId="{28F6BA97-5458-4B19-8052-F30AF63F71AD}" destId="{F232F77C-F931-4155-9FB9-85073BD08E91}" srcOrd="0" destOrd="0" presId="urn:microsoft.com/office/officeart/2008/layout/VerticalCurvedList"/>
    <dgm:cxn modelId="{AF74D999-AEFC-48C0-A5C2-E07CFDBBBFDC}" srcId="{50D95F53-B3FE-4EFA-8F90-EF19443A5E0C}" destId="{9119C587-BA73-4737-9DE6-E4491EE013DC}" srcOrd="1" destOrd="0" parTransId="{E37ABA9A-A10C-41E2-86B9-EB184469B4EC}" sibTransId="{F6470C36-153A-4C23-B0D1-0612E6F8C3BD}"/>
    <dgm:cxn modelId="{E2F74CFA-F5B9-4D19-8941-66806CAD75E7}" type="presOf" srcId="{9119C587-BA73-4737-9DE6-E4491EE013DC}" destId="{5C2CF06F-28B3-4AE8-823E-A113D99C5CA6}" srcOrd="0" destOrd="0" presId="urn:microsoft.com/office/officeart/2008/layout/VerticalCurvedList"/>
    <dgm:cxn modelId="{CD74F178-837D-4CED-A2D2-EDFF4D01DA6A}" type="presParOf" srcId="{590D3008-A1A4-48B7-91E4-61B62A1915DA}" destId="{72ABFA2F-32CB-47F3-AFD7-BB628B6A1C66}" srcOrd="0" destOrd="0" presId="urn:microsoft.com/office/officeart/2008/layout/VerticalCurvedList"/>
    <dgm:cxn modelId="{F264BE98-7F92-4D5B-8046-2281C32BCD8F}" type="presParOf" srcId="{72ABFA2F-32CB-47F3-AFD7-BB628B6A1C66}" destId="{7C44D6F3-2F0E-4202-BA50-1211879FBA55}" srcOrd="0" destOrd="0" presId="urn:microsoft.com/office/officeart/2008/layout/VerticalCurvedList"/>
    <dgm:cxn modelId="{B19C8E29-D131-4767-81E2-E1F688076DCA}" type="presParOf" srcId="{7C44D6F3-2F0E-4202-BA50-1211879FBA55}" destId="{370981EE-1CF9-4A1A-9999-A8E676A449DF}" srcOrd="0" destOrd="0" presId="urn:microsoft.com/office/officeart/2008/layout/VerticalCurvedList"/>
    <dgm:cxn modelId="{05D07239-7360-434A-9D7B-567D2CD450C0}" type="presParOf" srcId="{7C44D6F3-2F0E-4202-BA50-1211879FBA55}" destId="{ECA09D6B-3020-479B-ACA0-A066E97AD083}" srcOrd="1" destOrd="0" presId="urn:microsoft.com/office/officeart/2008/layout/VerticalCurvedList"/>
    <dgm:cxn modelId="{AAF2095C-1BC9-4369-8B9D-2C0D98BE84B8}" type="presParOf" srcId="{7C44D6F3-2F0E-4202-BA50-1211879FBA55}" destId="{C8280B0D-DD51-4AA4-B7FA-5EAE846EADAA}" srcOrd="2" destOrd="0" presId="urn:microsoft.com/office/officeart/2008/layout/VerticalCurvedList"/>
    <dgm:cxn modelId="{AEB3C961-D514-44FD-B23F-5B8F5B35AFCA}" type="presParOf" srcId="{7C44D6F3-2F0E-4202-BA50-1211879FBA55}" destId="{E78261D1-8695-4B4A-A3DC-21F9AD89A45F}" srcOrd="3" destOrd="0" presId="urn:microsoft.com/office/officeart/2008/layout/VerticalCurvedList"/>
    <dgm:cxn modelId="{7781FB49-0ECD-4E0E-B83D-4FC3BA6EE56C}" type="presParOf" srcId="{72ABFA2F-32CB-47F3-AFD7-BB628B6A1C66}" destId="{F232F77C-F931-4155-9FB9-85073BD08E91}" srcOrd="1" destOrd="0" presId="urn:microsoft.com/office/officeart/2008/layout/VerticalCurvedList"/>
    <dgm:cxn modelId="{9447215A-0054-425C-8434-B7586C4F4A6E}" type="presParOf" srcId="{72ABFA2F-32CB-47F3-AFD7-BB628B6A1C66}" destId="{E6348B4E-FF3A-40D9-8187-AADB5490EDA4}" srcOrd="2" destOrd="0" presId="urn:microsoft.com/office/officeart/2008/layout/VerticalCurvedList"/>
    <dgm:cxn modelId="{A8D9164F-DA98-496D-A3CD-51A3268DC0C8}" type="presParOf" srcId="{E6348B4E-FF3A-40D9-8187-AADB5490EDA4}" destId="{370AE4DA-6149-4C4F-9392-152D47267476}" srcOrd="0" destOrd="0" presId="urn:microsoft.com/office/officeart/2008/layout/VerticalCurvedList"/>
    <dgm:cxn modelId="{E80AA64F-8137-4F08-B25A-75CAFD550B9F}" type="presParOf" srcId="{72ABFA2F-32CB-47F3-AFD7-BB628B6A1C66}" destId="{5C2CF06F-28B3-4AE8-823E-A113D99C5CA6}" srcOrd="3" destOrd="0" presId="urn:microsoft.com/office/officeart/2008/layout/VerticalCurvedList"/>
    <dgm:cxn modelId="{AF04AD24-6D72-420F-951B-C366A2B8B086}" type="presParOf" srcId="{72ABFA2F-32CB-47F3-AFD7-BB628B6A1C66}" destId="{BF44C3B0-1DD7-4F77-B05A-DC06810C4B93}" srcOrd="4" destOrd="0" presId="urn:microsoft.com/office/officeart/2008/layout/VerticalCurvedList"/>
    <dgm:cxn modelId="{EE3E625A-BA4A-433E-A067-F1E38B6B68AC}" type="presParOf" srcId="{BF44C3B0-1DD7-4F77-B05A-DC06810C4B93}" destId="{C2F41850-6E3D-4C20-B862-5485F38A8A1A}"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0A00C467-6B05-4CE2-BA13-E0D98DAAF6E9}" type="doc">
      <dgm:prSet loTypeId="urn:microsoft.com/office/officeart/2005/8/layout/hList1" loCatId="list" qsTypeId="urn:microsoft.com/office/officeart/2005/8/quickstyle/simple2" qsCatId="simple" csTypeId="urn:microsoft.com/office/officeart/2005/8/colors/accent2_1" csCatId="accent2" phldr="1"/>
      <dgm:spPr/>
      <dgm:t>
        <a:bodyPr/>
        <a:lstStyle/>
        <a:p>
          <a:endParaRPr lang="en-GB"/>
        </a:p>
      </dgm:t>
    </dgm:pt>
    <dgm:pt modelId="{9DCBAB5E-7A38-4D1A-AABC-6997E929C019}">
      <dgm:prSet/>
      <dgm:spPr/>
      <dgm:t>
        <a:bodyPr/>
        <a:lstStyle/>
        <a:p>
          <a:r>
            <a:rPr lang="en-GB"/>
            <a:t>Graphing the NPV sensitivity profile</a:t>
          </a:r>
          <a:endParaRPr lang="en-US"/>
        </a:p>
      </dgm:t>
    </dgm:pt>
    <dgm:pt modelId="{78E65296-A013-4985-9EE4-64E7BD52973C}" type="parTrans" cxnId="{0FB48D5F-AA4C-4319-8D7D-A18ED5A517CB}">
      <dgm:prSet/>
      <dgm:spPr/>
      <dgm:t>
        <a:bodyPr/>
        <a:lstStyle/>
        <a:p>
          <a:endParaRPr lang="en-GB"/>
        </a:p>
      </dgm:t>
    </dgm:pt>
    <dgm:pt modelId="{4CD77CCB-8D71-4DAF-ADB1-3E141A7AA55A}" type="sibTrans" cxnId="{0FB48D5F-AA4C-4319-8D7D-A18ED5A517CB}">
      <dgm:prSet/>
      <dgm:spPr/>
      <dgm:t>
        <a:bodyPr/>
        <a:lstStyle/>
        <a:p>
          <a:endParaRPr lang="en-GB"/>
        </a:p>
      </dgm:t>
    </dgm:pt>
    <dgm:pt modelId="{C238514A-BEE4-46D8-8813-3DC1F9E17F6B}">
      <dgm:prSet/>
      <dgm:spPr/>
      <dgm:t>
        <a:bodyPr/>
        <a:lstStyle/>
        <a:p>
          <a:r>
            <a:rPr lang="en-GB" dirty="0"/>
            <a:t>Vary a factor while holding other factors constant and compute the resulting NPV.</a:t>
          </a:r>
          <a:endParaRPr lang="en-US" dirty="0"/>
        </a:p>
      </dgm:t>
    </dgm:pt>
    <dgm:pt modelId="{69286291-89C2-4AFB-BA6C-6E8E5A2EAAB7}" type="parTrans" cxnId="{D7392C78-FC42-40BE-B39B-84FE32E9E892}">
      <dgm:prSet/>
      <dgm:spPr/>
      <dgm:t>
        <a:bodyPr/>
        <a:lstStyle/>
        <a:p>
          <a:endParaRPr lang="en-GB"/>
        </a:p>
      </dgm:t>
    </dgm:pt>
    <dgm:pt modelId="{63D257CE-502D-4DCD-85F2-0BBA25537A06}" type="sibTrans" cxnId="{D7392C78-FC42-40BE-B39B-84FE32E9E892}">
      <dgm:prSet/>
      <dgm:spPr/>
      <dgm:t>
        <a:bodyPr/>
        <a:lstStyle/>
        <a:p>
          <a:endParaRPr lang="en-GB"/>
        </a:p>
      </dgm:t>
    </dgm:pt>
    <dgm:pt modelId="{F79AFFDB-7A1D-457A-AF48-7C7BB79F9A4A}">
      <dgm:prSet/>
      <dgm:spPr/>
      <dgm:t>
        <a:bodyPr/>
        <a:lstStyle/>
        <a:p>
          <a:r>
            <a:rPr lang="en-GB" dirty="0"/>
            <a:t>Plot the varying values of the factor under study and the corresponding NPVs to obtain the NPV sensitivity profile.</a:t>
          </a:r>
          <a:endParaRPr lang="en-US" dirty="0"/>
        </a:p>
      </dgm:t>
    </dgm:pt>
    <dgm:pt modelId="{41B50D7E-1D16-4593-960A-588C956A0B7C}" type="parTrans" cxnId="{EAD119CF-6F6C-48ED-9CCD-0E853A989FC6}">
      <dgm:prSet/>
      <dgm:spPr/>
      <dgm:t>
        <a:bodyPr/>
        <a:lstStyle/>
        <a:p>
          <a:endParaRPr lang="en-GB"/>
        </a:p>
      </dgm:t>
    </dgm:pt>
    <dgm:pt modelId="{FA0F721A-66BD-49ED-928D-1DB3C131481A}" type="sibTrans" cxnId="{EAD119CF-6F6C-48ED-9CCD-0E853A989FC6}">
      <dgm:prSet/>
      <dgm:spPr/>
      <dgm:t>
        <a:bodyPr/>
        <a:lstStyle/>
        <a:p>
          <a:endParaRPr lang="en-GB"/>
        </a:p>
      </dgm:t>
    </dgm:pt>
    <dgm:pt modelId="{4C180F5E-68B3-438E-A86F-52712CDBF99E}">
      <dgm:prSet/>
      <dgm:spPr/>
      <dgm:t>
        <a:bodyPr/>
        <a:lstStyle/>
        <a:p>
          <a:r>
            <a:rPr lang="en-US" dirty="0"/>
            <a:t>You may use the ‘</a:t>
          </a:r>
          <a:r>
            <a:rPr lang="en-US" b="1" dirty="0"/>
            <a:t>Scatter</a:t>
          </a:r>
          <a:r>
            <a:rPr lang="en-US" dirty="0"/>
            <a:t>’ chart type in MS Excel to graph the NPV profile.</a:t>
          </a:r>
        </a:p>
      </dgm:t>
    </dgm:pt>
    <dgm:pt modelId="{3673D847-EBDE-42C2-B0D7-45A44F228991}" type="parTrans" cxnId="{CBFFA416-33EA-4910-B7EC-AAC0DD015879}">
      <dgm:prSet/>
      <dgm:spPr/>
      <dgm:t>
        <a:bodyPr/>
        <a:lstStyle/>
        <a:p>
          <a:endParaRPr lang="en-GB"/>
        </a:p>
      </dgm:t>
    </dgm:pt>
    <dgm:pt modelId="{2420FB66-45E3-4B53-94BE-AA00BE1886BC}" type="sibTrans" cxnId="{CBFFA416-33EA-4910-B7EC-AAC0DD015879}">
      <dgm:prSet/>
      <dgm:spPr/>
      <dgm:t>
        <a:bodyPr/>
        <a:lstStyle/>
        <a:p>
          <a:endParaRPr lang="en-GB"/>
        </a:p>
      </dgm:t>
    </dgm:pt>
    <dgm:pt modelId="{D3E86AB2-6B9A-4605-A51C-429FF2F2D989}" type="pres">
      <dgm:prSet presAssocID="{0A00C467-6B05-4CE2-BA13-E0D98DAAF6E9}" presName="Name0" presStyleCnt="0">
        <dgm:presLayoutVars>
          <dgm:dir/>
          <dgm:animLvl val="lvl"/>
          <dgm:resizeHandles val="exact"/>
        </dgm:presLayoutVars>
      </dgm:prSet>
      <dgm:spPr/>
    </dgm:pt>
    <dgm:pt modelId="{6D5FF6F3-87AB-46E5-85DE-EECEE39F270A}" type="pres">
      <dgm:prSet presAssocID="{9DCBAB5E-7A38-4D1A-AABC-6997E929C019}" presName="composite" presStyleCnt="0"/>
      <dgm:spPr/>
    </dgm:pt>
    <dgm:pt modelId="{E1CE3E74-2C47-4DCB-9E43-F26D2847496C}" type="pres">
      <dgm:prSet presAssocID="{9DCBAB5E-7A38-4D1A-AABC-6997E929C019}" presName="parTx" presStyleLbl="alignNode1" presStyleIdx="0" presStyleCnt="1">
        <dgm:presLayoutVars>
          <dgm:chMax val="0"/>
          <dgm:chPref val="0"/>
          <dgm:bulletEnabled val="1"/>
        </dgm:presLayoutVars>
      </dgm:prSet>
      <dgm:spPr/>
    </dgm:pt>
    <dgm:pt modelId="{822B4919-A631-49F2-95EE-2CB542D5DC05}" type="pres">
      <dgm:prSet presAssocID="{9DCBAB5E-7A38-4D1A-AABC-6997E929C019}" presName="desTx" presStyleLbl="alignAccFollowNode1" presStyleIdx="0" presStyleCnt="1">
        <dgm:presLayoutVars>
          <dgm:bulletEnabled val="1"/>
        </dgm:presLayoutVars>
      </dgm:prSet>
      <dgm:spPr/>
    </dgm:pt>
  </dgm:ptLst>
  <dgm:cxnLst>
    <dgm:cxn modelId="{B722130B-E28C-4715-BF5B-CCD002ED7CBE}" type="presOf" srcId="{0A00C467-6B05-4CE2-BA13-E0D98DAAF6E9}" destId="{D3E86AB2-6B9A-4605-A51C-429FF2F2D989}" srcOrd="0" destOrd="0" presId="urn:microsoft.com/office/officeart/2005/8/layout/hList1"/>
    <dgm:cxn modelId="{E4605D0D-E97C-4514-94BB-03EBC841CAE8}" type="presOf" srcId="{4C180F5E-68B3-438E-A86F-52712CDBF99E}" destId="{822B4919-A631-49F2-95EE-2CB542D5DC05}" srcOrd="0" destOrd="2" presId="urn:microsoft.com/office/officeart/2005/8/layout/hList1"/>
    <dgm:cxn modelId="{CBFFA416-33EA-4910-B7EC-AAC0DD015879}" srcId="{9DCBAB5E-7A38-4D1A-AABC-6997E929C019}" destId="{4C180F5E-68B3-438E-A86F-52712CDBF99E}" srcOrd="2" destOrd="0" parTransId="{3673D847-EBDE-42C2-B0D7-45A44F228991}" sibTransId="{2420FB66-45E3-4B53-94BE-AA00BE1886BC}"/>
    <dgm:cxn modelId="{57664E2C-FBFF-4693-A7FA-6392CF7DE970}" type="presOf" srcId="{F79AFFDB-7A1D-457A-AF48-7C7BB79F9A4A}" destId="{822B4919-A631-49F2-95EE-2CB542D5DC05}" srcOrd="0" destOrd="1" presId="urn:microsoft.com/office/officeart/2005/8/layout/hList1"/>
    <dgm:cxn modelId="{0FB48D5F-AA4C-4319-8D7D-A18ED5A517CB}" srcId="{0A00C467-6B05-4CE2-BA13-E0D98DAAF6E9}" destId="{9DCBAB5E-7A38-4D1A-AABC-6997E929C019}" srcOrd="0" destOrd="0" parTransId="{78E65296-A013-4985-9EE4-64E7BD52973C}" sibTransId="{4CD77CCB-8D71-4DAF-ADB1-3E141A7AA55A}"/>
    <dgm:cxn modelId="{D7392C78-FC42-40BE-B39B-84FE32E9E892}" srcId="{9DCBAB5E-7A38-4D1A-AABC-6997E929C019}" destId="{C238514A-BEE4-46D8-8813-3DC1F9E17F6B}" srcOrd="0" destOrd="0" parTransId="{69286291-89C2-4AFB-BA6C-6E8E5A2EAAB7}" sibTransId="{63D257CE-502D-4DCD-85F2-0BBA25537A06}"/>
    <dgm:cxn modelId="{AE66FF99-093C-4B45-B122-494230952947}" type="presOf" srcId="{C238514A-BEE4-46D8-8813-3DC1F9E17F6B}" destId="{822B4919-A631-49F2-95EE-2CB542D5DC05}" srcOrd="0" destOrd="0" presId="urn:microsoft.com/office/officeart/2005/8/layout/hList1"/>
    <dgm:cxn modelId="{F5AA8EC1-4B53-45E6-8F6B-59263A02D356}" type="presOf" srcId="{9DCBAB5E-7A38-4D1A-AABC-6997E929C019}" destId="{E1CE3E74-2C47-4DCB-9E43-F26D2847496C}" srcOrd="0" destOrd="0" presId="urn:microsoft.com/office/officeart/2005/8/layout/hList1"/>
    <dgm:cxn modelId="{EAD119CF-6F6C-48ED-9CCD-0E853A989FC6}" srcId="{9DCBAB5E-7A38-4D1A-AABC-6997E929C019}" destId="{F79AFFDB-7A1D-457A-AF48-7C7BB79F9A4A}" srcOrd="1" destOrd="0" parTransId="{41B50D7E-1D16-4593-960A-588C956A0B7C}" sibTransId="{FA0F721A-66BD-49ED-928D-1DB3C131481A}"/>
    <dgm:cxn modelId="{77050611-962D-4E7B-83CD-B80D4E80D428}" type="presParOf" srcId="{D3E86AB2-6B9A-4605-A51C-429FF2F2D989}" destId="{6D5FF6F3-87AB-46E5-85DE-EECEE39F270A}" srcOrd="0" destOrd="0" presId="urn:microsoft.com/office/officeart/2005/8/layout/hList1"/>
    <dgm:cxn modelId="{115B16CD-3C9B-4927-9466-6C22561E66E6}" type="presParOf" srcId="{6D5FF6F3-87AB-46E5-85DE-EECEE39F270A}" destId="{E1CE3E74-2C47-4DCB-9E43-F26D2847496C}" srcOrd="0" destOrd="0" presId="urn:microsoft.com/office/officeart/2005/8/layout/hList1"/>
    <dgm:cxn modelId="{92FC8C63-4B0E-4EDE-9B16-3896192FEBE6}" type="presParOf" srcId="{6D5FF6F3-87AB-46E5-85DE-EECEE39F270A}" destId="{822B4919-A631-49F2-95EE-2CB542D5DC05}"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7DA9F7BC-36E5-4FF1-BE4A-3231AE8FFB52}" type="doc">
      <dgm:prSet loTypeId="urn:microsoft.com/office/officeart/2008/layout/SquareAccentList" loCatId="list" qsTypeId="urn:microsoft.com/office/officeart/2005/8/quickstyle/simple1" qsCatId="simple" csTypeId="urn:microsoft.com/office/officeart/2005/8/colors/accent1_2" csCatId="accent1"/>
      <dgm:spPr/>
      <dgm:t>
        <a:bodyPr/>
        <a:lstStyle/>
        <a:p>
          <a:endParaRPr lang="en-GB"/>
        </a:p>
      </dgm:t>
    </dgm:pt>
    <dgm:pt modelId="{64E60336-2B21-462A-961A-EE2C2C0D32AF}">
      <dgm:prSet/>
      <dgm:spPr/>
      <dgm:t>
        <a:bodyPr/>
        <a:lstStyle/>
        <a:p>
          <a:r>
            <a:rPr lang="en-GB"/>
            <a:t>Computing the Sensitivity Percentage</a:t>
          </a:r>
          <a:endParaRPr lang="en-US"/>
        </a:p>
      </dgm:t>
    </dgm:pt>
    <dgm:pt modelId="{BE2718FD-60BA-4763-BC3F-8BD88366B92D}" type="parTrans" cxnId="{0EABB934-9BBF-4B7A-9B31-96827A68592E}">
      <dgm:prSet/>
      <dgm:spPr/>
      <dgm:t>
        <a:bodyPr/>
        <a:lstStyle/>
        <a:p>
          <a:endParaRPr lang="en-GB"/>
        </a:p>
      </dgm:t>
    </dgm:pt>
    <dgm:pt modelId="{D3D068ED-5125-4184-9232-99F982469E83}" type="sibTrans" cxnId="{0EABB934-9BBF-4B7A-9B31-96827A68592E}">
      <dgm:prSet/>
      <dgm:spPr/>
      <dgm:t>
        <a:bodyPr/>
        <a:lstStyle/>
        <a:p>
          <a:endParaRPr lang="en-GB"/>
        </a:p>
      </dgm:t>
    </dgm:pt>
    <dgm:pt modelId="{48363717-B7AA-485B-844F-C1F1CC1EEF35}">
      <dgm:prSet/>
      <dgm:spPr/>
      <dgm:t>
        <a:bodyPr/>
        <a:lstStyle/>
        <a:p>
          <a:r>
            <a:rPr lang="en-GB"/>
            <a:t>Compute the NPV and IRR of the project.</a:t>
          </a:r>
          <a:endParaRPr lang="en-US"/>
        </a:p>
      </dgm:t>
    </dgm:pt>
    <dgm:pt modelId="{0816D72D-5672-4948-B783-455D39FD8E3F}" type="parTrans" cxnId="{66FF97CC-6CFA-409B-B162-E229FB4F0A46}">
      <dgm:prSet/>
      <dgm:spPr/>
      <dgm:t>
        <a:bodyPr/>
        <a:lstStyle/>
        <a:p>
          <a:endParaRPr lang="en-GB"/>
        </a:p>
      </dgm:t>
    </dgm:pt>
    <dgm:pt modelId="{5A08F9E9-4FFB-46E7-AF6E-67B97CEA2721}" type="sibTrans" cxnId="{66FF97CC-6CFA-409B-B162-E229FB4F0A46}">
      <dgm:prSet/>
      <dgm:spPr/>
      <dgm:t>
        <a:bodyPr/>
        <a:lstStyle/>
        <a:p>
          <a:endParaRPr lang="en-GB"/>
        </a:p>
      </dgm:t>
    </dgm:pt>
    <dgm:pt modelId="{47DD4CA0-35A9-4E01-B8C3-CD668C0052CF}">
      <dgm:prSet/>
      <dgm:spPr/>
      <dgm:t>
        <a:bodyPr/>
        <a:lstStyle/>
        <a:p>
          <a:r>
            <a:rPr lang="en-GB"/>
            <a:t>Compute the PV of the factor estimates that are measured in monetary terms.</a:t>
          </a:r>
          <a:endParaRPr lang="en-US"/>
        </a:p>
      </dgm:t>
    </dgm:pt>
    <dgm:pt modelId="{32C7385D-A748-4E98-893F-DFB376BB3181}" type="parTrans" cxnId="{DD96DBEB-FB85-4AB5-AEE4-9E39C1CE7CD2}">
      <dgm:prSet/>
      <dgm:spPr/>
      <dgm:t>
        <a:bodyPr/>
        <a:lstStyle/>
        <a:p>
          <a:endParaRPr lang="en-GB"/>
        </a:p>
      </dgm:t>
    </dgm:pt>
    <dgm:pt modelId="{35E76377-B593-4129-BBDC-78AB3D140376}" type="sibTrans" cxnId="{DD96DBEB-FB85-4AB5-AEE4-9E39C1CE7CD2}">
      <dgm:prSet/>
      <dgm:spPr/>
      <dgm:t>
        <a:bodyPr/>
        <a:lstStyle/>
        <a:p>
          <a:endParaRPr lang="en-GB"/>
        </a:p>
      </dgm:t>
    </dgm:pt>
    <dgm:pt modelId="{D84933DA-98A0-4AB1-B339-E461F2CBB248}" type="pres">
      <dgm:prSet presAssocID="{7DA9F7BC-36E5-4FF1-BE4A-3231AE8FFB52}" presName="layout" presStyleCnt="0">
        <dgm:presLayoutVars>
          <dgm:chMax/>
          <dgm:chPref/>
          <dgm:dir/>
          <dgm:resizeHandles/>
        </dgm:presLayoutVars>
      </dgm:prSet>
      <dgm:spPr/>
    </dgm:pt>
    <dgm:pt modelId="{2C23C38D-F917-4FA9-B4AF-C5B3418F458E}" type="pres">
      <dgm:prSet presAssocID="{64E60336-2B21-462A-961A-EE2C2C0D32AF}" presName="root" presStyleCnt="0">
        <dgm:presLayoutVars>
          <dgm:chMax/>
          <dgm:chPref/>
        </dgm:presLayoutVars>
      </dgm:prSet>
      <dgm:spPr/>
    </dgm:pt>
    <dgm:pt modelId="{892CB0E7-B7C6-42C0-9863-26A34EEE30A0}" type="pres">
      <dgm:prSet presAssocID="{64E60336-2B21-462A-961A-EE2C2C0D32AF}" presName="rootComposite" presStyleCnt="0">
        <dgm:presLayoutVars/>
      </dgm:prSet>
      <dgm:spPr/>
    </dgm:pt>
    <dgm:pt modelId="{A95A9BC3-717C-467D-8C1D-F7E1FB6A32B8}" type="pres">
      <dgm:prSet presAssocID="{64E60336-2B21-462A-961A-EE2C2C0D32AF}" presName="ParentAccent" presStyleLbl="alignNode1" presStyleIdx="0" presStyleCnt="1"/>
      <dgm:spPr/>
    </dgm:pt>
    <dgm:pt modelId="{FCB45F3E-E061-450D-BB30-06A5E26CAF91}" type="pres">
      <dgm:prSet presAssocID="{64E60336-2B21-462A-961A-EE2C2C0D32AF}" presName="ParentSmallAccent" presStyleLbl="fgAcc1" presStyleIdx="0" presStyleCnt="1"/>
      <dgm:spPr/>
    </dgm:pt>
    <dgm:pt modelId="{BE3D3781-9619-4076-80DF-4FFDF95C4DF8}" type="pres">
      <dgm:prSet presAssocID="{64E60336-2B21-462A-961A-EE2C2C0D32AF}" presName="Parent" presStyleLbl="revTx" presStyleIdx="0" presStyleCnt="3">
        <dgm:presLayoutVars>
          <dgm:chMax/>
          <dgm:chPref val="4"/>
          <dgm:bulletEnabled val="1"/>
        </dgm:presLayoutVars>
      </dgm:prSet>
      <dgm:spPr/>
    </dgm:pt>
    <dgm:pt modelId="{08D0ACE1-1CEC-4970-AF60-A9BA729DA395}" type="pres">
      <dgm:prSet presAssocID="{64E60336-2B21-462A-961A-EE2C2C0D32AF}" presName="childShape" presStyleCnt="0">
        <dgm:presLayoutVars>
          <dgm:chMax val="0"/>
          <dgm:chPref val="0"/>
        </dgm:presLayoutVars>
      </dgm:prSet>
      <dgm:spPr/>
    </dgm:pt>
    <dgm:pt modelId="{D50F6ACC-BE4E-4349-86E6-1B8FEBABE43D}" type="pres">
      <dgm:prSet presAssocID="{48363717-B7AA-485B-844F-C1F1CC1EEF35}" presName="childComposite" presStyleCnt="0">
        <dgm:presLayoutVars>
          <dgm:chMax val="0"/>
          <dgm:chPref val="0"/>
        </dgm:presLayoutVars>
      </dgm:prSet>
      <dgm:spPr/>
    </dgm:pt>
    <dgm:pt modelId="{94FA3B56-C690-449E-BA43-ECF171BE2CA6}" type="pres">
      <dgm:prSet presAssocID="{48363717-B7AA-485B-844F-C1F1CC1EEF35}" presName="ChildAccent" presStyleLbl="solidFgAcc1" presStyleIdx="0" presStyleCnt="2"/>
      <dgm:spPr/>
    </dgm:pt>
    <dgm:pt modelId="{EB5187D9-DD4B-4B79-9674-843499FE8D6B}" type="pres">
      <dgm:prSet presAssocID="{48363717-B7AA-485B-844F-C1F1CC1EEF35}" presName="Child" presStyleLbl="revTx" presStyleIdx="1" presStyleCnt="3">
        <dgm:presLayoutVars>
          <dgm:chMax val="0"/>
          <dgm:chPref val="0"/>
          <dgm:bulletEnabled val="1"/>
        </dgm:presLayoutVars>
      </dgm:prSet>
      <dgm:spPr/>
    </dgm:pt>
    <dgm:pt modelId="{A012C309-646B-425B-8CBD-B1CEB844C53B}" type="pres">
      <dgm:prSet presAssocID="{47DD4CA0-35A9-4E01-B8C3-CD668C0052CF}" presName="childComposite" presStyleCnt="0">
        <dgm:presLayoutVars>
          <dgm:chMax val="0"/>
          <dgm:chPref val="0"/>
        </dgm:presLayoutVars>
      </dgm:prSet>
      <dgm:spPr/>
    </dgm:pt>
    <dgm:pt modelId="{4EFFC860-7070-4D5F-B1BE-C3CED74A0F7F}" type="pres">
      <dgm:prSet presAssocID="{47DD4CA0-35A9-4E01-B8C3-CD668C0052CF}" presName="ChildAccent" presStyleLbl="solidFgAcc1" presStyleIdx="1" presStyleCnt="2"/>
      <dgm:spPr/>
    </dgm:pt>
    <dgm:pt modelId="{EE6B79D4-CCA6-4C67-A87C-DE920349146F}" type="pres">
      <dgm:prSet presAssocID="{47DD4CA0-35A9-4E01-B8C3-CD668C0052CF}" presName="Child" presStyleLbl="revTx" presStyleIdx="2" presStyleCnt="3">
        <dgm:presLayoutVars>
          <dgm:chMax val="0"/>
          <dgm:chPref val="0"/>
          <dgm:bulletEnabled val="1"/>
        </dgm:presLayoutVars>
      </dgm:prSet>
      <dgm:spPr/>
    </dgm:pt>
  </dgm:ptLst>
  <dgm:cxnLst>
    <dgm:cxn modelId="{0EABB934-9BBF-4B7A-9B31-96827A68592E}" srcId="{7DA9F7BC-36E5-4FF1-BE4A-3231AE8FFB52}" destId="{64E60336-2B21-462A-961A-EE2C2C0D32AF}" srcOrd="0" destOrd="0" parTransId="{BE2718FD-60BA-4763-BC3F-8BD88366B92D}" sibTransId="{D3D068ED-5125-4184-9232-99F982469E83}"/>
    <dgm:cxn modelId="{16130364-ED31-4F15-B5F1-7F483AC2B93F}" type="presOf" srcId="{48363717-B7AA-485B-844F-C1F1CC1EEF35}" destId="{EB5187D9-DD4B-4B79-9674-843499FE8D6B}" srcOrd="0" destOrd="0" presId="urn:microsoft.com/office/officeart/2008/layout/SquareAccentList"/>
    <dgm:cxn modelId="{66FF97CC-6CFA-409B-B162-E229FB4F0A46}" srcId="{64E60336-2B21-462A-961A-EE2C2C0D32AF}" destId="{48363717-B7AA-485B-844F-C1F1CC1EEF35}" srcOrd="0" destOrd="0" parTransId="{0816D72D-5672-4948-B783-455D39FD8E3F}" sibTransId="{5A08F9E9-4FFB-46E7-AF6E-67B97CEA2721}"/>
    <dgm:cxn modelId="{37189DDB-D2FF-4FB7-9E0E-E2B7E243CB79}" type="presOf" srcId="{7DA9F7BC-36E5-4FF1-BE4A-3231AE8FFB52}" destId="{D84933DA-98A0-4AB1-B339-E461F2CBB248}" srcOrd="0" destOrd="0" presId="urn:microsoft.com/office/officeart/2008/layout/SquareAccentList"/>
    <dgm:cxn modelId="{3955A2DB-BFB9-46BF-A3C9-3ACCF3AE5021}" type="presOf" srcId="{64E60336-2B21-462A-961A-EE2C2C0D32AF}" destId="{BE3D3781-9619-4076-80DF-4FFDF95C4DF8}" srcOrd="0" destOrd="0" presId="urn:microsoft.com/office/officeart/2008/layout/SquareAccentList"/>
    <dgm:cxn modelId="{DD96DBEB-FB85-4AB5-AEE4-9E39C1CE7CD2}" srcId="{64E60336-2B21-462A-961A-EE2C2C0D32AF}" destId="{47DD4CA0-35A9-4E01-B8C3-CD668C0052CF}" srcOrd="1" destOrd="0" parTransId="{32C7385D-A748-4E98-893F-DFB376BB3181}" sibTransId="{35E76377-B593-4129-BBDC-78AB3D140376}"/>
    <dgm:cxn modelId="{D2DEF2F0-2A03-42C6-BAA9-34FC213512C4}" type="presOf" srcId="{47DD4CA0-35A9-4E01-B8C3-CD668C0052CF}" destId="{EE6B79D4-CCA6-4C67-A87C-DE920349146F}" srcOrd="0" destOrd="0" presId="urn:microsoft.com/office/officeart/2008/layout/SquareAccentList"/>
    <dgm:cxn modelId="{3CF6889A-1A2F-4A14-B795-598485941B36}" type="presParOf" srcId="{D84933DA-98A0-4AB1-B339-E461F2CBB248}" destId="{2C23C38D-F917-4FA9-B4AF-C5B3418F458E}" srcOrd="0" destOrd="0" presId="urn:microsoft.com/office/officeart/2008/layout/SquareAccentList"/>
    <dgm:cxn modelId="{A79D3E75-2AB2-4D1D-82F6-49C60B53093F}" type="presParOf" srcId="{2C23C38D-F917-4FA9-B4AF-C5B3418F458E}" destId="{892CB0E7-B7C6-42C0-9863-26A34EEE30A0}" srcOrd="0" destOrd="0" presId="urn:microsoft.com/office/officeart/2008/layout/SquareAccentList"/>
    <dgm:cxn modelId="{B5967902-F957-4B21-A74A-BE147A478787}" type="presParOf" srcId="{892CB0E7-B7C6-42C0-9863-26A34EEE30A0}" destId="{A95A9BC3-717C-467D-8C1D-F7E1FB6A32B8}" srcOrd="0" destOrd="0" presId="urn:microsoft.com/office/officeart/2008/layout/SquareAccentList"/>
    <dgm:cxn modelId="{9DADC359-1367-4CEF-90DD-51B50691A812}" type="presParOf" srcId="{892CB0E7-B7C6-42C0-9863-26A34EEE30A0}" destId="{FCB45F3E-E061-450D-BB30-06A5E26CAF91}" srcOrd="1" destOrd="0" presId="urn:microsoft.com/office/officeart/2008/layout/SquareAccentList"/>
    <dgm:cxn modelId="{6D292397-C568-468E-A1C9-00B100682194}" type="presParOf" srcId="{892CB0E7-B7C6-42C0-9863-26A34EEE30A0}" destId="{BE3D3781-9619-4076-80DF-4FFDF95C4DF8}" srcOrd="2" destOrd="0" presId="urn:microsoft.com/office/officeart/2008/layout/SquareAccentList"/>
    <dgm:cxn modelId="{A5ACA54B-8E8C-4FA3-84AB-87FCFD10A12B}" type="presParOf" srcId="{2C23C38D-F917-4FA9-B4AF-C5B3418F458E}" destId="{08D0ACE1-1CEC-4970-AF60-A9BA729DA395}" srcOrd="1" destOrd="0" presId="urn:microsoft.com/office/officeart/2008/layout/SquareAccentList"/>
    <dgm:cxn modelId="{ABEEB6BE-4601-4852-89B4-67A170D4DD61}" type="presParOf" srcId="{08D0ACE1-1CEC-4970-AF60-A9BA729DA395}" destId="{D50F6ACC-BE4E-4349-86E6-1B8FEBABE43D}" srcOrd="0" destOrd="0" presId="urn:microsoft.com/office/officeart/2008/layout/SquareAccentList"/>
    <dgm:cxn modelId="{96C5F67F-4F6F-4000-BE73-655D7A2EB986}" type="presParOf" srcId="{D50F6ACC-BE4E-4349-86E6-1B8FEBABE43D}" destId="{94FA3B56-C690-449E-BA43-ECF171BE2CA6}" srcOrd="0" destOrd="0" presId="urn:microsoft.com/office/officeart/2008/layout/SquareAccentList"/>
    <dgm:cxn modelId="{26384C54-4B5B-4C59-B2AD-3D476720ABCE}" type="presParOf" srcId="{D50F6ACC-BE4E-4349-86E6-1B8FEBABE43D}" destId="{EB5187D9-DD4B-4B79-9674-843499FE8D6B}" srcOrd="1" destOrd="0" presId="urn:microsoft.com/office/officeart/2008/layout/SquareAccentList"/>
    <dgm:cxn modelId="{BCD315F0-BBC7-4894-AC8C-8CE43F8A1028}" type="presParOf" srcId="{08D0ACE1-1CEC-4970-AF60-A9BA729DA395}" destId="{A012C309-646B-425B-8CBD-B1CEB844C53B}" srcOrd="1" destOrd="0" presId="urn:microsoft.com/office/officeart/2008/layout/SquareAccentList"/>
    <dgm:cxn modelId="{A2348F62-99A8-44F7-B7C2-C079E07868AB}" type="presParOf" srcId="{A012C309-646B-425B-8CBD-B1CEB844C53B}" destId="{4EFFC860-7070-4D5F-B1BE-C3CED74A0F7F}" srcOrd="0" destOrd="0" presId="urn:microsoft.com/office/officeart/2008/layout/SquareAccentList"/>
    <dgm:cxn modelId="{C3ABE7AF-6524-49EB-BE2E-5B86D084C0F1}" type="presParOf" srcId="{A012C309-646B-425B-8CBD-B1CEB844C53B}" destId="{EE6B79D4-CCA6-4C67-A87C-DE920349146F}" srcOrd="1" destOrd="0" presId="urn:microsoft.com/office/officeart/2008/layout/Squa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933DF8B-6A46-4F7F-83ED-3282E13C8B85}" type="doc">
      <dgm:prSet loTypeId="urn:microsoft.com/office/officeart/2016/7/layout/VerticalHollowActionList" loCatId="List" qsTypeId="urn:microsoft.com/office/officeart/2005/8/quickstyle/simple1" qsCatId="simple" csTypeId="urn:microsoft.com/office/officeart/2005/8/colors/accent0_3" csCatId="mainScheme" phldr="1"/>
      <dgm:spPr/>
      <dgm:t>
        <a:bodyPr/>
        <a:lstStyle/>
        <a:p>
          <a:endParaRPr lang="en-US"/>
        </a:p>
      </dgm:t>
    </dgm:pt>
    <dgm:pt modelId="{17611DFA-B3BE-4614-9536-0F0D1B66E657}">
      <dgm:prSet custT="1"/>
      <dgm:spPr/>
      <dgm:t>
        <a:bodyPr/>
        <a:lstStyle/>
        <a:p>
          <a:r>
            <a:rPr lang="en-US" sz="2400" dirty="0"/>
            <a:t>Apply</a:t>
          </a:r>
          <a:endParaRPr lang="en-GB" sz="2400" dirty="0"/>
        </a:p>
      </dgm:t>
    </dgm:pt>
    <dgm:pt modelId="{4E1FF52F-44AA-4735-99DE-569C803CEDD8}" type="parTrans" cxnId="{DCE7B8EF-23ED-44DC-981B-D920137807B2}">
      <dgm:prSet/>
      <dgm:spPr/>
      <dgm:t>
        <a:bodyPr/>
        <a:lstStyle/>
        <a:p>
          <a:endParaRPr lang="en-GB" sz="2000"/>
        </a:p>
      </dgm:t>
    </dgm:pt>
    <dgm:pt modelId="{E09B5A21-84B8-421C-B69C-DAD78D775F6E}" type="sibTrans" cxnId="{DCE7B8EF-23ED-44DC-981B-D920137807B2}">
      <dgm:prSet/>
      <dgm:spPr/>
      <dgm:t>
        <a:bodyPr/>
        <a:lstStyle/>
        <a:p>
          <a:endParaRPr lang="en-GB" sz="2000"/>
        </a:p>
      </dgm:t>
    </dgm:pt>
    <dgm:pt modelId="{8D93E0B7-1B84-4705-975C-9D69978AFFF3}">
      <dgm:prSet custT="1"/>
      <dgm:spPr/>
      <dgm:t>
        <a:bodyPr/>
        <a:lstStyle/>
        <a:p>
          <a:r>
            <a:rPr lang="en-US" sz="2400" dirty="0"/>
            <a:t>Apply</a:t>
          </a:r>
        </a:p>
      </dgm:t>
    </dgm:pt>
    <dgm:pt modelId="{1AA5970D-0587-46E6-BAAC-803DDA86845D}" type="parTrans" cxnId="{CC0F6AC5-0898-4EFA-8973-E7F0F4F00C31}">
      <dgm:prSet/>
      <dgm:spPr/>
      <dgm:t>
        <a:bodyPr/>
        <a:lstStyle/>
        <a:p>
          <a:endParaRPr lang="en-GB"/>
        </a:p>
      </dgm:t>
    </dgm:pt>
    <dgm:pt modelId="{A080DC7B-1C3E-47EC-88A1-66704DDC8877}" type="sibTrans" cxnId="{CC0F6AC5-0898-4EFA-8973-E7F0F4F00C31}">
      <dgm:prSet/>
      <dgm:spPr/>
      <dgm:t>
        <a:bodyPr/>
        <a:lstStyle/>
        <a:p>
          <a:endParaRPr lang="en-GB"/>
        </a:p>
      </dgm:t>
    </dgm:pt>
    <dgm:pt modelId="{ED129B86-3867-4B43-8A41-751BA2F14AF8}">
      <dgm:prSet custT="1"/>
      <dgm:spPr/>
      <dgm:t>
        <a:bodyPr/>
        <a:lstStyle/>
        <a:p>
          <a:r>
            <a:rPr lang="en-US" sz="2400" dirty="0"/>
            <a:t>Explain</a:t>
          </a:r>
        </a:p>
      </dgm:t>
    </dgm:pt>
    <dgm:pt modelId="{89AF793F-D5A9-4804-B9F4-3FCB3F6978E0}" type="parTrans" cxnId="{0077306E-1245-46F9-B5D2-9AE8308C3F14}">
      <dgm:prSet/>
      <dgm:spPr/>
      <dgm:t>
        <a:bodyPr/>
        <a:lstStyle/>
        <a:p>
          <a:endParaRPr lang="en-GB"/>
        </a:p>
      </dgm:t>
    </dgm:pt>
    <dgm:pt modelId="{D1B40942-71A4-4A2E-B9BC-94AC5FE01F5E}" type="sibTrans" cxnId="{0077306E-1245-46F9-B5D2-9AE8308C3F14}">
      <dgm:prSet/>
      <dgm:spPr/>
      <dgm:t>
        <a:bodyPr/>
        <a:lstStyle/>
        <a:p>
          <a:endParaRPr lang="en-GB"/>
        </a:p>
      </dgm:t>
    </dgm:pt>
    <dgm:pt modelId="{CCF497FB-0E91-44A9-871F-CF1EB070F599}">
      <dgm:prSet custT="1"/>
      <dgm:spPr/>
      <dgm:t>
        <a:bodyPr/>
        <a:lstStyle/>
        <a:p>
          <a:r>
            <a:rPr lang="en-US" sz="2200" dirty="0"/>
            <a:t>Apply the three major discounted cash flow (DCF) methods of project evaluation and selection – the NPV, IRR, and PI.</a:t>
          </a:r>
          <a:endParaRPr lang="en-GB" sz="2200" dirty="0"/>
        </a:p>
      </dgm:t>
    </dgm:pt>
    <dgm:pt modelId="{117665D3-A211-4962-8C97-E5FF9C892F62}" type="parTrans" cxnId="{F854E6D5-72E2-4DF8-AF68-76212F686A84}">
      <dgm:prSet/>
      <dgm:spPr/>
      <dgm:t>
        <a:bodyPr/>
        <a:lstStyle/>
        <a:p>
          <a:endParaRPr lang="en-GB"/>
        </a:p>
      </dgm:t>
    </dgm:pt>
    <dgm:pt modelId="{5994038F-1FC8-44CA-9ADB-C6E617D766E9}" type="sibTrans" cxnId="{F854E6D5-72E2-4DF8-AF68-76212F686A84}">
      <dgm:prSet/>
      <dgm:spPr/>
      <dgm:t>
        <a:bodyPr/>
        <a:lstStyle/>
        <a:p>
          <a:endParaRPr lang="en-GB"/>
        </a:p>
      </dgm:t>
    </dgm:pt>
    <dgm:pt modelId="{4B0E7760-9473-479C-8EAB-491FBDA75E7C}">
      <dgm:prSet custT="1"/>
      <dgm:spPr/>
      <dgm:t>
        <a:bodyPr/>
        <a:lstStyle/>
        <a:p>
          <a:r>
            <a:rPr lang="en-US" sz="2200" dirty="0"/>
            <a:t>Apply the payback period (PBP) method of project evaluation and selection.</a:t>
          </a:r>
        </a:p>
      </dgm:t>
    </dgm:pt>
    <dgm:pt modelId="{529B2AA8-FE33-43D8-B862-091F92E4BC65}" type="parTrans" cxnId="{7973CBB3-37C9-4B05-8169-26F6B2DE1EC8}">
      <dgm:prSet/>
      <dgm:spPr/>
      <dgm:t>
        <a:bodyPr/>
        <a:lstStyle/>
        <a:p>
          <a:endParaRPr lang="en-GB"/>
        </a:p>
      </dgm:t>
    </dgm:pt>
    <dgm:pt modelId="{78773F3D-F493-4865-9346-F16D5BB9C9AB}" type="sibTrans" cxnId="{7973CBB3-37C9-4B05-8169-26F6B2DE1EC8}">
      <dgm:prSet/>
      <dgm:spPr/>
      <dgm:t>
        <a:bodyPr/>
        <a:lstStyle/>
        <a:p>
          <a:endParaRPr lang="en-GB"/>
        </a:p>
      </dgm:t>
    </dgm:pt>
    <dgm:pt modelId="{CCCC3A79-B42B-46EE-B1EE-8A2AF2BAF154}">
      <dgm:prSet custT="1"/>
      <dgm:spPr/>
      <dgm:t>
        <a:bodyPr/>
        <a:lstStyle/>
        <a:p>
          <a:r>
            <a:rPr lang="en-US" sz="2200" dirty="0"/>
            <a:t>Explain why ranking project proposals based on the IRR, NPV, and PI methods “may” lead to conflicts in rankings.</a:t>
          </a:r>
        </a:p>
      </dgm:t>
    </dgm:pt>
    <dgm:pt modelId="{9C6692D5-B701-4257-8702-93839A244DB6}" type="parTrans" cxnId="{D98CC00C-085B-4174-BFB4-B900D8880266}">
      <dgm:prSet/>
      <dgm:spPr/>
      <dgm:t>
        <a:bodyPr/>
        <a:lstStyle/>
        <a:p>
          <a:endParaRPr lang="en-GB"/>
        </a:p>
      </dgm:t>
    </dgm:pt>
    <dgm:pt modelId="{1359DEF2-0CB8-4662-B8C4-A66CB68C6378}" type="sibTrans" cxnId="{D98CC00C-085B-4174-BFB4-B900D8880266}">
      <dgm:prSet/>
      <dgm:spPr/>
      <dgm:t>
        <a:bodyPr/>
        <a:lstStyle/>
        <a:p>
          <a:endParaRPr lang="en-GB"/>
        </a:p>
      </dgm:t>
    </dgm:pt>
    <dgm:pt modelId="{48E0C6E9-0626-456F-B96F-85C8017DB4A5}" type="pres">
      <dgm:prSet presAssocID="{F933DF8B-6A46-4F7F-83ED-3282E13C8B85}" presName="Name0" presStyleCnt="0">
        <dgm:presLayoutVars>
          <dgm:dir/>
          <dgm:animLvl val="lvl"/>
          <dgm:resizeHandles val="exact"/>
        </dgm:presLayoutVars>
      </dgm:prSet>
      <dgm:spPr/>
    </dgm:pt>
    <dgm:pt modelId="{E9C90744-DB7B-48A1-BC8B-9E4EE6ABC6F3}" type="pres">
      <dgm:prSet presAssocID="{17611DFA-B3BE-4614-9536-0F0D1B66E657}" presName="linNode" presStyleCnt="0"/>
      <dgm:spPr/>
    </dgm:pt>
    <dgm:pt modelId="{F2C63691-BBBB-4575-9947-22539D06F305}" type="pres">
      <dgm:prSet presAssocID="{17611DFA-B3BE-4614-9536-0F0D1B66E657}" presName="parentText" presStyleLbl="solidFgAcc1" presStyleIdx="0" presStyleCnt="3">
        <dgm:presLayoutVars>
          <dgm:chMax val="1"/>
          <dgm:bulletEnabled/>
        </dgm:presLayoutVars>
      </dgm:prSet>
      <dgm:spPr/>
    </dgm:pt>
    <dgm:pt modelId="{33C0A2F9-024B-40DC-9497-1287F4D6FC6C}" type="pres">
      <dgm:prSet presAssocID="{17611DFA-B3BE-4614-9536-0F0D1B66E657}" presName="descendantText" presStyleLbl="alignNode1" presStyleIdx="0" presStyleCnt="3" custLinFactNeighborY="-2843">
        <dgm:presLayoutVars>
          <dgm:bulletEnabled/>
        </dgm:presLayoutVars>
      </dgm:prSet>
      <dgm:spPr/>
    </dgm:pt>
    <dgm:pt modelId="{F5B6B649-F9EE-4D93-A605-D5DF1FD25539}" type="pres">
      <dgm:prSet presAssocID="{E09B5A21-84B8-421C-B69C-DAD78D775F6E}" presName="sp" presStyleCnt="0"/>
      <dgm:spPr/>
    </dgm:pt>
    <dgm:pt modelId="{05F8F47F-583C-4F82-A252-37DD9E3FE989}" type="pres">
      <dgm:prSet presAssocID="{8D93E0B7-1B84-4705-975C-9D69978AFFF3}" presName="linNode" presStyleCnt="0"/>
      <dgm:spPr/>
    </dgm:pt>
    <dgm:pt modelId="{C339D7CC-6A9B-4596-BE08-2F09CAFA4F7B}" type="pres">
      <dgm:prSet presAssocID="{8D93E0B7-1B84-4705-975C-9D69978AFFF3}" presName="parentText" presStyleLbl="solidFgAcc1" presStyleIdx="1" presStyleCnt="3">
        <dgm:presLayoutVars>
          <dgm:chMax val="1"/>
          <dgm:bulletEnabled/>
        </dgm:presLayoutVars>
      </dgm:prSet>
      <dgm:spPr/>
    </dgm:pt>
    <dgm:pt modelId="{41A2D470-4593-4D1A-9DB5-53E05A1CACF6}" type="pres">
      <dgm:prSet presAssocID="{8D93E0B7-1B84-4705-975C-9D69978AFFF3}" presName="descendantText" presStyleLbl="alignNode1" presStyleIdx="1" presStyleCnt="3" custLinFactNeighborY="-2843">
        <dgm:presLayoutVars>
          <dgm:bulletEnabled/>
        </dgm:presLayoutVars>
      </dgm:prSet>
      <dgm:spPr/>
    </dgm:pt>
    <dgm:pt modelId="{E7239661-7181-4229-B974-3E2F3832BA61}" type="pres">
      <dgm:prSet presAssocID="{A080DC7B-1C3E-47EC-88A1-66704DDC8877}" presName="sp" presStyleCnt="0"/>
      <dgm:spPr/>
    </dgm:pt>
    <dgm:pt modelId="{60C33A18-F93B-4C77-820C-3146946590DE}" type="pres">
      <dgm:prSet presAssocID="{ED129B86-3867-4B43-8A41-751BA2F14AF8}" presName="linNode" presStyleCnt="0"/>
      <dgm:spPr/>
    </dgm:pt>
    <dgm:pt modelId="{BBC1CEFA-2574-498A-BA8A-2A59A5547C28}" type="pres">
      <dgm:prSet presAssocID="{ED129B86-3867-4B43-8A41-751BA2F14AF8}" presName="parentText" presStyleLbl="solidFgAcc1" presStyleIdx="2" presStyleCnt="3">
        <dgm:presLayoutVars>
          <dgm:chMax val="1"/>
          <dgm:bulletEnabled/>
        </dgm:presLayoutVars>
      </dgm:prSet>
      <dgm:spPr/>
    </dgm:pt>
    <dgm:pt modelId="{EDC34C63-6C9A-41CA-AB4D-A6E93476E78C}" type="pres">
      <dgm:prSet presAssocID="{ED129B86-3867-4B43-8A41-751BA2F14AF8}" presName="descendantText" presStyleLbl="alignNode1" presStyleIdx="2" presStyleCnt="3">
        <dgm:presLayoutVars>
          <dgm:bulletEnabled/>
        </dgm:presLayoutVars>
      </dgm:prSet>
      <dgm:spPr/>
    </dgm:pt>
  </dgm:ptLst>
  <dgm:cxnLst>
    <dgm:cxn modelId="{ADB3FB05-CF58-4D28-B879-4D3BAE88198A}" type="presOf" srcId="{ED129B86-3867-4B43-8A41-751BA2F14AF8}" destId="{BBC1CEFA-2574-498A-BA8A-2A59A5547C28}" srcOrd="0" destOrd="0" presId="urn:microsoft.com/office/officeart/2016/7/layout/VerticalHollowActionList"/>
    <dgm:cxn modelId="{D98CC00C-085B-4174-BFB4-B900D8880266}" srcId="{ED129B86-3867-4B43-8A41-751BA2F14AF8}" destId="{CCCC3A79-B42B-46EE-B1EE-8A2AF2BAF154}" srcOrd="0" destOrd="0" parTransId="{9C6692D5-B701-4257-8702-93839A244DB6}" sibTransId="{1359DEF2-0CB8-4662-B8C4-A66CB68C6378}"/>
    <dgm:cxn modelId="{341D5828-2B90-4183-9998-0C1F879D914C}" type="presOf" srcId="{4B0E7760-9473-479C-8EAB-491FBDA75E7C}" destId="{41A2D470-4593-4D1A-9DB5-53E05A1CACF6}" srcOrd="0" destOrd="0" presId="urn:microsoft.com/office/officeart/2016/7/layout/VerticalHollowActionList"/>
    <dgm:cxn modelId="{92C3263F-769E-4043-8278-047F94F6EAC3}" type="presOf" srcId="{F933DF8B-6A46-4F7F-83ED-3282E13C8B85}" destId="{48E0C6E9-0626-456F-B96F-85C8017DB4A5}" srcOrd="0" destOrd="0" presId="urn:microsoft.com/office/officeart/2016/7/layout/VerticalHollowActionList"/>
    <dgm:cxn modelId="{0077306E-1245-46F9-B5D2-9AE8308C3F14}" srcId="{F933DF8B-6A46-4F7F-83ED-3282E13C8B85}" destId="{ED129B86-3867-4B43-8A41-751BA2F14AF8}" srcOrd="2" destOrd="0" parTransId="{89AF793F-D5A9-4804-B9F4-3FCB3F6978E0}" sibTransId="{D1B40942-71A4-4A2E-B9BC-94AC5FE01F5E}"/>
    <dgm:cxn modelId="{A4D4659A-6E63-4309-AB8F-904F5E175C27}" type="presOf" srcId="{17611DFA-B3BE-4614-9536-0F0D1B66E657}" destId="{F2C63691-BBBB-4575-9947-22539D06F305}" srcOrd="0" destOrd="0" presId="urn:microsoft.com/office/officeart/2016/7/layout/VerticalHollowActionList"/>
    <dgm:cxn modelId="{24B910A5-08B5-463D-9BB0-D83B8E1C65B3}" type="presOf" srcId="{CCF497FB-0E91-44A9-871F-CF1EB070F599}" destId="{33C0A2F9-024B-40DC-9497-1287F4D6FC6C}" srcOrd="0" destOrd="0" presId="urn:microsoft.com/office/officeart/2016/7/layout/VerticalHollowActionList"/>
    <dgm:cxn modelId="{D9F2B4AC-0770-452E-BF10-7E33A5D9B358}" type="presOf" srcId="{CCCC3A79-B42B-46EE-B1EE-8A2AF2BAF154}" destId="{EDC34C63-6C9A-41CA-AB4D-A6E93476E78C}" srcOrd="0" destOrd="0" presId="urn:microsoft.com/office/officeart/2016/7/layout/VerticalHollowActionList"/>
    <dgm:cxn modelId="{7973CBB3-37C9-4B05-8169-26F6B2DE1EC8}" srcId="{8D93E0B7-1B84-4705-975C-9D69978AFFF3}" destId="{4B0E7760-9473-479C-8EAB-491FBDA75E7C}" srcOrd="0" destOrd="0" parTransId="{529B2AA8-FE33-43D8-B862-091F92E4BC65}" sibTransId="{78773F3D-F493-4865-9346-F16D5BB9C9AB}"/>
    <dgm:cxn modelId="{715BCEB4-9304-40FA-8896-B2A9C9C9A0DD}" type="presOf" srcId="{8D93E0B7-1B84-4705-975C-9D69978AFFF3}" destId="{C339D7CC-6A9B-4596-BE08-2F09CAFA4F7B}" srcOrd="0" destOrd="0" presId="urn:microsoft.com/office/officeart/2016/7/layout/VerticalHollowActionList"/>
    <dgm:cxn modelId="{CC0F6AC5-0898-4EFA-8973-E7F0F4F00C31}" srcId="{F933DF8B-6A46-4F7F-83ED-3282E13C8B85}" destId="{8D93E0B7-1B84-4705-975C-9D69978AFFF3}" srcOrd="1" destOrd="0" parTransId="{1AA5970D-0587-46E6-BAAC-803DDA86845D}" sibTransId="{A080DC7B-1C3E-47EC-88A1-66704DDC8877}"/>
    <dgm:cxn modelId="{F854E6D5-72E2-4DF8-AF68-76212F686A84}" srcId="{17611DFA-B3BE-4614-9536-0F0D1B66E657}" destId="{CCF497FB-0E91-44A9-871F-CF1EB070F599}" srcOrd="0" destOrd="0" parTransId="{117665D3-A211-4962-8C97-E5FF9C892F62}" sibTransId="{5994038F-1FC8-44CA-9ADB-C6E617D766E9}"/>
    <dgm:cxn modelId="{DCE7B8EF-23ED-44DC-981B-D920137807B2}" srcId="{F933DF8B-6A46-4F7F-83ED-3282E13C8B85}" destId="{17611DFA-B3BE-4614-9536-0F0D1B66E657}" srcOrd="0" destOrd="0" parTransId="{4E1FF52F-44AA-4735-99DE-569C803CEDD8}" sibTransId="{E09B5A21-84B8-421C-B69C-DAD78D775F6E}"/>
    <dgm:cxn modelId="{9F73EB29-5B90-4E4A-8885-1DEDA014F2E0}" type="presParOf" srcId="{48E0C6E9-0626-456F-B96F-85C8017DB4A5}" destId="{E9C90744-DB7B-48A1-BC8B-9E4EE6ABC6F3}" srcOrd="0" destOrd="0" presId="urn:microsoft.com/office/officeart/2016/7/layout/VerticalHollowActionList"/>
    <dgm:cxn modelId="{FE608133-2DA6-4C97-8195-B610D2D820E0}" type="presParOf" srcId="{E9C90744-DB7B-48A1-BC8B-9E4EE6ABC6F3}" destId="{F2C63691-BBBB-4575-9947-22539D06F305}" srcOrd="0" destOrd="0" presId="urn:microsoft.com/office/officeart/2016/7/layout/VerticalHollowActionList"/>
    <dgm:cxn modelId="{8BA402C8-8DB9-4492-9A31-83E0B3A37091}" type="presParOf" srcId="{E9C90744-DB7B-48A1-BC8B-9E4EE6ABC6F3}" destId="{33C0A2F9-024B-40DC-9497-1287F4D6FC6C}" srcOrd="1" destOrd="0" presId="urn:microsoft.com/office/officeart/2016/7/layout/VerticalHollowActionList"/>
    <dgm:cxn modelId="{A93F646F-812A-4EE7-8817-042053FB203B}" type="presParOf" srcId="{48E0C6E9-0626-456F-B96F-85C8017DB4A5}" destId="{F5B6B649-F9EE-4D93-A605-D5DF1FD25539}" srcOrd="1" destOrd="0" presId="urn:microsoft.com/office/officeart/2016/7/layout/VerticalHollowActionList"/>
    <dgm:cxn modelId="{DCBFE29B-191A-4017-B6A9-A5979BF2D960}" type="presParOf" srcId="{48E0C6E9-0626-456F-B96F-85C8017DB4A5}" destId="{05F8F47F-583C-4F82-A252-37DD9E3FE989}" srcOrd="2" destOrd="0" presId="urn:microsoft.com/office/officeart/2016/7/layout/VerticalHollowActionList"/>
    <dgm:cxn modelId="{C0553109-6A88-4764-8820-5988A41ECC5F}" type="presParOf" srcId="{05F8F47F-583C-4F82-A252-37DD9E3FE989}" destId="{C339D7CC-6A9B-4596-BE08-2F09CAFA4F7B}" srcOrd="0" destOrd="0" presId="urn:microsoft.com/office/officeart/2016/7/layout/VerticalHollowActionList"/>
    <dgm:cxn modelId="{DC9EE181-CDAC-48C0-81E0-8E83968F48C4}" type="presParOf" srcId="{05F8F47F-583C-4F82-A252-37DD9E3FE989}" destId="{41A2D470-4593-4D1A-9DB5-53E05A1CACF6}" srcOrd="1" destOrd="0" presId="urn:microsoft.com/office/officeart/2016/7/layout/VerticalHollowActionList"/>
    <dgm:cxn modelId="{1DFBCEDE-94B3-4DC8-99D2-C5751743135A}" type="presParOf" srcId="{48E0C6E9-0626-456F-B96F-85C8017DB4A5}" destId="{E7239661-7181-4229-B974-3E2F3832BA61}" srcOrd="3" destOrd="0" presId="urn:microsoft.com/office/officeart/2016/7/layout/VerticalHollowActionList"/>
    <dgm:cxn modelId="{B35807E9-56CC-42EF-B50F-47ABA5A58D89}" type="presParOf" srcId="{48E0C6E9-0626-456F-B96F-85C8017DB4A5}" destId="{60C33A18-F93B-4C77-820C-3146946590DE}" srcOrd="4" destOrd="0" presId="urn:microsoft.com/office/officeart/2016/7/layout/VerticalHollowActionList"/>
    <dgm:cxn modelId="{F0B4B6C4-B719-4E8C-B277-6776DCB44F34}" type="presParOf" srcId="{60C33A18-F93B-4C77-820C-3146946590DE}" destId="{BBC1CEFA-2574-498A-BA8A-2A59A5547C28}" srcOrd="0" destOrd="0" presId="urn:microsoft.com/office/officeart/2016/7/layout/VerticalHollowActionList"/>
    <dgm:cxn modelId="{115C8DB2-2EB3-4BFF-9058-BCA3930ADE3C}" type="presParOf" srcId="{60C33A18-F93B-4C77-820C-3146946590DE}" destId="{EDC34C63-6C9A-41CA-AB4D-A6E93476E78C}" srcOrd="1" destOrd="0" presId="urn:microsoft.com/office/officeart/2016/7/layout/VerticalHollow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DFABAD27-E7B0-4C7C-89B9-027479D3DB12}"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GB"/>
        </a:p>
      </dgm:t>
    </dgm:pt>
    <dgm:pt modelId="{9D1973A3-D412-4A1E-92DB-25F5B4B664A2}">
      <dgm:prSet/>
      <dgm:spPr/>
      <dgm:t>
        <a:bodyPr/>
        <a:lstStyle/>
        <a:p>
          <a:pPr rtl="0"/>
          <a:r>
            <a:rPr lang="en-GB" dirty="0"/>
            <a:t>Benefits and costs expressed in money terms:</a:t>
          </a:r>
        </a:p>
      </dgm:t>
    </dgm:pt>
    <dgm:pt modelId="{050BE745-674F-43F5-B079-AEB2D0FF05BF}" type="parTrans" cxnId="{7FA6802B-90B8-4F6A-ABDD-DAA564B01656}">
      <dgm:prSet/>
      <dgm:spPr/>
      <dgm:t>
        <a:bodyPr/>
        <a:lstStyle/>
        <a:p>
          <a:endParaRPr lang="en-GB"/>
        </a:p>
      </dgm:t>
    </dgm:pt>
    <dgm:pt modelId="{D5DC6DF9-2146-4024-BAF0-F065495031F7}" type="sibTrans" cxnId="{7FA6802B-90B8-4F6A-ABDD-DAA564B01656}">
      <dgm:prSet/>
      <dgm:spPr/>
      <dgm:t>
        <a:bodyPr/>
        <a:lstStyle/>
        <a:p>
          <a:endParaRPr lang="en-GB"/>
        </a:p>
      </dgm:t>
    </dgm:pt>
    <mc:AlternateContent xmlns:mc="http://schemas.openxmlformats.org/markup-compatibility/2006" xmlns:a14="http://schemas.microsoft.com/office/drawing/2010/main">
      <mc:Choice Requires="a14">
        <dgm:pt modelId="{60D71650-F2BA-4E7E-9A0C-D701653440D6}">
          <dgm:prSet/>
          <dgm:spPr/>
          <dgm:t>
            <a:bodyPr/>
            <a:lstStyle/>
            <a:p>
              <a:pPr rtl="0"/>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Sensitivity</m:t>
                    </m:r>
                    <m:r>
                      <a:rPr lang="en-US" b="0" i="0" smtClean="0">
                        <a:latin typeface="Cambria Math" panose="02040503050406030204" pitchFamily="18" charset="0"/>
                      </a:rPr>
                      <m:t> %=</m:t>
                    </m:r>
                    <m:f>
                      <m:fPr>
                        <m:ctrlPr>
                          <a:rPr lang="en-US" b="0" i="1">
                            <a:latin typeface="Cambria Math" panose="02040503050406030204" pitchFamily="18" charset="0"/>
                          </a:rPr>
                        </m:ctrlPr>
                      </m:fPr>
                      <m:num>
                        <m:r>
                          <m:rPr>
                            <m:sty m:val="p"/>
                          </m:rPr>
                          <a:rPr lang="en-US" b="0" i="0">
                            <a:latin typeface="Cambria Math" panose="02040503050406030204" pitchFamily="18" charset="0"/>
                          </a:rPr>
                          <m:t>NPV</m:t>
                        </m:r>
                      </m:num>
                      <m:den>
                        <m:r>
                          <m:rPr>
                            <m:sty m:val="p"/>
                          </m:rPr>
                          <a:rPr lang="en-US" b="0" i="0">
                            <a:latin typeface="Cambria Math" panose="02040503050406030204" pitchFamily="18" charset="0"/>
                          </a:rPr>
                          <m:t>PV</m:t>
                        </m:r>
                        <m:r>
                          <a:rPr lang="en-US" b="0" i="0">
                            <a:latin typeface="Cambria Math" panose="02040503050406030204" pitchFamily="18" charset="0"/>
                          </a:rPr>
                          <m:t> </m:t>
                        </m:r>
                        <m:r>
                          <m:rPr>
                            <m:sty m:val="p"/>
                          </m:rPr>
                          <a:rPr lang="en-US" b="0" i="0">
                            <a:latin typeface="Cambria Math" panose="02040503050406030204" pitchFamily="18" charset="0"/>
                          </a:rPr>
                          <m:t>of</m:t>
                        </m:r>
                        <m:r>
                          <a:rPr lang="en-US" b="0" i="0">
                            <a:latin typeface="Cambria Math" panose="02040503050406030204" pitchFamily="18" charset="0"/>
                          </a:rPr>
                          <m:t> </m:t>
                        </m:r>
                        <m:r>
                          <m:rPr>
                            <m:sty m:val="p"/>
                          </m:rPr>
                          <a:rPr lang="en-US" b="0" i="0">
                            <a:latin typeface="Cambria Math" panose="02040503050406030204" pitchFamily="18" charset="0"/>
                          </a:rPr>
                          <m:t>Factor</m:t>
                        </m:r>
                        <m:r>
                          <a:rPr lang="en-US" b="0" i="0">
                            <a:latin typeface="Cambria Math" panose="02040503050406030204" pitchFamily="18" charset="0"/>
                          </a:rPr>
                          <m:t> </m:t>
                        </m:r>
                        <m:r>
                          <m:rPr>
                            <m:sty m:val="p"/>
                          </m:rPr>
                          <a:rPr lang="en-US" b="0" i="0">
                            <a:latin typeface="Cambria Math" panose="02040503050406030204" pitchFamily="18" charset="0"/>
                          </a:rPr>
                          <m:t>Estimate</m:t>
                        </m:r>
                      </m:den>
                    </m:f>
                    <m:r>
                      <a:rPr lang="en-US" b="0" i="0">
                        <a:latin typeface="Cambria Math" panose="02040503050406030204" pitchFamily="18" charset="0"/>
                      </a:rPr>
                      <m:t>×100%</m:t>
                    </m:r>
                  </m:oMath>
                </m:oMathPara>
              </a14:m>
              <a:endParaRPr lang="en-GB" dirty="0"/>
            </a:p>
          </dgm:t>
        </dgm:pt>
      </mc:Choice>
      <mc:Fallback xmlns="">
        <dgm:pt modelId="{60D71650-F2BA-4E7E-9A0C-D701653440D6}">
          <dgm:prSet/>
          <dgm:spPr/>
          <dgm:t>
            <a:bodyPr/>
            <a:lstStyle/>
            <a:p>
              <a:pPr rtl="0"/>
              <a:r>
                <a:rPr lang="en-US" b="0" i="0">
                  <a:latin typeface="Cambria Math" panose="02040503050406030204" pitchFamily="18" charset="0"/>
                </a:rPr>
                <a:t>Sensitivity %=NPV/(PV of Factor Estimate)×100%</a:t>
              </a:r>
              <a:endParaRPr lang="en-GB" dirty="0"/>
            </a:p>
          </dgm:t>
        </dgm:pt>
      </mc:Fallback>
    </mc:AlternateContent>
    <dgm:pt modelId="{6B5165AB-77AF-49B6-B1A3-D0EA7DF23DC0}" type="parTrans" cxnId="{2A711590-6964-461E-8705-E6BA19005B08}">
      <dgm:prSet/>
      <dgm:spPr/>
      <dgm:t>
        <a:bodyPr/>
        <a:lstStyle/>
        <a:p>
          <a:endParaRPr lang="en-GB"/>
        </a:p>
      </dgm:t>
    </dgm:pt>
    <dgm:pt modelId="{4ED13AE7-038E-4080-B15C-6D9BCC8D43D1}" type="sibTrans" cxnId="{2A711590-6964-461E-8705-E6BA19005B08}">
      <dgm:prSet/>
      <dgm:spPr/>
      <dgm:t>
        <a:bodyPr/>
        <a:lstStyle/>
        <a:p>
          <a:endParaRPr lang="en-GB"/>
        </a:p>
      </dgm:t>
    </dgm:pt>
    <dgm:pt modelId="{E99C7301-4FDE-4AE1-81E1-D90FF2F83BC1}">
      <dgm:prSet/>
      <dgm:spPr/>
      <dgm:t>
        <a:bodyPr/>
        <a:lstStyle/>
        <a:p>
          <a:pPr rtl="0"/>
          <a:r>
            <a:rPr lang="en-GB" dirty="0"/>
            <a:t>Discount rate (cost of capital or required rate of return):</a:t>
          </a:r>
        </a:p>
      </dgm:t>
    </dgm:pt>
    <dgm:pt modelId="{27F65219-3C04-449F-9C7A-D843B22EEAB3}" type="parTrans" cxnId="{84A97AB2-2D28-4B8B-878E-5DEE59F0D206}">
      <dgm:prSet/>
      <dgm:spPr/>
      <dgm:t>
        <a:bodyPr/>
        <a:lstStyle/>
        <a:p>
          <a:endParaRPr lang="en-GB"/>
        </a:p>
      </dgm:t>
    </dgm:pt>
    <dgm:pt modelId="{04F149AF-CD8A-4A0F-BB7D-DF0CAD1B3EC0}" type="sibTrans" cxnId="{84A97AB2-2D28-4B8B-878E-5DEE59F0D206}">
      <dgm:prSet/>
      <dgm:spPr/>
      <dgm:t>
        <a:bodyPr/>
        <a:lstStyle/>
        <a:p>
          <a:endParaRPr lang="en-GB"/>
        </a:p>
      </dgm:t>
    </dgm:pt>
    <mc:AlternateContent xmlns:mc="http://schemas.openxmlformats.org/markup-compatibility/2006" xmlns:a14="http://schemas.microsoft.com/office/drawing/2010/main">
      <mc:Choice Requires="a14">
        <dgm:pt modelId="{AF36C0C3-1B89-47C3-8D3F-E06591C32CAA}">
          <dgm:prSet/>
          <dgm:spPr/>
          <dgm:t>
            <a:bodyPr/>
            <a:lstStyle/>
            <a:p>
              <a:pPr rtl="0"/>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Sensitivity</m:t>
                    </m:r>
                    <m:r>
                      <a:rPr lang="en-US" b="0" i="0" smtClean="0">
                        <a:latin typeface="Cambria Math" panose="02040503050406030204" pitchFamily="18" charset="0"/>
                      </a:rPr>
                      <m:t> %=</m:t>
                    </m:r>
                    <m:f>
                      <m:fPr>
                        <m:ctrlPr>
                          <a:rPr lang="en-GB" i="1">
                            <a:latin typeface="Cambria Math" panose="02040503050406030204" pitchFamily="18" charset="0"/>
                          </a:rPr>
                        </m:ctrlPr>
                      </m:fPr>
                      <m:num>
                        <m:r>
                          <m:rPr>
                            <m:sty m:val="p"/>
                          </m:rPr>
                          <a:rPr lang="en-US" b="0" i="0">
                            <a:latin typeface="Cambria Math" panose="02040503050406030204" pitchFamily="18" charset="0"/>
                          </a:rPr>
                          <m:t>IRR</m:t>
                        </m:r>
                        <m:r>
                          <a:rPr lang="en-US" b="0" i="0">
                            <a:latin typeface="Cambria Math" panose="02040503050406030204" pitchFamily="18" charset="0"/>
                          </a:rPr>
                          <m:t>−</m:t>
                        </m:r>
                        <m:r>
                          <m:rPr>
                            <m:sty m:val="p"/>
                          </m:rPr>
                          <a:rPr lang="en-US" b="0" i="0">
                            <a:latin typeface="Cambria Math" panose="02040503050406030204" pitchFamily="18" charset="0"/>
                          </a:rPr>
                          <m:t>Discount</m:t>
                        </m:r>
                        <m:r>
                          <a:rPr lang="en-US" b="0" i="0">
                            <a:latin typeface="Cambria Math" panose="02040503050406030204" pitchFamily="18" charset="0"/>
                          </a:rPr>
                          <m:t> </m:t>
                        </m:r>
                        <m:r>
                          <m:rPr>
                            <m:sty m:val="p"/>
                          </m:rPr>
                          <a:rPr lang="en-US" b="0" i="0">
                            <a:latin typeface="Cambria Math" panose="02040503050406030204" pitchFamily="18" charset="0"/>
                          </a:rPr>
                          <m:t>rate</m:t>
                        </m:r>
                      </m:num>
                      <m:den>
                        <m:r>
                          <m:rPr>
                            <m:sty m:val="p"/>
                          </m:rPr>
                          <a:rPr lang="en-US" b="0" i="0">
                            <a:latin typeface="Cambria Math" panose="02040503050406030204" pitchFamily="18" charset="0"/>
                          </a:rPr>
                          <m:t>Discount</m:t>
                        </m:r>
                        <m:r>
                          <a:rPr lang="en-US" b="0" i="0">
                            <a:latin typeface="Cambria Math" panose="02040503050406030204" pitchFamily="18" charset="0"/>
                          </a:rPr>
                          <m:t> </m:t>
                        </m:r>
                        <m:r>
                          <m:rPr>
                            <m:sty m:val="p"/>
                          </m:rPr>
                          <a:rPr lang="en-US" b="0" i="0">
                            <a:latin typeface="Cambria Math" panose="02040503050406030204" pitchFamily="18" charset="0"/>
                          </a:rPr>
                          <m:t>rate</m:t>
                        </m:r>
                      </m:den>
                    </m:f>
                    <m:r>
                      <a:rPr lang="en-GB" i="0">
                        <a:latin typeface="Cambria Math" panose="02040503050406030204" pitchFamily="18" charset="0"/>
                      </a:rPr>
                      <m:t>×</m:t>
                    </m:r>
                    <m:r>
                      <a:rPr lang="en-US" b="0" i="0">
                        <a:latin typeface="Cambria Math" panose="02040503050406030204" pitchFamily="18" charset="0"/>
                      </a:rPr>
                      <m:t>100%</m:t>
                    </m:r>
                  </m:oMath>
                </m:oMathPara>
              </a14:m>
              <a:endParaRPr lang="en-GB" dirty="0"/>
            </a:p>
          </dgm:t>
        </dgm:pt>
      </mc:Choice>
      <mc:Fallback xmlns="">
        <dgm:pt modelId="{AF36C0C3-1B89-47C3-8D3F-E06591C32CAA}">
          <dgm:prSet/>
          <dgm:spPr/>
          <dgm:t>
            <a:bodyPr/>
            <a:lstStyle/>
            <a:p>
              <a:pPr rtl="0"/>
              <a:r>
                <a:rPr lang="en-US" b="0" i="0">
                  <a:latin typeface="Cambria Math" panose="02040503050406030204" pitchFamily="18" charset="0"/>
                </a:rPr>
                <a:t>Sensitivity %=</a:t>
              </a:r>
              <a:r>
                <a:rPr lang="en-GB" i="0">
                  <a:latin typeface="Cambria Math" panose="02040503050406030204" pitchFamily="18" charset="0"/>
                </a:rPr>
                <a:t>(</a:t>
              </a:r>
              <a:r>
                <a:rPr lang="en-US" b="0" i="0">
                  <a:latin typeface="Cambria Math" panose="02040503050406030204" pitchFamily="18" charset="0"/>
                </a:rPr>
                <a:t>IRR−Discount rate</a:t>
              </a:r>
              <a:r>
                <a:rPr lang="en-GB" b="0" i="0">
                  <a:latin typeface="Cambria Math" panose="02040503050406030204" pitchFamily="18" charset="0"/>
                </a:rPr>
                <a:t>)/(</a:t>
              </a:r>
              <a:r>
                <a:rPr lang="en-US" b="0" i="0">
                  <a:latin typeface="Cambria Math" panose="02040503050406030204" pitchFamily="18" charset="0"/>
                </a:rPr>
                <a:t>Discount rate</a:t>
              </a:r>
              <a:r>
                <a:rPr lang="en-GB" b="0" i="0">
                  <a:latin typeface="Cambria Math" panose="02040503050406030204" pitchFamily="18" charset="0"/>
                </a:rPr>
                <a:t>)</a:t>
              </a:r>
              <a:r>
                <a:rPr lang="en-GB" i="0">
                  <a:latin typeface="Cambria Math" panose="02040503050406030204" pitchFamily="18" charset="0"/>
                </a:rPr>
                <a:t>×</a:t>
              </a:r>
              <a:r>
                <a:rPr lang="en-US" b="0" i="0">
                  <a:latin typeface="Cambria Math" panose="02040503050406030204" pitchFamily="18" charset="0"/>
                </a:rPr>
                <a:t>100%</a:t>
              </a:r>
              <a:endParaRPr lang="en-GB" dirty="0"/>
            </a:p>
          </dgm:t>
        </dgm:pt>
      </mc:Fallback>
    </mc:AlternateContent>
    <dgm:pt modelId="{F7A6CBBF-24B9-4AFA-9240-B5CFBE5CEBFA}" type="parTrans" cxnId="{B94AA963-1688-4BB0-8349-B235A9A97A14}">
      <dgm:prSet/>
      <dgm:spPr/>
      <dgm:t>
        <a:bodyPr/>
        <a:lstStyle/>
        <a:p>
          <a:endParaRPr lang="en-GB"/>
        </a:p>
      </dgm:t>
    </dgm:pt>
    <dgm:pt modelId="{85A84ED4-D32F-4ED4-9977-457A771AB964}" type="sibTrans" cxnId="{B94AA963-1688-4BB0-8349-B235A9A97A14}">
      <dgm:prSet/>
      <dgm:spPr/>
      <dgm:t>
        <a:bodyPr/>
        <a:lstStyle/>
        <a:p>
          <a:endParaRPr lang="en-GB"/>
        </a:p>
      </dgm:t>
    </dgm:pt>
    <dgm:pt modelId="{C0D254E3-B965-47A5-8B01-BE4F41AF6FB9}" type="pres">
      <dgm:prSet presAssocID="{DFABAD27-E7B0-4C7C-89B9-027479D3DB12}" presName="Name0" presStyleCnt="0">
        <dgm:presLayoutVars>
          <dgm:chMax/>
          <dgm:chPref/>
          <dgm:dir/>
        </dgm:presLayoutVars>
      </dgm:prSet>
      <dgm:spPr/>
    </dgm:pt>
    <dgm:pt modelId="{9B1ECFD2-2342-48A6-B3F1-5FC8DD0C1023}" type="pres">
      <dgm:prSet presAssocID="{9D1973A3-D412-4A1E-92DB-25F5B4B664A2}" presName="parenttextcomposite" presStyleCnt="0"/>
      <dgm:spPr/>
    </dgm:pt>
    <dgm:pt modelId="{5472C328-C13F-4838-997F-3C5BBF48DC82}" type="pres">
      <dgm:prSet presAssocID="{9D1973A3-D412-4A1E-92DB-25F5B4B664A2}" presName="parenttext" presStyleLbl="revTx" presStyleIdx="0" presStyleCnt="2">
        <dgm:presLayoutVars>
          <dgm:chMax/>
          <dgm:chPref val="2"/>
          <dgm:bulletEnabled val="1"/>
        </dgm:presLayoutVars>
      </dgm:prSet>
      <dgm:spPr/>
    </dgm:pt>
    <dgm:pt modelId="{AD6468A9-74EC-4FAF-B6AB-18D8BCDDA6C8}" type="pres">
      <dgm:prSet presAssocID="{9D1973A3-D412-4A1E-92DB-25F5B4B664A2}" presName="composite" presStyleCnt="0"/>
      <dgm:spPr/>
    </dgm:pt>
    <dgm:pt modelId="{50462A71-844C-49F9-BBE1-F583BF163C20}" type="pres">
      <dgm:prSet presAssocID="{9D1973A3-D412-4A1E-92DB-25F5B4B664A2}" presName="chevron1" presStyleLbl="alignNode1" presStyleIdx="0" presStyleCnt="14"/>
      <dgm:spPr/>
    </dgm:pt>
    <dgm:pt modelId="{553FB07F-558E-40F1-B6C5-F63292214CB3}" type="pres">
      <dgm:prSet presAssocID="{9D1973A3-D412-4A1E-92DB-25F5B4B664A2}" presName="chevron2" presStyleLbl="alignNode1" presStyleIdx="1" presStyleCnt="14"/>
      <dgm:spPr/>
    </dgm:pt>
    <dgm:pt modelId="{A88A0088-1069-438A-9D11-CC03356A93D4}" type="pres">
      <dgm:prSet presAssocID="{9D1973A3-D412-4A1E-92DB-25F5B4B664A2}" presName="chevron3" presStyleLbl="alignNode1" presStyleIdx="2" presStyleCnt="14"/>
      <dgm:spPr/>
    </dgm:pt>
    <dgm:pt modelId="{909EF2FD-2D77-41CE-A92E-314A037E2C38}" type="pres">
      <dgm:prSet presAssocID="{9D1973A3-D412-4A1E-92DB-25F5B4B664A2}" presName="chevron4" presStyleLbl="alignNode1" presStyleIdx="3" presStyleCnt="14"/>
      <dgm:spPr/>
    </dgm:pt>
    <dgm:pt modelId="{5CE37CFB-DDC5-47C9-875D-7319FC2777CA}" type="pres">
      <dgm:prSet presAssocID="{9D1973A3-D412-4A1E-92DB-25F5B4B664A2}" presName="chevron5" presStyleLbl="alignNode1" presStyleIdx="4" presStyleCnt="14"/>
      <dgm:spPr/>
    </dgm:pt>
    <dgm:pt modelId="{D51FB779-11EA-4592-8770-D41E31190321}" type="pres">
      <dgm:prSet presAssocID="{9D1973A3-D412-4A1E-92DB-25F5B4B664A2}" presName="chevron6" presStyleLbl="alignNode1" presStyleIdx="5" presStyleCnt="14"/>
      <dgm:spPr/>
    </dgm:pt>
    <dgm:pt modelId="{6C30631E-0B90-4411-ADE9-23B7B791DC2B}" type="pres">
      <dgm:prSet presAssocID="{9D1973A3-D412-4A1E-92DB-25F5B4B664A2}" presName="chevron7" presStyleLbl="alignNode1" presStyleIdx="6" presStyleCnt="14"/>
      <dgm:spPr/>
    </dgm:pt>
    <dgm:pt modelId="{74B6B52B-9E3C-4F2B-A6AA-022E2E71AA93}" type="pres">
      <dgm:prSet presAssocID="{9D1973A3-D412-4A1E-92DB-25F5B4B664A2}" presName="childtext" presStyleLbl="solidFgAcc1" presStyleIdx="0" presStyleCnt="2">
        <dgm:presLayoutVars>
          <dgm:chMax/>
          <dgm:chPref val="0"/>
          <dgm:bulletEnabled val="1"/>
        </dgm:presLayoutVars>
      </dgm:prSet>
      <dgm:spPr/>
    </dgm:pt>
    <dgm:pt modelId="{47AD5C9F-A7EA-4CE8-AE45-88B8C820B567}" type="pres">
      <dgm:prSet presAssocID="{D5DC6DF9-2146-4024-BAF0-F065495031F7}" presName="sibTrans" presStyleCnt="0"/>
      <dgm:spPr/>
    </dgm:pt>
    <dgm:pt modelId="{546D0A8A-DE01-49D2-B67B-EBB4A7A0EFFE}" type="pres">
      <dgm:prSet presAssocID="{E99C7301-4FDE-4AE1-81E1-D90FF2F83BC1}" presName="parenttextcomposite" presStyleCnt="0"/>
      <dgm:spPr/>
    </dgm:pt>
    <dgm:pt modelId="{305EF5B7-FB60-4C1F-81E0-07DD936B04CE}" type="pres">
      <dgm:prSet presAssocID="{E99C7301-4FDE-4AE1-81E1-D90FF2F83BC1}" presName="parenttext" presStyleLbl="revTx" presStyleIdx="1" presStyleCnt="2">
        <dgm:presLayoutVars>
          <dgm:chMax/>
          <dgm:chPref val="2"/>
          <dgm:bulletEnabled val="1"/>
        </dgm:presLayoutVars>
      </dgm:prSet>
      <dgm:spPr/>
    </dgm:pt>
    <dgm:pt modelId="{6421CF98-0A7F-43DB-925E-7367299B5B8B}" type="pres">
      <dgm:prSet presAssocID="{E99C7301-4FDE-4AE1-81E1-D90FF2F83BC1}" presName="composite" presStyleCnt="0"/>
      <dgm:spPr/>
    </dgm:pt>
    <dgm:pt modelId="{A7D35FEA-1CA8-4950-A3B1-37EB0A0AF21F}" type="pres">
      <dgm:prSet presAssocID="{E99C7301-4FDE-4AE1-81E1-D90FF2F83BC1}" presName="chevron1" presStyleLbl="alignNode1" presStyleIdx="7" presStyleCnt="14"/>
      <dgm:spPr/>
    </dgm:pt>
    <dgm:pt modelId="{1CDA15AA-3434-4F64-80AE-7D9896527F8A}" type="pres">
      <dgm:prSet presAssocID="{E99C7301-4FDE-4AE1-81E1-D90FF2F83BC1}" presName="chevron2" presStyleLbl="alignNode1" presStyleIdx="8" presStyleCnt="14"/>
      <dgm:spPr/>
    </dgm:pt>
    <dgm:pt modelId="{D72D0578-CD3F-4D91-8D34-B643FDF947B6}" type="pres">
      <dgm:prSet presAssocID="{E99C7301-4FDE-4AE1-81E1-D90FF2F83BC1}" presName="chevron3" presStyleLbl="alignNode1" presStyleIdx="9" presStyleCnt="14"/>
      <dgm:spPr/>
    </dgm:pt>
    <dgm:pt modelId="{9AD67AA4-C344-4D37-A5F7-CC02A5E795D0}" type="pres">
      <dgm:prSet presAssocID="{E99C7301-4FDE-4AE1-81E1-D90FF2F83BC1}" presName="chevron4" presStyleLbl="alignNode1" presStyleIdx="10" presStyleCnt="14"/>
      <dgm:spPr/>
    </dgm:pt>
    <dgm:pt modelId="{453428D2-45FB-418C-A976-A4A5724CA197}" type="pres">
      <dgm:prSet presAssocID="{E99C7301-4FDE-4AE1-81E1-D90FF2F83BC1}" presName="chevron5" presStyleLbl="alignNode1" presStyleIdx="11" presStyleCnt="14"/>
      <dgm:spPr/>
    </dgm:pt>
    <dgm:pt modelId="{AD46CAC8-DF86-45E3-AFB3-60FF6A474ADB}" type="pres">
      <dgm:prSet presAssocID="{E99C7301-4FDE-4AE1-81E1-D90FF2F83BC1}" presName="chevron6" presStyleLbl="alignNode1" presStyleIdx="12" presStyleCnt="14"/>
      <dgm:spPr/>
    </dgm:pt>
    <dgm:pt modelId="{5D7B4C32-EDDE-4E68-A697-638AFAF5FF6D}" type="pres">
      <dgm:prSet presAssocID="{E99C7301-4FDE-4AE1-81E1-D90FF2F83BC1}" presName="chevron7" presStyleLbl="alignNode1" presStyleIdx="13" presStyleCnt="14"/>
      <dgm:spPr/>
    </dgm:pt>
    <dgm:pt modelId="{35926E6F-458F-433A-B601-7208622FCDCB}" type="pres">
      <dgm:prSet presAssocID="{E99C7301-4FDE-4AE1-81E1-D90FF2F83BC1}" presName="childtext" presStyleLbl="solidFgAcc1" presStyleIdx="1" presStyleCnt="2">
        <dgm:presLayoutVars>
          <dgm:chMax/>
          <dgm:chPref val="0"/>
          <dgm:bulletEnabled val="1"/>
        </dgm:presLayoutVars>
      </dgm:prSet>
      <dgm:spPr/>
    </dgm:pt>
  </dgm:ptLst>
  <dgm:cxnLst>
    <dgm:cxn modelId="{8B3D5013-1797-404F-8671-29BFA3EA1228}" type="presOf" srcId="{DFABAD27-E7B0-4C7C-89B9-027479D3DB12}" destId="{C0D254E3-B965-47A5-8B01-BE4F41AF6FB9}" srcOrd="0" destOrd="0" presId="urn:microsoft.com/office/officeart/2008/layout/VerticalAccentList"/>
    <dgm:cxn modelId="{6B7AE01D-45A3-413E-81F0-F20405C280D7}" type="presOf" srcId="{9D1973A3-D412-4A1E-92DB-25F5B4B664A2}" destId="{5472C328-C13F-4838-997F-3C5BBF48DC82}" srcOrd="0" destOrd="0" presId="urn:microsoft.com/office/officeart/2008/layout/VerticalAccentList"/>
    <dgm:cxn modelId="{7FA6802B-90B8-4F6A-ABDD-DAA564B01656}" srcId="{DFABAD27-E7B0-4C7C-89B9-027479D3DB12}" destId="{9D1973A3-D412-4A1E-92DB-25F5B4B664A2}" srcOrd="0" destOrd="0" parTransId="{050BE745-674F-43F5-B079-AEB2D0FF05BF}" sibTransId="{D5DC6DF9-2146-4024-BAF0-F065495031F7}"/>
    <dgm:cxn modelId="{D3676438-D6F0-4B78-9891-D66BC1149777}" type="presOf" srcId="{E99C7301-4FDE-4AE1-81E1-D90FF2F83BC1}" destId="{305EF5B7-FB60-4C1F-81E0-07DD936B04CE}" srcOrd="0" destOrd="0" presId="urn:microsoft.com/office/officeart/2008/layout/VerticalAccentList"/>
    <dgm:cxn modelId="{B94AA963-1688-4BB0-8349-B235A9A97A14}" srcId="{E99C7301-4FDE-4AE1-81E1-D90FF2F83BC1}" destId="{AF36C0C3-1B89-47C3-8D3F-E06591C32CAA}" srcOrd="0" destOrd="0" parTransId="{F7A6CBBF-24B9-4AFA-9240-B5CFBE5CEBFA}" sibTransId="{85A84ED4-D32F-4ED4-9977-457A771AB964}"/>
    <dgm:cxn modelId="{2A711590-6964-461E-8705-E6BA19005B08}" srcId="{9D1973A3-D412-4A1E-92DB-25F5B4B664A2}" destId="{60D71650-F2BA-4E7E-9A0C-D701653440D6}" srcOrd="0" destOrd="0" parTransId="{6B5165AB-77AF-49B6-B1A3-D0EA7DF23DC0}" sibTransId="{4ED13AE7-038E-4080-B15C-6D9BCC8D43D1}"/>
    <dgm:cxn modelId="{B8C207A2-FD4D-4857-AF78-A71B6DA518CA}" type="presOf" srcId="{60D71650-F2BA-4E7E-9A0C-D701653440D6}" destId="{74B6B52B-9E3C-4F2B-A6AA-022E2E71AA93}" srcOrd="0" destOrd="0" presId="urn:microsoft.com/office/officeart/2008/layout/VerticalAccentList"/>
    <dgm:cxn modelId="{84A97AB2-2D28-4B8B-878E-5DEE59F0D206}" srcId="{DFABAD27-E7B0-4C7C-89B9-027479D3DB12}" destId="{E99C7301-4FDE-4AE1-81E1-D90FF2F83BC1}" srcOrd="1" destOrd="0" parTransId="{27F65219-3C04-449F-9C7A-D843B22EEAB3}" sibTransId="{04F149AF-CD8A-4A0F-BB7D-DF0CAD1B3EC0}"/>
    <dgm:cxn modelId="{C6B18EB2-62B9-4FFD-98DD-AA6E8DF45D3B}" type="presOf" srcId="{AF36C0C3-1B89-47C3-8D3F-E06591C32CAA}" destId="{35926E6F-458F-433A-B601-7208622FCDCB}" srcOrd="0" destOrd="0" presId="urn:microsoft.com/office/officeart/2008/layout/VerticalAccentList"/>
    <dgm:cxn modelId="{B4F3015C-F720-4040-8765-B4D6C83D8D46}" type="presParOf" srcId="{C0D254E3-B965-47A5-8B01-BE4F41AF6FB9}" destId="{9B1ECFD2-2342-48A6-B3F1-5FC8DD0C1023}" srcOrd="0" destOrd="0" presId="urn:microsoft.com/office/officeart/2008/layout/VerticalAccentList"/>
    <dgm:cxn modelId="{25ACCE4C-9EDA-4129-A52B-82CE4A402626}" type="presParOf" srcId="{9B1ECFD2-2342-48A6-B3F1-5FC8DD0C1023}" destId="{5472C328-C13F-4838-997F-3C5BBF48DC82}" srcOrd="0" destOrd="0" presId="urn:microsoft.com/office/officeart/2008/layout/VerticalAccentList"/>
    <dgm:cxn modelId="{54141AD1-D73C-4C1A-A9FF-82B7C65ADF7D}" type="presParOf" srcId="{C0D254E3-B965-47A5-8B01-BE4F41AF6FB9}" destId="{AD6468A9-74EC-4FAF-B6AB-18D8BCDDA6C8}" srcOrd="1" destOrd="0" presId="urn:microsoft.com/office/officeart/2008/layout/VerticalAccentList"/>
    <dgm:cxn modelId="{6F4E71BB-6107-410D-9A2E-87F860A5E40A}" type="presParOf" srcId="{AD6468A9-74EC-4FAF-B6AB-18D8BCDDA6C8}" destId="{50462A71-844C-49F9-BBE1-F583BF163C20}" srcOrd="0" destOrd="0" presId="urn:microsoft.com/office/officeart/2008/layout/VerticalAccentList"/>
    <dgm:cxn modelId="{43A5D28F-D8F9-4E96-BEC7-2CB19593EE94}" type="presParOf" srcId="{AD6468A9-74EC-4FAF-B6AB-18D8BCDDA6C8}" destId="{553FB07F-558E-40F1-B6C5-F63292214CB3}" srcOrd="1" destOrd="0" presId="urn:microsoft.com/office/officeart/2008/layout/VerticalAccentList"/>
    <dgm:cxn modelId="{22DF0E21-B23F-4EC5-BAA1-8B6B50E390D8}" type="presParOf" srcId="{AD6468A9-74EC-4FAF-B6AB-18D8BCDDA6C8}" destId="{A88A0088-1069-438A-9D11-CC03356A93D4}" srcOrd="2" destOrd="0" presId="urn:microsoft.com/office/officeart/2008/layout/VerticalAccentList"/>
    <dgm:cxn modelId="{0D1018F6-95E6-44BE-B6F8-C20A6F874D9B}" type="presParOf" srcId="{AD6468A9-74EC-4FAF-B6AB-18D8BCDDA6C8}" destId="{909EF2FD-2D77-41CE-A92E-314A037E2C38}" srcOrd="3" destOrd="0" presId="urn:microsoft.com/office/officeart/2008/layout/VerticalAccentList"/>
    <dgm:cxn modelId="{8CDAE6D3-E673-49E7-B829-06F6EED07C4B}" type="presParOf" srcId="{AD6468A9-74EC-4FAF-B6AB-18D8BCDDA6C8}" destId="{5CE37CFB-DDC5-47C9-875D-7319FC2777CA}" srcOrd="4" destOrd="0" presId="urn:microsoft.com/office/officeart/2008/layout/VerticalAccentList"/>
    <dgm:cxn modelId="{95EAEEE9-9608-4E06-9BBE-C2318251E48C}" type="presParOf" srcId="{AD6468A9-74EC-4FAF-B6AB-18D8BCDDA6C8}" destId="{D51FB779-11EA-4592-8770-D41E31190321}" srcOrd="5" destOrd="0" presId="urn:microsoft.com/office/officeart/2008/layout/VerticalAccentList"/>
    <dgm:cxn modelId="{25DF3647-C76F-4464-8EFD-B74BD86A45DA}" type="presParOf" srcId="{AD6468A9-74EC-4FAF-B6AB-18D8BCDDA6C8}" destId="{6C30631E-0B90-4411-ADE9-23B7B791DC2B}" srcOrd="6" destOrd="0" presId="urn:microsoft.com/office/officeart/2008/layout/VerticalAccentList"/>
    <dgm:cxn modelId="{A2C94AFB-5A59-481C-947C-8A8AC149622C}" type="presParOf" srcId="{AD6468A9-74EC-4FAF-B6AB-18D8BCDDA6C8}" destId="{74B6B52B-9E3C-4F2B-A6AA-022E2E71AA93}" srcOrd="7" destOrd="0" presId="urn:microsoft.com/office/officeart/2008/layout/VerticalAccentList"/>
    <dgm:cxn modelId="{82C10F9B-81B1-4F99-854A-3922CCF9806E}" type="presParOf" srcId="{C0D254E3-B965-47A5-8B01-BE4F41AF6FB9}" destId="{47AD5C9F-A7EA-4CE8-AE45-88B8C820B567}" srcOrd="2" destOrd="0" presId="urn:microsoft.com/office/officeart/2008/layout/VerticalAccentList"/>
    <dgm:cxn modelId="{6F7F71BC-D017-44A8-855F-B91591883DB7}" type="presParOf" srcId="{C0D254E3-B965-47A5-8B01-BE4F41AF6FB9}" destId="{546D0A8A-DE01-49D2-B67B-EBB4A7A0EFFE}" srcOrd="3" destOrd="0" presId="urn:microsoft.com/office/officeart/2008/layout/VerticalAccentList"/>
    <dgm:cxn modelId="{7402465E-DA41-49C2-90A9-060502EBC316}" type="presParOf" srcId="{546D0A8A-DE01-49D2-B67B-EBB4A7A0EFFE}" destId="{305EF5B7-FB60-4C1F-81E0-07DD936B04CE}" srcOrd="0" destOrd="0" presId="urn:microsoft.com/office/officeart/2008/layout/VerticalAccentList"/>
    <dgm:cxn modelId="{D3C08E3F-4C09-419B-92B8-7C9C8A6FB886}" type="presParOf" srcId="{C0D254E3-B965-47A5-8B01-BE4F41AF6FB9}" destId="{6421CF98-0A7F-43DB-925E-7367299B5B8B}" srcOrd="4" destOrd="0" presId="urn:microsoft.com/office/officeart/2008/layout/VerticalAccentList"/>
    <dgm:cxn modelId="{6B30BD7E-2621-49BC-BEBE-898D2475742E}" type="presParOf" srcId="{6421CF98-0A7F-43DB-925E-7367299B5B8B}" destId="{A7D35FEA-1CA8-4950-A3B1-37EB0A0AF21F}" srcOrd="0" destOrd="0" presId="urn:microsoft.com/office/officeart/2008/layout/VerticalAccentList"/>
    <dgm:cxn modelId="{55070CC3-C966-4CD1-B267-7B1BED6BC5BD}" type="presParOf" srcId="{6421CF98-0A7F-43DB-925E-7367299B5B8B}" destId="{1CDA15AA-3434-4F64-80AE-7D9896527F8A}" srcOrd="1" destOrd="0" presId="urn:microsoft.com/office/officeart/2008/layout/VerticalAccentList"/>
    <dgm:cxn modelId="{8E6F4371-A122-4EC4-97F5-3DBE50A92849}" type="presParOf" srcId="{6421CF98-0A7F-43DB-925E-7367299B5B8B}" destId="{D72D0578-CD3F-4D91-8D34-B643FDF947B6}" srcOrd="2" destOrd="0" presId="urn:microsoft.com/office/officeart/2008/layout/VerticalAccentList"/>
    <dgm:cxn modelId="{3BC8A757-46DC-4BBA-8BD0-9EA2AD2F7773}" type="presParOf" srcId="{6421CF98-0A7F-43DB-925E-7367299B5B8B}" destId="{9AD67AA4-C344-4D37-A5F7-CC02A5E795D0}" srcOrd="3" destOrd="0" presId="urn:microsoft.com/office/officeart/2008/layout/VerticalAccentList"/>
    <dgm:cxn modelId="{766D0C93-AB1D-4C51-87DF-8B77D5E5C187}" type="presParOf" srcId="{6421CF98-0A7F-43DB-925E-7367299B5B8B}" destId="{453428D2-45FB-418C-A976-A4A5724CA197}" srcOrd="4" destOrd="0" presId="urn:microsoft.com/office/officeart/2008/layout/VerticalAccentList"/>
    <dgm:cxn modelId="{496C2A8D-6863-4F70-9074-0532B33DC014}" type="presParOf" srcId="{6421CF98-0A7F-43DB-925E-7367299B5B8B}" destId="{AD46CAC8-DF86-45E3-AFB3-60FF6A474ADB}" srcOrd="5" destOrd="0" presId="urn:microsoft.com/office/officeart/2008/layout/VerticalAccentList"/>
    <dgm:cxn modelId="{29680D8B-D65C-431F-BF33-E0F055EB0376}" type="presParOf" srcId="{6421CF98-0A7F-43DB-925E-7367299B5B8B}" destId="{5D7B4C32-EDDE-4E68-A697-638AFAF5FF6D}" srcOrd="6" destOrd="0" presId="urn:microsoft.com/office/officeart/2008/layout/VerticalAccentList"/>
    <dgm:cxn modelId="{AB328CCE-05A5-4808-89C9-B5F36E7F195A}" type="presParOf" srcId="{6421CF98-0A7F-43DB-925E-7367299B5B8B}" destId="{35926E6F-458F-433A-B601-7208622FCDCB}" srcOrd="7" destOrd="0" presId="urn:microsoft.com/office/officeart/2008/layout/Vertical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DFABAD27-E7B0-4C7C-89B9-027479D3DB12}"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GB"/>
        </a:p>
      </dgm:t>
    </dgm:pt>
    <dgm:pt modelId="{9D1973A3-D412-4A1E-92DB-25F5B4B664A2}">
      <dgm:prSet/>
      <dgm:spPr/>
      <dgm:t>
        <a:bodyPr/>
        <a:lstStyle/>
        <a:p>
          <a:pPr rtl="0"/>
          <a:r>
            <a:rPr lang="en-GB" dirty="0"/>
            <a:t>Benefits and costs expressed in money terms:</a:t>
          </a:r>
        </a:p>
      </dgm:t>
    </dgm:pt>
    <dgm:pt modelId="{050BE745-674F-43F5-B079-AEB2D0FF05BF}" type="parTrans" cxnId="{7FA6802B-90B8-4F6A-ABDD-DAA564B01656}">
      <dgm:prSet/>
      <dgm:spPr/>
      <dgm:t>
        <a:bodyPr/>
        <a:lstStyle/>
        <a:p>
          <a:endParaRPr lang="en-GB"/>
        </a:p>
      </dgm:t>
    </dgm:pt>
    <dgm:pt modelId="{D5DC6DF9-2146-4024-BAF0-F065495031F7}" type="sibTrans" cxnId="{7FA6802B-90B8-4F6A-ABDD-DAA564B01656}">
      <dgm:prSet/>
      <dgm:spPr/>
      <dgm:t>
        <a:bodyPr/>
        <a:lstStyle/>
        <a:p>
          <a:endParaRPr lang="en-GB"/>
        </a:p>
      </dgm:t>
    </dgm:pt>
    <dgm:pt modelId="{60D71650-F2BA-4E7E-9A0C-D701653440D6}">
      <dgm:prSet/>
      <dgm:spPr>
        <a:blipFill>
          <a:blip xmlns:r="http://schemas.openxmlformats.org/officeDocument/2006/relationships" r:embed="rId1"/>
          <a:stretch>
            <a:fillRect/>
          </a:stretch>
        </a:blipFill>
      </dgm:spPr>
      <dgm:t>
        <a:bodyPr/>
        <a:lstStyle/>
        <a:p>
          <a:r>
            <a:rPr lang="en-GB">
              <a:noFill/>
            </a:rPr>
            <a:t> </a:t>
          </a:r>
        </a:p>
      </dgm:t>
    </dgm:pt>
    <dgm:pt modelId="{6B5165AB-77AF-49B6-B1A3-D0EA7DF23DC0}" type="parTrans" cxnId="{2A711590-6964-461E-8705-E6BA19005B08}">
      <dgm:prSet/>
      <dgm:spPr/>
      <dgm:t>
        <a:bodyPr/>
        <a:lstStyle/>
        <a:p>
          <a:endParaRPr lang="en-GB"/>
        </a:p>
      </dgm:t>
    </dgm:pt>
    <dgm:pt modelId="{4ED13AE7-038E-4080-B15C-6D9BCC8D43D1}" type="sibTrans" cxnId="{2A711590-6964-461E-8705-E6BA19005B08}">
      <dgm:prSet/>
      <dgm:spPr/>
      <dgm:t>
        <a:bodyPr/>
        <a:lstStyle/>
        <a:p>
          <a:endParaRPr lang="en-GB"/>
        </a:p>
      </dgm:t>
    </dgm:pt>
    <dgm:pt modelId="{E99C7301-4FDE-4AE1-81E1-D90FF2F83BC1}">
      <dgm:prSet/>
      <dgm:spPr/>
      <dgm:t>
        <a:bodyPr/>
        <a:lstStyle/>
        <a:p>
          <a:pPr rtl="0"/>
          <a:r>
            <a:rPr lang="en-GB" dirty="0"/>
            <a:t>Discount rate (cost of capital or required rate of return):</a:t>
          </a:r>
        </a:p>
      </dgm:t>
    </dgm:pt>
    <dgm:pt modelId="{27F65219-3C04-449F-9C7A-D843B22EEAB3}" type="parTrans" cxnId="{84A97AB2-2D28-4B8B-878E-5DEE59F0D206}">
      <dgm:prSet/>
      <dgm:spPr/>
      <dgm:t>
        <a:bodyPr/>
        <a:lstStyle/>
        <a:p>
          <a:endParaRPr lang="en-GB"/>
        </a:p>
      </dgm:t>
    </dgm:pt>
    <dgm:pt modelId="{04F149AF-CD8A-4A0F-BB7D-DF0CAD1B3EC0}" type="sibTrans" cxnId="{84A97AB2-2D28-4B8B-878E-5DEE59F0D206}">
      <dgm:prSet/>
      <dgm:spPr/>
      <dgm:t>
        <a:bodyPr/>
        <a:lstStyle/>
        <a:p>
          <a:endParaRPr lang="en-GB"/>
        </a:p>
      </dgm:t>
    </dgm:pt>
    <dgm:pt modelId="{AF36C0C3-1B89-47C3-8D3F-E06591C32CAA}">
      <dgm:prSet/>
      <dgm:spPr>
        <a:blipFill>
          <a:blip xmlns:r="http://schemas.openxmlformats.org/officeDocument/2006/relationships" r:embed="rId2"/>
          <a:stretch>
            <a:fillRect/>
          </a:stretch>
        </a:blipFill>
      </dgm:spPr>
      <dgm:t>
        <a:bodyPr/>
        <a:lstStyle/>
        <a:p>
          <a:r>
            <a:rPr lang="en-GB">
              <a:noFill/>
            </a:rPr>
            <a:t> </a:t>
          </a:r>
        </a:p>
      </dgm:t>
    </dgm:pt>
    <dgm:pt modelId="{F7A6CBBF-24B9-4AFA-9240-B5CFBE5CEBFA}" type="parTrans" cxnId="{B94AA963-1688-4BB0-8349-B235A9A97A14}">
      <dgm:prSet/>
      <dgm:spPr/>
      <dgm:t>
        <a:bodyPr/>
        <a:lstStyle/>
        <a:p>
          <a:endParaRPr lang="en-GB"/>
        </a:p>
      </dgm:t>
    </dgm:pt>
    <dgm:pt modelId="{85A84ED4-D32F-4ED4-9977-457A771AB964}" type="sibTrans" cxnId="{B94AA963-1688-4BB0-8349-B235A9A97A14}">
      <dgm:prSet/>
      <dgm:spPr/>
      <dgm:t>
        <a:bodyPr/>
        <a:lstStyle/>
        <a:p>
          <a:endParaRPr lang="en-GB"/>
        </a:p>
      </dgm:t>
    </dgm:pt>
    <dgm:pt modelId="{C0D254E3-B965-47A5-8B01-BE4F41AF6FB9}" type="pres">
      <dgm:prSet presAssocID="{DFABAD27-E7B0-4C7C-89B9-027479D3DB12}" presName="Name0" presStyleCnt="0">
        <dgm:presLayoutVars>
          <dgm:chMax/>
          <dgm:chPref/>
          <dgm:dir/>
        </dgm:presLayoutVars>
      </dgm:prSet>
      <dgm:spPr/>
    </dgm:pt>
    <dgm:pt modelId="{9B1ECFD2-2342-48A6-B3F1-5FC8DD0C1023}" type="pres">
      <dgm:prSet presAssocID="{9D1973A3-D412-4A1E-92DB-25F5B4B664A2}" presName="parenttextcomposite" presStyleCnt="0"/>
      <dgm:spPr/>
    </dgm:pt>
    <dgm:pt modelId="{5472C328-C13F-4838-997F-3C5BBF48DC82}" type="pres">
      <dgm:prSet presAssocID="{9D1973A3-D412-4A1E-92DB-25F5B4B664A2}" presName="parenttext" presStyleLbl="revTx" presStyleIdx="0" presStyleCnt="2">
        <dgm:presLayoutVars>
          <dgm:chMax/>
          <dgm:chPref val="2"/>
          <dgm:bulletEnabled val="1"/>
        </dgm:presLayoutVars>
      </dgm:prSet>
      <dgm:spPr/>
    </dgm:pt>
    <dgm:pt modelId="{AD6468A9-74EC-4FAF-B6AB-18D8BCDDA6C8}" type="pres">
      <dgm:prSet presAssocID="{9D1973A3-D412-4A1E-92DB-25F5B4B664A2}" presName="composite" presStyleCnt="0"/>
      <dgm:spPr/>
    </dgm:pt>
    <dgm:pt modelId="{50462A71-844C-49F9-BBE1-F583BF163C20}" type="pres">
      <dgm:prSet presAssocID="{9D1973A3-D412-4A1E-92DB-25F5B4B664A2}" presName="chevron1" presStyleLbl="alignNode1" presStyleIdx="0" presStyleCnt="14"/>
      <dgm:spPr/>
    </dgm:pt>
    <dgm:pt modelId="{553FB07F-558E-40F1-B6C5-F63292214CB3}" type="pres">
      <dgm:prSet presAssocID="{9D1973A3-D412-4A1E-92DB-25F5B4B664A2}" presName="chevron2" presStyleLbl="alignNode1" presStyleIdx="1" presStyleCnt="14"/>
      <dgm:spPr/>
    </dgm:pt>
    <dgm:pt modelId="{A88A0088-1069-438A-9D11-CC03356A93D4}" type="pres">
      <dgm:prSet presAssocID="{9D1973A3-D412-4A1E-92DB-25F5B4B664A2}" presName="chevron3" presStyleLbl="alignNode1" presStyleIdx="2" presStyleCnt="14"/>
      <dgm:spPr/>
    </dgm:pt>
    <dgm:pt modelId="{909EF2FD-2D77-41CE-A92E-314A037E2C38}" type="pres">
      <dgm:prSet presAssocID="{9D1973A3-D412-4A1E-92DB-25F5B4B664A2}" presName="chevron4" presStyleLbl="alignNode1" presStyleIdx="3" presStyleCnt="14"/>
      <dgm:spPr/>
    </dgm:pt>
    <dgm:pt modelId="{5CE37CFB-DDC5-47C9-875D-7319FC2777CA}" type="pres">
      <dgm:prSet presAssocID="{9D1973A3-D412-4A1E-92DB-25F5B4B664A2}" presName="chevron5" presStyleLbl="alignNode1" presStyleIdx="4" presStyleCnt="14"/>
      <dgm:spPr/>
    </dgm:pt>
    <dgm:pt modelId="{D51FB779-11EA-4592-8770-D41E31190321}" type="pres">
      <dgm:prSet presAssocID="{9D1973A3-D412-4A1E-92DB-25F5B4B664A2}" presName="chevron6" presStyleLbl="alignNode1" presStyleIdx="5" presStyleCnt="14"/>
      <dgm:spPr/>
    </dgm:pt>
    <dgm:pt modelId="{6C30631E-0B90-4411-ADE9-23B7B791DC2B}" type="pres">
      <dgm:prSet presAssocID="{9D1973A3-D412-4A1E-92DB-25F5B4B664A2}" presName="chevron7" presStyleLbl="alignNode1" presStyleIdx="6" presStyleCnt="14"/>
      <dgm:spPr/>
    </dgm:pt>
    <dgm:pt modelId="{74B6B52B-9E3C-4F2B-A6AA-022E2E71AA93}" type="pres">
      <dgm:prSet presAssocID="{9D1973A3-D412-4A1E-92DB-25F5B4B664A2}" presName="childtext" presStyleLbl="solidFgAcc1" presStyleIdx="0" presStyleCnt="2">
        <dgm:presLayoutVars>
          <dgm:chMax/>
          <dgm:chPref val="0"/>
          <dgm:bulletEnabled val="1"/>
        </dgm:presLayoutVars>
      </dgm:prSet>
      <dgm:spPr/>
    </dgm:pt>
    <dgm:pt modelId="{47AD5C9F-A7EA-4CE8-AE45-88B8C820B567}" type="pres">
      <dgm:prSet presAssocID="{D5DC6DF9-2146-4024-BAF0-F065495031F7}" presName="sibTrans" presStyleCnt="0"/>
      <dgm:spPr/>
    </dgm:pt>
    <dgm:pt modelId="{546D0A8A-DE01-49D2-B67B-EBB4A7A0EFFE}" type="pres">
      <dgm:prSet presAssocID="{E99C7301-4FDE-4AE1-81E1-D90FF2F83BC1}" presName="parenttextcomposite" presStyleCnt="0"/>
      <dgm:spPr/>
    </dgm:pt>
    <dgm:pt modelId="{305EF5B7-FB60-4C1F-81E0-07DD936B04CE}" type="pres">
      <dgm:prSet presAssocID="{E99C7301-4FDE-4AE1-81E1-D90FF2F83BC1}" presName="parenttext" presStyleLbl="revTx" presStyleIdx="1" presStyleCnt="2">
        <dgm:presLayoutVars>
          <dgm:chMax/>
          <dgm:chPref val="2"/>
          <dgm:bulletEnabled val="1"/>
        </dgm:presLayoutVars>
      </dgm:prSet>
      <dgm:spPr/>
    </dgm:pt>
    <dgm:pt modelId="{6421CF98-0A7F-43DB-925E-7367299B5B8B}" type="pres">
      <dgm:prSet presAssocID="{E99C7301-4FDE-4AE1-81E1-D90FF2F83BC1}" presName="composite" presStyleCnt="0"/>
      <dgm:spPr/>
    </dgm:pt>
    <dgm:pt modelId="{A7D35FEA-1CA8-4950-A3B1-37EB0A0AF21F}" type="pres">
      <dgm:prSet presAssocID="{E99C7301-4FDE-4AE1-81E1-D90FF2F83BC1}" presName="chevron1" presStyleLbl="alignNode1" presStyleIdx="7" presStyleCnt="14"/>
      <dgm:spPr/>
    </dgm:pt>
    <dgm:pt modelId="{1CDA15AA-3434-4F64-80AE-7D9896527F8A}" type="pres">
      <dgm:prSet presAssocID="{E99C7301-4FDE-4AE1-81E1-D90FF2F83BC1}" presName="chevron2" presStyleLbl="alignNode1" presStyleIdx="8" presStyleCnt="14"/>
      <dgm:spPr/>
    </dgm:pt>
    <dgm:pt modelId="{D72D0578-CD3F-4D91-8D34-B643FDF947B6}" type="pres">
      <dgm:prSet presAssocID="{E99C7301-4FDE-4AE1-81E1-D90FF2F83BC1}" presName="chevron3" presStyleLbl="alignNode1" presStyleIdx="9" presStyleCnt="14"/>
      <dgm:spPr/>
    </dgm:pt>
    <dgm:pt modelId="{9AD67AA4-C344-4D37-A5F7-CC02A5E795D0}" type="pres">
      <dgm:prSet presAssocID="{E99C7301-4FDE-4AE1-81E1-D90FF2F83BC1}" presName="chevron4" presStyleLbl="alignNode1" presStyleIdx="10" presStyleCnt="14"/>
      <dgm:spPr/>
    </dgm:pt>
    <dgm:pt modelId="{453428D2-45FB-418C-A976-A4A5724CA197}" type="pres">
      <dgm:prSet presAssocID="{E99C7301-4FDE-4AE1-81E1-D90FF2F83BC1}" presName="chevron5" presStyleLbl="alignNode1" presStyleIdx="11" presStyleCnt="14"/>
      <dgm:spPr/>
    </dgm:pt>
    <dgm:pt modelId="{AD46CAC8-DF86-45E3-AFB3-60FF6A474ADB}" type="pres">
      <dgm:prSet presAssocID="{E99C7301-4FDE-4AE1-81E1-D90FF2F83BC1}" presName="chevron6" presStyleLbl="alignNode1" presStyleIdx="12" presStyleCnt="14"/>
      <dgm:spPr/>
    </dgm:pt>
    <dgm:pt modelId="{5D7B4C32-EDDE-4E68-A697-638AFAF5FF6D}" type="pres">
      <dgm:prSet presAssocID="{E99C7301-4FDE-4AE1-81E1-D90FF2F83BC1}" presName="chevron7" presStyleLbl="alignNode1" presStyleIdx="13" presStyleCnt="14"/>
      <dgm:spPr/>
    </dgm:pt>
    <dgm:pt modelId="{35926E6F-458F-433A-B601-7208622FCDCB}" type="pres">
      <dgm:prSet presAssocID="{E99C7301-4FDE-4AE1-81E1-D90FF2F83BC1}" presName="childtext" presStyleLbl="solidFgAcc1" presStyleIdx="1" presStyleCnt="2">
        <dgm:presLayoutVars>
          <dgm:chMax/>
          <dgm:chPref val="0"/>
          <dgm:bulletEnabled val="1"/>
        </dgm:presLayoutVars>
      </dgm:prSet>
      <dgm:spPr/>
    </dgm:pt>
  </dgm:ptLst>
  <dgm:cxnLst>
    <dgm:cxn modelId="{8B3D5013-1797-404F-8671-29BFA3EA1228}" type="presOf" srcId="{DFABAD27-E7B0-4C7C-89B9-027479D3DB12}" destId="{C0D254E3-B965-47A5-8B01-BE4F41AF6FB9}" srcOrd="0" destOrd="0" presId="urn:microsoft.com/office/officeart/2008/layout/VerticalAccentList"/>
    <dgm:cxn modelId="{6B7AE01D-45A3-413E-81F0-F20405C280D7}" type="presOf" srcId="{9D1973A3-D412-4A1E-92DB-25F5B4B664A2}" destId="{5472C328-C13F-4838-997F-3C5BBF48DC82}" srcOrd="0" destOrd="0" presId="urn:microsoft.com/office/officeart/2008/layout/VerticalAccentList"/>
    <dgm:cxn modelId="{7FA6802B-90B8-4F6A-ABDD-DAA564B01656}" srcId="{DFABAD27-E7B0-4C7C-89B9-027479D3DB12}" destId="{9D1973A3-D412-4A1E-92DB-25F5B4B664A2}" srcOrd="0" destOrd="0" parTransId="{050BE745-674F-43F5-B079-AEB2D0FF05BF}" sibTransId="{D5DC6DF9-2146-4024-BAF0-F065495031F7}"/>
    <dgm:cxn modelId="{D3676438-D6F0-4B78-9891-D66BC1149777}" type="presOf" srcId="{E99C7301-4FDE-4AE1-81E1-D90FF2F83BC1}" destId="{305EF5B7-FB60-4C1F-81E0-07DD936B04CE}" srcOrd="0" destOrd="0" presId="urn:microsoft.com/office/officeart/2008/layout/VerticalAccentList"/>
    <dgm:cxn modelId="{B94AA963-1688-4BB0-8349-B235A9A97A14}" srcId="{E99C7301-4FDE-4AE1-81E1-D90FF2F83BC1}" destId="{AF36C0C3-1B89-47C3-8D3F-E06591C32CAA}" srcOrd="0" destOrd="0" parTransId="{F7A6CBBF-24B9-4AFA-9240-B5CFBE5CEBFA}" sibTransId="{85A84ED4-D32F-4ED4-9977-457A771AB964}"/>
    <dgm:cxn modelId="{2A711590-6964-461E-8705-E6BA19005B08}" srcId="{9D1973A3-D412-4A1E-92DB-25F5B4B664A2}" destId="{60D71650-F2BA-4E7E-9A0C-D701653440D6}" srcOrd="0" destOrd="0" parTransId="{6B5165AB-77AF-49B6-B1A3-D0EA7DF23DC0}" sibTransId="{4ED13AE7-038E-4080-B15C-6D9BCC8D43D1}"/>
    <dgm:cxn modelId="{B8C207A2-FD4D-4857-AF78-A71B6DA518CA}" type="presOf" srcId="{60D71650-F2BA-4E7E-9A0C-D701653440D6}" destId="{74B6B52B-9E3C-4F2B-A6AA-022E2E71AA93}" srcOrd="0" destOrd="0" presId="urn:microsoft.com/office/officeart/2008/layout/VerticalAccentList"/>
    <dgm:cxn modelId="{84A97AB2-2D28-4B8B-878E-5DEE59F0D206}" srcId="{DFABAD27-E7B0-4C7C-89B9-027479D3DB12}" destId="{E99C7301-4FDE-4AE1-81E1-D90FF2F83BC1}" srcOrd="1" destOrd="0" parTransId="{27F65219-3C04-449F-9C7A-D843B22EEAB3}" sibTransId="{04F149AF-CD8A-4A0F-BB7D-DF0CAD1B3EC0}"/>
    <dgm:cxn modelId="{C6B18EB2-62B9-4FFD-98DD-AA6E8DF45D3B}" type="presOf" srcId="{AF36C0C3-1B89-47C3-8D3F-E06591C32CAA}" destId="{35926E6F-458F-433A-B601-7208622FCDCB}" srcOrd="0" destOrd="0" presId="urn:microsoft.com/office/officeart/2008/layout/VerticalAccentList"/>
    <dgm:cxn modelId="{B4F3015C-F720-4040-8765-B4D6C83D8D46}" type="presParOf" srcId="{C0D254E3-B965-47A5-8B01-BE4F41AF6FB9}" destId="{9B1ECFD2-2342-48A6-B3F1-5FC8DD0C1023}" srcOrd="0" destOrd="0" presId="urn:microsoft.com/office/officeart/2008/layout/VerticalAccentList"/>
    <dgm:cxn modelId="{25ACCE4C-9EDA-4129-A52B-82CE4A402626}" type="presParOf" srcId="{9B1ECFD2-2342-48A6-B3F1-5FC8DD0C1023}" destId="{5472C328-C13F-4838-997F-3C5BBF48DC82}" srcOrd="0" destOrd="0" presId="urn:microsoft.com/office/officeart/2008/layout/VerticalAccentList"/>
    <dgm:cxn modelId="{54141AD1-D73C-4C1A-A9FF-82B7C65ADF7D}" type="presParOf" srcId="{C0D254E3-B965-47A5-8B01-BE4F41AF6FB9}" destId="{AD6468A9-74EC-4FAF-B6AB-18D8BCDDA6C8}" srcOrd="1" destOrd="0" presId="urn:microsoft.com/office/officeart/2008/layout/VerticalAccentList"/>
    <dgm:cxn modelId="{6F4E71BB-6107-410D-9A2E-87F860A5E40A}" type="presParOf" srcId="{AD6468A9-74EC-4FAF-B6AB-18D8BCDDA6C8}" destId="{50462A71-844C-49F9-BBE1-F583BF163C20}" srcOrd="0" destOrd="0" presId="urn:microsoft.com/office/officeart/2008/layout/VerticalAccentList"/>
    <dgm:cxn modelId="{43A5D28F-D8F9-4E96-BEC7-2CB19593EE94}" type="presParOf" srcId="{AD6468A9-74EC-4FAF-B6AB-18D8BCDDA6C8}" destId="{553FB07F-558E-40F1-B6C5-F63292214CB3}" srcOrd="1" destOrd="0" presId="urn:microsoft.com/office/officeart/2008/layout/VerticalAccentList"/>
    <dgm:cxn modelId="{22DF0E21-B23F-4EC5-BAA1-8B6B50E390D8}" type="presParOf" srcId="{AD6468A9-74EC-4FAF-B6AB-18D8BCDDA6C8}" destId="{A88A0088-1069-438A-9D11-CC03356A93D4}" srcOrd="2" destOrd="0" presId="urn:microsoft.com/office/officeart/2008/layout/VerticalAccentList"/>
    <dgm:cxn modelId="{0D1018F6-95E6-44BE-B6F8-C20A6F874D9B}" type="presParOf" srcId="{AD6468A9-74EC-4FAF-B6AB-18D8BCDDA6C8}" destId="{909EF2FD-2D77-41CE-A92E-314A037E2C38}" srcOrd="3" destOrd="0" presId="urn:microsoft.com/office/officeart/2008/layout/VerticalAccentList"/>
    <dgm:cxn modelId="{8CDAE6D3-E673-49E7-B829-06F6EED07C4B}" type="presParOf" srcId="{AD6468A9-74EC-4FAF-B6AB-18D8BCDDA6C8}" destId="{5CE37CFB-DDC5-47C9-875D-7319FC2777CA}" srcOrd="4" destOrd="0" presId="urn:microsoft.com/office/officeart/2008/layout/VerticalAccentList"/>
    <dgm:cxn modelId="{95EAEEE9-9608-4E06-9BBE-C2318251E48C}" type="presParOf" srcId="{AD6468A9-74EC-4FAF-B6AB-18D8BCDDA6C8}" destId="{D51FB779-11EA-4592-8770-D41E31190321}" srcOrd="5" destOrd="0" presId="urn:microsoft.com/office/officeart/2008/layout/VerticalAccentList"/>
    <dgm:cxn modelId="{25DF3647-C76F-4464-8EFD-B74BD86A45DA}" type="presParOf" srcId="{AD6468A9-74EC-4FAF-B6AB-18D8BCDDA6C8}" destId="{6C30631E-0B90-4411-ADE9-23B7B791DC2B}" srcOrd="6" destOrd="0" presId="urn:microsoft.com/office/officeart/2008/layout/VerticalAccentList"/>
    <dgm:cxn modelId="{A2C94AFB-5A59-481C-947C-8A8AC149622C}" type="presParOf" srcId="{AD6468A9-74EC-4FAF-B6AB-18D8BCDDA6C8}" destId="{74B6B52B-9E3C-4F2B-A6AA-022E2E71AA93}" srcOrd="7" destOrd="0" presId="urn:microsoft.com/office/officeart/2008/layout/VerticalAccentList"/>
    <dgm:cxn modelId="{82C10F9B-81B1-4F99-854A-3922CCF9806E}" type="presParOf" srcId="{C0D254E3-B965-47A5-8B01-BE4F41AF6FB9}" destId="{47AD5C9F-A7EA-4CE8-AE45-88B8C820B567}" srcOrd="2" destOrd="0" presId="urn:microsoft.com/office/officeart/2008/layout/VerticalAccentList"/>
    <dgm:cxn modelId="{6F7F71BC-D017-44A8-855F-B91591883DB7}" type="presParOf" srcId="{C0D254E3-B965-47A5-8B01-BE4F41AF6FB9}" destId="{546D0A8A-DE01-49D2-B67B-EBB4A7A0EFFE}" srcOrd="3" destOrd="0" presId="urn:microsoft.com/office/officeart/2008/layout/VerticalAccentList"/>
    <dgm:cxn modelId="{7402465E-DA41-49C2-90A9-060502EBC316}" type="presParOf" srcId="{546D0A8A-DE01-49D2-B67B-EBB4A7A0EFFE}" destId="{305EF5B7-FB60-4C1F-81E0-07DD936B04CE}" srcOrd="0" destOrd="0" presId="urn:microsoft.com/office/officeart/2008/layout/VerticalAccentList"/>
    <dgm:cxn modelId="{D3C08E3F-4C09-419B-92B8-7C9C8A6FB886}" type="presParOf" srcId="{C0D254E3-B965-47A5-8B01-BE4F41AF6FB9}" destId="{6421CF98-0A7F-43DB-925E-7367299B5B8B}" srcOrd="4" destOrd="0" presId="urn:microsoft.com/office/officeart/2008/layout/VerticalAccentList"/>
    <dgm:cxn modelId="{6B30BD7E-2621-49BC-BEBE-898D2475742E}" type="presParOf" srcId="{6421CF98-0A7F-43DB-925E-7367299B5B8B}" destId="{A7D35FEA-1CA8-4950-A3B1-37EB0A0AF21F}" srcOrd="0" destOrd="0" presId="urn:microsoft.com/office/officeart/2008/layout/VerticalAccentList"/>
    <dgm:cxn modelId="{55070CC3-C966-4CD1-B267-7B1BED6BC5BD}" type="presParOf" srcId="{6421CF98-0A7F-43DB-925E-7367299B5B8B}" destId="{1CDA15AA-3434-4F64-80AE-7D9896527F8A}" srcOrd="1" destOrd="0" presId="urn:microsoft.com/office/officeart/2008/layout/VerticalAccentList"/>
    <dgm:cxn modelId="{8E6F4371-A122-4EC4-97F5-3DBE50A92849}" type="presParOf" srcId="{6421CF98-0A7F-43DB-925E-7367299B5B8B}" destId="{D72D0578-CD3F-4D91-8D34-B643FDF947B6}" srcOrd="2" destOrd="0" presId="urn:microsoft.com/office/officeart/2008/layout/VerticalAccentList"/>
    <dgm:cxn modelId="{3BC8A757-46DC-4BBA-8BD0-9EA2AD2F7773}" type="presParOf" srcId="{6421CF98-0A7F-43DB-925E-7367299B5B8B}" destId="{9AD67AA4-C344-4D37-A5F7-CC02A5E795D0}" srcOrd="3" destOrd="0" presId="urn:microsoft.com/office/officeart/2008/layout/VerticalAccentList"/>
    <dgm:cxn modelId="{766D0C93-AB1D-4C51-87DF-8B77D5E5C187}" type="presParOf" srcId="{6421CF98-0A7F-43DB-925E-7367299B5B8B}" destId="{453428D2-45FB-418C-A976-A4A5724CA197}" srcOrd="4" destOrd="0" presId="urn:microsoft.com/office/officeart/2008/layout/VerticalAccentList"/>
    <dgm:cxn modelId="{496C2A8D-6863-4F70-9074-0532B33DC014}" type="presParOf" srcId="{6421CF98-0A7F-43DB-925E-7367299B5B8B}" destId="{AD46CAC8-DF86-45E3-AFB3-60FF6A474ADB}" srcOrd="5" destOrd="0" presId="urn:microsoft.com/office/officeart/2008/layout/VerticalAccentList"/>
    <dgm:cxn modelId="{29680D8B-D65C-431F-BF33-E0F055EB0376}" type="presParOf" srcId="{6421CF98-0A7F-43DB-925E-7367299B5B8B}" destId="{5D7B4C32-EDDE-4E68-A697-638AFAF5FF6D}" srcOrd="6" destOrd="0" presId="urn:microsoft.com/office/officeart/2008/layout/VerticalAccentList"/>
    <dgm:cxn modelId="{AB328CCE-05A5-4808-89C9-B5F36E7F195A}" type="presParOf" srcId="{6421CF98-0A7F-43DB-925E-7367299B5B8B}" destId="{35926E6F-458F-433A-B601-7208622FCDCB}" srcOrd="7" destOrd="0" presId="urn:microsoft.com/office/officeart/2008/layout/Vertical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331FCC42-9A91-4493-967D-AA4B290E7F84}" type="doc">
      <dgm:prSet loTypeId="urn:microsoft.com/office/officeart/2008/layout/PictureStrips" loCatId="list" qsTypeId="urn:microsoft.com/office/officeart/2005/8/quickstyle/simple1" qsCatId="simple" csTypeId="urn:microsoft.com/office/officeart/2005/8/colors/accent1_2" csCatId="accent1"/>
      <dgm:spPr/>
      <dgm:t>
        <a:bodyPr/>
        <a:lstStyle/>
        <a:p>
          <a:endParaRPr lang="en-GB"/>
        </a:p>
      </dgm:t>
    </dgm:pt>
    <dgm:pt modelId="{89E436B6-E8AE-4377-A66C-05BF5F63881B}">
      <dgm:prSet/>
      <dgm:spPr/>
      <dgm:t>
        <a:bodyPr/>
        <a:lstStyle/>
        <a:p>
          <a:r>
            <a:rPr lang="en-GB"/>
            <a:t>Independent project</a:t>
          </a:r>
          <a:endParaRPr lang="en-US"/>
        </a:p>
      </dgm:t>
    </dgm:pt>
    <dgm:pt modelId="{C6A48C8E-7947-4E11-8F82-821FCDE36952}" type="parTrans" cxnId="{20A18414-8265-44D3-8662-2A1114C4134E}">
      <dgm:prSet/>
      <dgm:spPr/>
      <dgm:t>
        <a:bodyPr/>
        <a:lstStyle/>
        <a:p>
          <a:endParaRPr lang="en-GB"/>
        </a:p>
      </dgm:t>
    </dgm:pt>
    <dgm:pt modelId="{35E5CA27-DE1A-43FC-B9F7-9404C851EDFA}" type="sibTrans" cxnId="{20A18414-8265-44D3-8662-2A1114C4134E}">
      <dgm:prSet/>
      <dgm:spPr/>
      <dgm:t>
        <a:bodyPr/>
        <a:lstStyle/>
        <a:p>
          <a:endParaRPr lang="en-GB"/>
        </a:p>
      </dgm:t>
    </dgm:pt>
    <dgm:pt modelId="{9EC5BBE4-1ACF-4E31-8811-DA3CA1C7CEA5}">
      <dgm:prSet/>
      <dgm:spPr/>
      <dgm:t>
        <a:bodyPr/>
        <a:lstStyle/>
        <a:p>
          <a:r>
            <a:rPr lang="en-GB"/>
            <a:t>A project whose acceptance (or rejection) does not prevent the acceptance of other projects under consideration.</a:t>
          </a:r>
          <a:endParaRPr lang="en-US"/>
        </a:p>
      </dgm:t>
    </dgm:pt>
    <dgm:pt modelId="{1EE03AFE-DB78-43B4-B585-6751B4EBF748}" type="parTrans" cxnId="{E5AD5248-FB37-400D-80C1-7DD5B3AE2C76}">
      <dgm:prSet/>
      <dgm:spPr/>
      <dgm:t>
        <a:bodyPr/>
        <a:lstStyle/>
        <a:p>
          <a:endParaRPr lang="en-GB"/>
        </a:p>
      </dgm:t>
    </dgm:pt>
    <dgm:pt modelId="{021CEBC5-64ED-4564-B22C-7B6709AEC280}" type="sibTrans" cxnId="{E5AD5248-FB37-400D-80C1-7DD5B3AE2C76}">
      <dgm:prSet/>
      <dgm:spPr/>
      <dgm:t>
        <a:bodyPr/>
        <a:lstStyle/>
        <a:p>
          <a:endParaRPr lang="en-GB"/>
        </a:p>
      </dgm:t>
    </dgm:pt>
    <dgm:pt modelId="{4B9E65EF-F6A7-4FE7-9D51-3F7812791150}">
      <dgm:prSet/>
      <dgm:spPr/>
      <dgm:t>
        <a:bodyPr/>
        <a:lstStyle/>
        <a:p>
          <a:r>
            <a:rPr lang="en-US"/>
            <a:t>Mutually exclusive project</a:t>
          </a:r>
        </a:p>
      </dgm:t>
    </dgm:pt>
    <dgm:pt modelId="{BAF32FF0-D065-4A48-9851-F3F8C97553C6}" type="parTrans" cxnId="{51F36F6D-3C58-49ED-8969-EEDDF19CE254}">
      <dgm:prSet/>
      <dgm:spPr/>
      <dgm:t>
        <a:bodyPr/>
        <a:lstStyle/>
        <a:p>
          <a:endParaRPr lang="en-GB"/>
        </a:p>
      </dgm:t>
    </dgm:pt>
    <dgm:pt modelId="{3043972F-A0FD-4523-80D3-E7EEB50F7FF2}" type="sibTrans" cxnId="{51F36F6D-3C58-49ED-8969-EEDDF19CE254}">
      <dgm:prSet/>
      <dgm:spPr/>
      <dgm:t>
        <a:bodyPr/>
        <a:lstStyle/>
        <a:p>
          <a:endParaRPr lang="en-GB"/>
        </a:p>
      </dgm:t>
    </dgm:pt>
    <dgm:pt modelId="{3807154D-6A63-4CC0-9420-D4240B75D6B9}">
      <dgm:prSet/>
      <dgm:spPr/>
      <dgm:t>
        <a:bodyPr/>
        <a:lstStyle/>
        <a:p>
          <a:r>
            <a:rPr lang="en-US"/>
            <a:t>A project whose acceptance precludes the acceptance of one or </a:t>
          </a:r>
          <a:r>
            <a:rPr lang="en-GB"/>
            <a:t>more alternative proposals.</a:t>
          </a:r>
          <a:endParaRPr lang="en-US"/>
        </a:p>
      </dgm:t>
    </dgm:pt>
    <dgm:pt modelId="{45DFDC11-BD8F-4A7B-87A5-08780C50A07B}" type="parTrans" cxnId="{4DC68DD6-2F91-4C10-BF9D-B35417E0B8CB}">
      <dgm:prSet/>
      <dgm:spPr/>
      <dgm:t>
        <a:bodyPr/>
        <a:lstStyle/>
        <a:p>
          <a:endParaRPr lang="en-GB"/>
        </a:p>
      </dgm:t>
    </dgm:pt>
    <dgm:pt modelId="{B28FB960-4154-4A04-AD34-D8BADC335F3F}" type="sibTrans" cxnId="{4DC68DD6-2F91-4C10-BF9D-B35417E0B8CB}">
      <dgm:prSet/>
      <dgm:spPr/>
      <dgm:t>
        <a:bodyPr/>
        <a:lstStyle/>
        <a:p>
          <a:endParaRPr lang="en-GB"/>
        </a:p>
      </dgm:t>
    </dgm:pt>
    <dgm:pt modelId="{EC7D0C25-65DB-4026-9398-E3BE3FB026FA}" type="pres">
      <dgm:prSet presAssocID="{331FCC42-9A91-4493-967D-AA4B290E7F84}" presName="Name0" presStyleCnt="0">
        <dgm:presLayoutVars>
          <dgm:dir/>
          <dgm:resizeHandles val="exact"/>
        </dgm:presLayoutVars>
      </dgm:prSet>
      <dgm:spPr/>
    </dgm:pt>
    <dgm:pt modelId="{356B49D7-A5DE-44B2-A8D1-5940141642C6}" type="pres">
      <dgm:prSet presAssocID="{89E436B6-E8AE-4377-A66C-05BF5F63881B}" presName="composite" presStyleCnt="0"/>
      <dgm:spPr/>
    </dgm:pt>
    <dgm:pt modelId="{290DDD7D-AA3F-480E-9763-E08191AF2075}" type="pres">
      <dgm:prSet presAssocID="{89E436B6-E8AE-4377-A66C-05BF5F63881B}" presName="rect1" presStyleLbl="trAlignAcc1" presStyleIdx="0" presStyleCnt="2">
        <dgm:presLayoutVars>
          <dgm:bulletEnabled val="1"/>
        </dgm:presLayoutVars>
      </dgm:prSet>
      <dgm:spPr/>
    </dgm:pt>
    <dgm:pt modelId="{0B32DBB6-DB03-4CBB-841A-963DD8651A4E}" type="pres">
      <dgm:prSet presAssocID="{89E436B6-E8AE-4377-A66C-05BF5F63881B}" presName="rect2" presStyleLbl="fgImgPlace1" presStyleIdx="0" presStyleCnt="2"/>
      <dgm:spPr/>
    </dgm:pt>
    <dgm:pt modelId="{9911A753-516A-476E-84F7-B4F1095DA2D5}" type="pres">
      <dgm:prSet presAssocID="{35E5CA27-DE1A-43FC-B9F7-9404C851EDFA}" presName="sibTrans" presStyleCnt="0"/>
      <dgm:spPr/>
    </dgm:pt>
    <dgm:pt modelId="{5D87812D-FD55-41DD-AA2A-72E468A2DCED}" type="pres">
      <dgm:prSet presAssocID="{4B9E65EF-F6A7-4FE7-9D51-3F7812791150}" presName="composite" presStyleCnt="0"/>
      <dgm:spPr/>
    </dgm:pt>
    <dgm:pt modelId="{61AA1F32-5592-42EA-9318-5F5E56DC99E6}" type="pres">
      <dgm:prSet presAssocID="{4B9E65EF-F6A7-4FE7-9D51-3F7812791150}" presName="rect1" presStyleLbl="trAlignAcc1" presStyleIdx="1" presStyleCnt="2">
        <dgm:presLayoutVars>
          <dgm:bulletEnabled val="1"/>
        </dgm:presLayoutVars>
      </dgm:prSet>
      <dgm:spPr/>
    </dgm:pt>
    <dgm:pt modelId="{63B5396E-0185-4E3E-9485-AD231BFBE9C1}" type="pres">
      <dgm:prSet presAssocID="{4B9E65EF-F6A7-4FE7-9D51-3F7812791150}" presName="rect2" presStyleLbl="fgImgPlace1" presStyleIdx="1" presStyleCnt="2"/>
      <dgm:spPr/>
    </dgm:pt>
  </dgm:ptLst>
  <dgm:cxnLst>
    <dgm:cxn modelId="{20A18414-8265-44D3-8662-2A1114C4134E}" srcId="{331FCC42-9A91-4493-967D-AA4B290E7F84}" destId="{89E436B6-E8AE-4377-A66C-05BF5F63881B}" srcOrd="0" destOrd="0" parTransId="{C6A48C8E-7947-4E11-8F82-821FCDE36952}" sibTransId="{35E5CA27-DE1A-43FC-B9F7-9404C851EDFA}"/>
    <dgm:cxn modelId="{DA60E017-9BB5-4DF3-B5F2-3D36983E31F0}" type="presOf" srcId="{3807154D-6A63-4CC0-9420-D4240B75D6B9}" destId="{61AA1F32-5592-42EA-9318-5F5E56DC99E6}" srcOrd="0" destOrd="1" presId="urn:microsoft.com/office/officeart/2008/layout/PictureStrips"/>
    <dgm:cxn modelId="{A7D9C128-2725-4A6C-BB1E-FBEE6D27A212}" type="presOf" srcId="{9EC5BBE4-1ACF-4E31-8811-DA3CA1C7CEA5}" destId="{290DDD7D-AA3F-480E-9763-E08191AF2075}" srcOrd="0" destOrd="1" presId="urn:microsoft.com/office/officeart/2008/layout/PictureStrips"/>
    <dgm:cxn modelId="{E5AD5248-FB37-400D-80C1-7DD5B3AE2C76}" srcId="{89E436B6-E8AE-4377-A66C-05BF5F63881B}" destId="{9EC5BBE4-1ACF-4E31-8811-DA3CA1C7CEA5}" srcOrd="0" destOrd="0" parTransId="{1EE03AFE-DB78-43B4-B585-6751B4EBF748}" sibTransId="{021CEBC5-64ED-4564-B22C-7B6709AEC280}"/>
    <dgm:cxn modelId="{2118FE52-6AE0-4502-AB05-9A60EAEDA400}" type="presOf" srcId="{4B9E65EF-F6A7-4FE7-9D51-3F7812791150}" destId="{61AA1F32-5592-42EA-9318-5F5E56DC99E6}" srcOrd="0" destOrd="0" presId="urn:microsoft.com/office/officeart/2008/layout/PictureStrips"/>
    <dgm:cxn modelId="{51F36F6D-3C58-49ED-8969-EEDDF19CE254}" srcId="{331FCC42-9A91-4493-967D-AA4B290E7F84}" destId="{4B9E65EF-F6A7-4FE7-9D51-3F7812791150}" srcOrd="1" destOrd="0" parTransId="{BAF32FF0-D065-4A48-9851-F3F8C97553C6}" sibTransId="{3043972F-A0FD-4523-80D3-E7EEB50F7FF2}"/>
    <dgm:cxn modelId="{1116A7A9-A505-46ED-8752-64AB327CC671}" type="presOf" srcId="{89E436B6-E8AE-4377-A66C-05BF5F63881B}" destId="{290DDD7D-AA3F-480E-9763-E08191AF2075}" srcOrd="0" destOrd="0" presId="urn:microsoft.com/office/officeart/2008/layout/PictureStrips"/>
    <dgm:cxn modelId="{5F7DD3D3-F671-406F-8439-ABAAD5FD7D1F}" type="presOf" srcId="{331FCC42-9A91-4493-967D-AA4B290E7F84}" destId="{EC7D0C25-65DB-4026-9398-E3BE3FB026FA}" srcOrd="0" destOrd="0" presId="urn:microsoft.com/office/officeart/2008/layout/PictureStrips"/>
    <dgm:cxn modelId="{4DC68DD6-2F91-4C10-BF9D-B35417E0B8CB}" srcId="{4B9E65EF-F6A7-4FE7-9D51-3F7812791150}" destId="{3807154D-6A63-4CC0-9420-D4240B75D6B9}" srcOrd="0" destOrd="0" parTransId="{45DFDC11-BD8F-4A7B-87A5-08780C50A07B}" sibTransId="{B28FB960-4154-4A04-AD34-D8BADC335F3F}"/>
    <dgm:cxn modelId="{B2329ACD-5471-492C-B654-51C6DC96BB0E}" type="presParOf" srcId="{EC7D0C25-65DB-4026-9398-E3BE3FB026FA}" destId="{356B49D7-A5DE-44B2-A8D1-5940141642C6}" srcOrd="0" destOrd="0" presId="urn:microsoft.com/office/officeart/2008/layout/PictureStrips"/>
    <dgm:cxn modelId="{CEACF349-B98D-45C4-AD74-2EBE30F290FC}" type="presParOf" srcId="{356B49D7-A5DE-44B2-A8D1-5940141642C6}" destId="{290DDD7D-AA3F-480E-9763-E08191AF2075}" srcOrd="0" destOrd="0" presId="urn:microsoft.com/office/officeart/2008/layout/PictureStrips"/>
    <dgm:cxn modelId="{24A9FC7C-04AA-445B-AC03-5F8C2BA26A90}" type="presParOf" srcId="{356B49D7-A5DE-44B2-A8D1-5940141642C6}" destId="{0B32DBB6-DB03-4CBB-841A-963DD8651A4E}" srcOrd="1" destOrd="0" presId="urn:microsoft.com/office/officeart/2008/layout/PictureStrips"/>
    <dgm:cxn modelId="{F07C794E-4340-47C7-A31F-610B9B9FCCB2}" type="presParOf" srcId="{EC7D0C25-65DB-4026-9398-E3BE3FB026FA}" destId="{9911A753-516A-476E-84F7-B4F1095DA2D5}" srcOrd="1" destOrd="0" presId="urn:microsoft.com/office/officeart/2008/layout/PictureStrips"/>
    <dgm:cxn modelId="{8CA59D61-9F67-4B4B-ACD9-1B1AD776F559}" type="presParOf" srcId="{EC7D0C25-65DB-4026-9398-E3BE3FB026FA}" destId="{5D87812D-FD55-41DD-AA2A-72E468A2DCED}" srcOrd="2" destOrd="0" presId="urn:microsoft.com/office/officeart/2008/layout/PictureStrips"/>
    <dgm:cxn modelId="{3F2CBAB0-1E72-458B-AE0D-766D096DB94B}" type="presParOf" srcId="{5D87812D-FD55-41DD-AA2A-72E468A2DCED}" destId="{61AA1F32-5592-42EA-9318-5F5E56DC99E6}" srcOrd="0" destOrd="0" presId="urn:microsoft.com/office/officeart/2008/layout/PictureStrips"/>
    <dgm:cxn modelId="{72D315B2-6022-487B-8F29-59B266A1143C}" type="presParOf" srcId="{5D87812D-FD55-41DD-AA2A-72E468A2DCED}" destId="{63B5396E-0185-4E3E-9485-AD231BFBE9C1}"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331FCC42-9A91-4493-967D-AA4B290E7F84}" type="doc">
      <dgm:prSet loTypeId="urn:microsoft.com/office/officeart/2008/layout/VerticalCurvedList" loCatId="list" qsTypeId="urn:microsoft.com/office/officeart/2005/8/quickstyle/simple2" qsCatId="simple" csTypeId="urn:microsoft.com/office/officeart/2005/8/colors/accent2_1" csCatId="accent2" phldr="1"/>
      <dgm:spPr/>
      <dgm:t>
        <a:bodyPr/>
        <a:lstStyle/>
        <a:p>
          <a:endParaRPr lang="en-GB"/>
        </a:p>
      </dgm:t>
    </dgm:pt>
    <dgm:pt modelId="{80EF788D-735E-453E-8D38-3E6B149BA0A0}">
      <dgm:prSet/>
      <dgm:spPr/>
      <dgm:t>
        <a:bodyPr/>
        <a:lstStyle/>
        <a:p>
          <a:r>
            <a:rPr lang="en-US" dirty="0"/>
            <a:t>Scale of investment</a:t>
          </a:r>
          <a:endParaRPr lang="en-GB" dirty="0"/>
        </a:p>
      </dgm:t>
    </dgm:pt>
    <dgm:pt modelId="{3EE6B4D1-A4B2-4B4C-9203-2F29BF3E9355}" type="parTrans" cxnId="{8622A27F-2731-4258-ABD9-442581C498AB}">
      <dgm:prSet/>
      <dgm:spPr/>
      <dgm:t>
        <a:bodyPr/>
        <a:lstStyle/>
        <a:p>
          <a:endParaRPr lang="en-GB"/>
        </a:p>
      </dgm:t>
    </dgm:pt>
    <dgm:pt modelId="{EE5A49C0-3B35-4087-A255-B061EF30B1C0}" type="sibTrans" cxnId="{8622A27F-2731-4258-ABD9-442581C498AB}">
      <dgm:prSet/>
      <dgm:spPr/>
      <dgm:t>
        <a:bodyPr/>
        <a:lstStyle/>
        <a:p>
          <a:endParaRPr lang="en-GB"/>
        </a:p>
      </dgm:t>
    </dgm:pt>
    <dgm:pt modelId="{DD097BD5-7A1A-4297-B94D-915E68828CD3}">
      <dgm:prSet/>
      <dgm:spPr/>
      <dgm:t>
        <a:bodyPr/>
        <a:lstStyle/>
        <a:p>
          <a:r>
            <a:rPr lang="en-US" dirty="0"/>
            <a:t>Cash flow pattern</a:t>
          </a:r>
          <a:endParaRPr lang="en-GB" dirty="0"/>
        </a:p>
      </dgm:t>
    </dgm:pt>
    <dgm:pt modelId="{A76EF8F0-D56C-4E37-B1FC-6DAEE4A5FA37}" type="parTrans" cxnId="{1DE179C3-224B-473A-B38C-6FA2A79D2455}">
      <dgm:prSet/>
      <dgm:spPr/>
      <dgm:t>
        <a:bodyPr/>
        <a:lstStyle/>
        <a:p>
          <a:endParaRPr lang="en-GB"/>
        </a:p>
      </dgm:t>
    </dgm:pt>
    <dgm:pt modelId="{153BCE37-44FB-4133-99F3-9EFF12D4E6D9}" type="sibTrans" cxnId="{1DE179C3-224B-473A-B38C-6FA2A79D2455}">
      <dgm:prSet/>
      <dgm:spPr/>
      <dgm:t>
        <a:bodyPr/>
        <a:lstStyle/>
        <a:p>
          <a:endParaRPr lang="en-GB"/>
        </a:p>
      </dgm:t>
    </dgm:pt>
    <dgm:pt modelId="{35128A1D-9F5D-473F-A815-BAA8A93CEC53}">
      <dgm:prSet/>
      <dgm:spPr/>
      <dgm:t>
        <a:bodyPr/>
        <a:lstStyle/>
        <a:p>
          <a:r>
            <a:rPr lang="en-US" dirty="0"/>
            <a:t>Project life</a:t>
          </a:r>
          <a:endParaRPr lang="en-GB" dirty="0"/>
        </a:p>
      </dgm:t>
    </dgm:pt>
    <dgm:pt modelId="{B029FB0C-CAEF-42C5-99E1-A7FCEF6E7F8B}" type="parTrans" cxnId="{431B9224-1C4B-4183-8F61-8C7C6E7623B0}">
      <dgm:prSet/>
      <dgm:spPr/>
      <dgm:t>
        <a:bodyPr/>
        <a:lstStyle/>
        <a:p>
          <a:endParaRPr lang="en-GB"/>
        </a:p>
      </dgm:t>
    </dgm:pt>
    <dgm:pt modelId="{1A809218-C4BD-4E35-AA54-803E8855C433}" type="sibTrans" cxnId="{431B9224-1C4B-4183-8F61-8C7C6E7623B0}">
      <dgm:prSet/>
      <dgm:spPr/>
      <dgm:t>
        <a:bodyPr/>
        <a:lstStyle/>
        <a:p>
          <a:endParaRPr lang="en-GB"/>
        </a:p>
      </dgm:t>
    </dgm:pt>
    <dgm:pt modelId="{5CC5E524-A785-411D-9DC8-824300F84E84}" type="pres">
      <dgm:prSet presAssocID="{331FCC42-9A91-4493-967D-AA4B290E7F84}" presName="Name0" presStyleCnt="0">
        <dgm:presLayoutVars>
          <dgm:chMax val="7"/>
          <dgm:chPref val="7"/>
          <dgm:dir/>
        </dgm:presLayoutVars>
      </dgm:prSet>
      <dgm:spPr/>
    </dgm:pt>
    <dgm:pt modelId="{4F33D60A-2FFD-4839-B003-1BAF72FE3858}" type="pres">
      <dgm:prSet presAssocID="{331FCC42-9A91-4493-967D-AA4B290E7F84}" presName="Name1" presStyleCnt="0"/>
      <dgm:spPr/>
    </dgm:pt>
    <dgm:pt modelId="{DE6F0CF6-C0AF-4DE2-BAD5-415645806094}" type="pres">
      <dgm:prSet presAssocID="{331FCC42-9A91-4493-967D-AA4B290E7F84}" presName="cycle" presStyleCnt="0"/>
      <dgm:spPr/>
    </dgm:pt>
    <dgm:pt modelId="{629CC98E-1DF5-4C2F-971B-E14E3840B83B}" type="pres">
      <dgm:prSet presAssocID="{331FCC42-9A91-4493-967D-AA4B290E7F84}" presName="srcNode" presStyleLbl="node1" presStyleIdx="0" presStyleCnt="3"/>
      <dgm:spPr/>
    </dgm:pt>
    <dgm:pt modelId="{4837FFFB-7FD9-40AE-A81D-D9A15EB2FCC9}" type="pres">
      <dgm:prSet presAssocID="{331FCC42-9A91-4493-967D-AA4B290E7F84}" presName="conn" presStyleLbl="parChTrans1D2" presStyleIdx="0" presStyleCnt="1"/>
      <dgm:spPr/>
    </dgm:pt>
    <dgm:pt modelId="{32DF0DE9-E7F2-4750-9CF9-9BA4BCEA1674}" type="pres">
      <dgm:prSet presAssocID="{331FCC42-9A91-4493-967D-AA4B290E7F84}" presName="extraNode" presStyleLbl="node1" presStyleIdx="0" presStyleCnt="3"/>
      <dgm:spPr/>
    </dgm:pt>
    <dgm:pt modelId="{E3E62CE5-F6DB-4B5E-BF7D-2EF780D537B7}" type="pres">
      <dgm:prSet presAssocID="{331FCC42-9A91-4493-967D-AA4B290E7F84}" presName="dstNode" presStyleLbl="node1" presStyleIdx="0" presStyleCnt="3"/>
      <dgm:spPr/>
    </dgm:pt>
    <dgm:pt modelId="{764DDE5F-2382-4FC0-A12D-36CCBC725981}" type="pres">
      <dgm:prSet presAssocID="{80EF788D-735E-453E-8D38-3E6B149BA0A0}" presName="text_1" presStyleLbl="node1" presStyleIdx="0" presStyleCnt="3">
        <dgm:presLayoutVars>
          <dgm:bulletEnabled val="1"/>
        </dgm:presLayoutVars>
      </dgm:prSet>
      <dgm:spPr/>
    </dgm:pt>
    <dgm:pt modelId="{0D7C9CB1-0CEF-4FB1-B8DD-68935BF18B26}" type="pres">
      <dgm:prSet presAssocID="{80EF788D-735E-453E-8D38-3E6B149BA0A0}" presName="accent_1" presStyleCnt="0"/>
      <dgm:spPr/>
    </dgm:pt>
    <dgm:pt modelId="{11444309-A887-4F62-8CDC-DD8AEDC29A79}" type="pres">
      <dgm:prSet presAssocID="{80EF788D-735E-453E-8D38-3E6B149BA0A0}" presName="accentRepeatNode" presStyleLbl="solidFgAcc1" presStyleIdx="0" presStyleCnt="3"/>
      <dgm:spPr/>
    </dgm:pt>
    <dgm:pt modelId="{8E852057-BFC6-450C-BA34-8F16C3BD73B1}" type="pres">
      <dgm:prSet presAssocID="{DD097BD5-7A1A-4297-B94D-915E68828CD3}" presName="text_2" presStyleLbl="node1" presStyleIdx="1" presStyleCnt="3">
        <dgm:presLayoutVars>
          <dgm:bulletEnabled val="1"/>
        </dgm:presLayoutVars>
      </dgm:prSet>
      <dgm:spPr/>
    </dgm:pt>
    <dgm:pt modelId="{FFDAF724-2AC9-4E69-BCF7-B083CF9E3859}" type="pres">
      <dgm:prSet presAssocID="{DD097BD5-7A1A-4297-B94D-915E68828CD3}" presName="accent_2" presStyleCnt="0"/>
      <dgm:spPr/>
    </dgm:pt>
    <dgm:pt modelId="{F64E70F5-2241-4963-A1BE-85347AA914F7}" type="pres">
      <dgm:prSet presAssocID="{DD097BD5-7A1A-4297-B94D-915E68828CD3}" presName="accentRepeatNode" presStyleLbl="solidFgAcc1" presStyleIdx="1" presStyleCnt="3"/>
      <dgm:spPr/>
    </dgm:pt>
    <dgm:pt modelId="{1B58D6FC-F7BE-4F5E-83A5-719E1B26C64C}" type="pres">
      <dgm:prSet presAssocID="{35128A1D-9F5D-473F-A815-BAA8A93CEC53}" presName="text_3" presStyleLbl="node1" presStyleIdx="2" presStyleCnt="3">
        <dgm:presLayoutVars>
          <dgm:bulletEnabled val="1"/>
        </dgm:presLayoutVars>
      </dgm:prSet>
      <dgm:spPr/>
    </dgm:pt>
    <dgm:pt modelId="{7DE4C157-294C-41BD-B430-8ECCEE2F1F61}" type="pres">
      <dgm:prSet presAssocID="{35128A1D-9F5D-473F-A815-BAA8A93CEC53}" presName="accent_3" presStyleCnt="0"/>
      <dgm:spPr/>
    </dgm:pt>
    <dgm:pt modelId="{3B60295A-0BC1-4EFA-9A35-A998D6107B12}" type="pres">
      <dgm:prSet presAssocID="{35128A1D-9F5D-473F-A815-BAA8A93CEC53}" presName="accentRepeatNode" presStyleLbl="solidFgAcc1" presStyleIdx="2" presStyleCnt="3"/>
      <dgm:spPr/>
    </dgm:pt>
  </dgm:ptLst>
  <dgm:cxnLst>
    <dgm:cxn modelId="{431B9224-1C4B-4183-8F61-8C7C6E7623B0}" srcId="{331FCC42-9A91-4493-967D-AA4B290E7F84}" destId="{35128A1D-9F5D-473F-A815-BAA8A93CEC53}" srcOrd="2" destOrd="0" parTransId="{B029FB0C-CAEF-42C5-99E1-A7FCEF6E7F8B}" sibTransId="{1A809218-C4BD-4E35-AA54-803E8855C433}"/>
    <dgm:cxn modelId="{66A43732-A186-47EB-B543-6AD1786B46DA}" type="presOf" srcId="{331FCC42-9A91-4493-967D-AA4B290E7F84}" destId="{5CC5E524-A785-411D-9DC8-824300F84E84}" srcOrd="0" destOrd="0" presId="urn:microsoft.com/office/officeart/2008/layout/VerticalCurvedList"/>
    <dgm:cxn modelId="{55C28B52-C856-4021-B231-ED36802F2230}" type="presOf" srcId="{EE5A49C0-3B35-4087-A255-B061EF30B1C0}" destId="{4837FFFB-7FD9-40AE-A81D-D9A15EB2FCC9}" srcOrd="0" destOrd="0" presId="urn:microsoft.com/office/officeart/2008/layout/VerticalCurvedList"/>
    <dgm:cxn modelId="{115D5E5C-9D8A-4539-B9A4-AECF3B7742DE}" type="presOf" srcId="{80EF788D-735E-453E-8D38-3E6B149BA0A0}" destId="{764DDE5F-2382-4FC0-A12D-36CCBC725981}" srcOrd="0" destOrd="0" presId="urn:microsoft.com/office/officeart/2008/layout/VerticalCurvedList"/>
    <dgm:cxn modelId="{D22A945D-E601-45E2-8FDA-7B1C53F56BFF}" type="presOf" srcId="{DD097BD5-7A1A-4297-B94D-915E68828CD3}" destId="{8E852057-BFC6-450C-BA34-8F16C3BD73B1}" srcOrd="0" destOrd="0" presId="urn:microsoft.com/office/officeart/2008/layout/VerticalCurvedList"/>
    <dgm:cxn modelId="{8622A27F-2731-4258-ABD9-442581C498AB}" srcId="{331FCC42-9A91-4493-967D-AA4B290E7F84}" destId="{80EF788D-735E-453E-8D38-3E6B149BA0A0}" srcOrd="0" destOrd="0" parTransId="{3EE6B4D1-A4B2-4B4C-9203-2F29BF3E9355}" sibTransId="{EE5A49C0-3B35-4087-A255-B061EF30B1C0}"/>
    <dgm:cxn modelId="{1DE179C3-224B-473A-B38C-6FA2A79D2455}" srcId="{331FCC42-9A91-4493-967D-AA4B290E7F84}" destId="{DD097BD5-7A1A-4297-B94D-915E68828CD3}" srcOrd="1" destOrd="0" parTransId="{A76EF8F0-D56C-4E37-B1FC-6DAEE4A5FA37}" sibTransId="{153BCE37-44FB-4133-99F3-9EFF12D4E6D9}"/>
    <dgm:cxn modelId="{B3AAC8CB-1213-43B8-AB01-4F8EFA4F3706}" type="presOf" srcId="{35128A1D-9F5D-473F-A815-BAA8A93CEC53}" destId="{1B58D6FC-F7BE-4F5E-83A5-719E1B26C64C}" srcOrd="0" destOrd="0" presId="urn:microsoft.com/office/officeart/2008/layout/VerticalCurvedList"/>
    <dgm:cxn modelId="{59E3FC65-C149-4A81-8353-716A4B040DF4}" type="presParOf" srcId="{5CC5E524-A785-411D-9DC8-824300F84E84}" destId="{4F33D60A-2FFD-4839-B003-1BAF72FE3858}" srcOrd="0" destOrd="0" presId="urn:microsoft.com/office/officeart/2008/layout/VerticalCurvedList"/>
    <dgm:cxn modelId="{E17E232D-558B-4598-BCBA-726665192C29}" type="presParOf" srcId="{4F33D60A-2FFD-4839-B003-1BAF72FE3858}" destId="{DE6F0CF6-C0AF-4DE2-BAD5-415645806094}" srcOrd="0" destOrd="0" presId="urn:microsoft.com/office/officeart/2008/layout/VerticalCurvedList"/>
    <dgm:cxn modelId="{DCCFA845-2E6B-43AD-9A68-8ACA64C4E945}" type="presParOf" srcId="{DE6F0CF6-C0AF-4DE2-BAD5-415645806094}" destId="{629CC98E-1DF5-4C2F-971B-E14E3840B83B}" srcOrd="0" destOrd="0" presId="urn:microsoft.com/office/officeart/2008/layout/VerticalCurvedList"/>
    <dgm:cxn modelId="{CC1C0F12-D98E-46A0-B0CD-DF3F36BBC1BF}" type="presParOf" srcId="{DE6F0CF6-C0AF-4DE2-BAD5-415645806094}" destId="{4837FFFB-7FD9-40AE-A81D-D9A15EB2FCC9}" srcOrd="1" destOrd="0" presId="urn:microsoft.com/office/officeart/2008/layout/VerticalCurvedList"/>
    <dgm:cxn modelId="{A25AB1BE-6CFC-4C3B-AD04-BF74DF6222F8}" type="presParOf" srcId="{DE6F0CF6-C0AF-4DE2-BAD5-415645806094}" destId="{32DF0DE9-E7F2-4750-9CF9-9BA4BCEA1674}" srcOrd="2" destOrd="0" presId="urn:microsoft.com/office/officeart/2008/layout/VerticalCurvedList"/>
    <dgm:cxn modelId="{4DCEED73-961F-4201-AF93-3102700AE2A1}" type="presParOf" srcId="{DE6F0CF6-C0AF-4DE2-BAD5-415645806094}" destId="{E3E62CE5-F6DB-4B5E-BF7D-2EF780D537B7}" srcOrd="3" destOrd="0" presId="urn:microsoft.com/office/officeart/2008/layout/VerticalCurvedList"/>
    <dgm:cxn modelId="{885D9B35-4DA5-4CC8-B748-BCFF237E90C1}" type="presParOf" srcId="{4F33D60A-2FFD-4839-B003-1BAF72FE3858}" destId="{764DDE5F-2382-4FC0-A12D-36CCBC725981}" srcOrd="1" destOrd="0" presId="urn:microsoft.com/office/officeart/2008/layout/VerticalCurvedList"/>
    <dgm:cxn modelId="{FF4F4356-E580-4355-8782-3EF2EB5622D4}" type="presParOf" srcId="{4F33D60A-2FFD-4839-B003-1BAF72FE3858}" destId="{0D7C9CB1-0CEF-4FB1-B8DD-68935BF18B26}" srcOrd="2" destOrd="0" presId="urn:microsoft.com/office/officeart/2008/layout/VerticalCurvedList"/>
    <dgm:cxn modelId="{849F8B55-B11D-4C3C-9FF6-F728C84B83BF}" type="presParOf" srcId="{0D7C9CB1-0CEF-4FB1-B8DD-68935BF18B26}" destId="{11444309-A887-4F62-8CDC-DD8AEDC29A79}" srcOrd="0" destOrd="0" presId="urn:microsoft.com/office/officeart/2008/layout/VerticalCurvedList"/>
    <dgm:cxn modelId="{BE59EFD1-DBA0-4ED8-8713-33B7412D70BA}" type="presParOf" srcId="{4F33D60A-2FFD-4839-B003-1BAF72FE3858}" destId="{8E852057-BFC6-450C-BA34-8F16C3BD73B1}" srcOrd="3" destOrd="0" presId="urn:microsoft.com/office/officeart/2008/layout/VerticalCurvedList"/>
    <dgm:cxn modelId="{85174CB0-BF7B-4894-A47E-0ECC27A94670}" type="presParOf" srcId="{4F33D60A-2FFD-4839-B003-1BAF72FE3858}" destId="{FFDAF724-2AC9-4E69-BCF7-B083CF9E3859}" srcOrd="4" destOrd="0" presId="urn:microsoft.com/office/officeart/2008/layout/VerticalCurvedList"/>
    <dgm:cxn modelId="{9CE0E4EB-D37E-4B29-90FF-6FCBE0BB12C0}" type="presParOf" srcId="{FFDAF724-2AC9-4E69-BCF7-B083CF9E3859}" destId="{F64E70F5-2241-4963-A1BE-85347AA914F7}" srcOrd="0" destOrd="0" presId="urn:microsoft.com/office/officeart/2008/layout/VerticalCurvedList"/>
    <dgm:cxn modelId="{323620EB-5ACE-45C5-AB84-765E5B8EA3E4}" type="presParOf" srcId="{4F33D60A-2FFD-4839-B003-1BAF72FE3858}" destId="{1B58D6FC-F7BE-4F5E-83A5-719E1B26C64C}" srcOrd="5" destOrd="0" presId="urn:microsoft.com/office/officeart/2008/layout/VerticalCurvedList"/>
    <dgm:cxn modelId="{D5928C4E-802E-4277-A8C8-1C0A68B613BE}" type="presParOf" srcId="{4F33D60A-2FFD-4839-B003-1BAF72FE3858}" destId="{7DE4C157-294C-41BD-B430-8ECCEE2F1F61}" srcOrd="6" destOrd="0" presId="urn:microsoft.com/office/officeart/2008/layout/VerticalCurvedList"/>
    <dgm:cxn modelId="{ACBACDD1-0C6E-4169-9EF1-5791BFEEA853}" type="presParOf" srcId="{7DE4C157-294C-41BD-B430-8ECCEE2F1F61}" destId="{3B60295A-0BC1-4EFA-9A35-A998D6107B12}"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BC358C94-793C-4AC2-A683-4AEBF4C425E1}" type="doc">
      <dgm:prSet loTypeId="urn:microsoft.com/office/officeart/2005/8/layout/hList7" loCatId="list" qsTypeId="urn:microsoft.com/office/officeart/2005/8/quickstyle/simple1" qsCatId="simple" csTypeId="urn:microsoft.com/office/officeart/2005/8/colors/accent3_1" csCatId="accent3" phldr="1"/>
      <dgm:spPr/>
      <dgm:t>
        <a:bodyPr/>
        <a:lstStyle/>
        <a:p>
          <a:endParaRPr lang="en-GB"/>
        </a:p>
      </dgm:t>
    </dgm:pt>
    <dgm:pt modelId="{D341D0C2-CED8-4881-8EE1-EBA171D32E28}">
      <dgm:prSet/>
      <dgm:spPr/>
      <dgm:t>
        <a:bodyPr/>
        <a:lstStyle/>
        <a:p>
          <a:r>
            <a:rPr lang="en-GB" dirty="0"/>
            <a:t>Main reason for multiple IRR is </a:t>
          </a:r>
          <a:r>
            <a:rPr lang="en-GB" b="1" dirty="0"/>
            <a:t>nonconventional cash flows</a:t>
          </a:r>
          <a:endParaRPr lang="en-US" b="1" dirty="0"/>
        </a:p>
      </dgm:t>
    </dgm:pt>
    <dgm:pt modelId="{0A27F219-7DB1-427B-A431-01E278E76582}" type="parTrans" cxnId="{980FD4DD-33E1-4163-9DCB-9CED849F5EFF}">
      <dgm:prSet/>
      <dgm:spPr/>
      <dgm:t>
        <a:bodyPr/>
        <a:lstStyle/>
        <a:p>
          <a:endParaRPr lang="en-GB"/>
        </a:p>
      </dgm:t>
    </dgm:pt>
    <dgm:pt modelId="{12DFAA91-5713-409C-A2D5-1E92FC7C9A3B}" type="sibTrans" cxnId="{980FD4DD-33E1-4163-9DCB-9CED849F5EFF}">
      <dgm:prSet/>
      <dgm:spPr/>
      <dgm:t>
        <a:bodyPr/>
        <a:lstStyle/>
        <a:p>
          <a:endParaRPr lang="en-GB"/>
        </a:p>
      </dgm:t>
    </dgm:pt>
    <dgm:pt modelId="{E52C1CE7-FD53-44D0-9E86-47E805BABFAD}" type="pres">
      <dgm:prSet presAssocID="{BC358C94-793C-4AC2-A683-4AEBF4C425E1}" presName="Name0" presStyleCnt="0">
        <dgm:presLayoutVars>
          <dgm:dir/>
          <dgm:resizeHandles val="exact"/>
        </dgm:presLayoutVars>
      </dgm:prSet>
      <dgm:spPr/>
    </dgm:pt>
    <dgm:pt modelId="{55FA6333-544B-445C-B6DF-824823CDAE4B}" type="pres">
      <dgm:prSet presAssocID="{BC358C94-793C-4AC2-A683-4AEBF4C425E1}" presName="fgShape" presStyleLbl="fgShp" presStyleIdx="0" presStyleCnt="1"/>
      <dgm:spPr/>
    </dgm:pt>
    <dgm:pt modelId="{19FF0B9A-3496-4CE7-B459-98868513FA31}" type="pres">
      <dgm:prSet presAssocID="{BC358C94-793C-4AC2-A683-4AEBF4C425E1}" presName="linComp" presStyleCnt="0"/>
      <dgm:spPr/>
    </dgm:pt>
    <dgm:pt modelId="{1B01A628-7720-41A2-A02C-2336167D2A0C}" type="pres">
      <dgm:prSet presAssocID="{D341D0C2-CED8-4881-8EE1-EBA171D32E28}" presName="compNode" presStyleCnt="0"/>
      <dgm:spPr/>
    </dgm:pt>
    <dgm:pt modelId="{AD764093-3CEE-4792-A8A2-13E7BA3FF00B}" type="pres">
      <dgm:prSet presAssocID="{D341D0C2-CED8-4881-8EE1-EBA171D32E28}" presName="bkgdShape" presStyleLbl="node1" presStyleIdx="0" presStyleCnt="1"/>
      <dgm:spPr/>
    </dgm:pt>
    <dgm:pt modelId="{85EB4FA3-6F75-4A1B-B0CD-49E8825F3A46}" type="pres">
      <dgm:prSet presAssocID="{D341D0C2-CED8-4881-8EE1-EBA171D32E28}" presName="nodeTx" presStyleLbl="node1" presStyleIdx="0" presStyleCnt="1">
        <dgm:presLayoutVars>
          <dgm:bulletEnabled val="1"/>
        </dgm:presLayoutVars>
      </dgm:prSet>
      <dgm:spPr/>
    </dgm:pt>
    <dgm:pt modelId="{AF82BCD0-C6DF-4B72-B4BC-412CA9828877}" type="pres">
      <dgm:prSet presAssocID="{D341D0C2-CED8-4881-8EE1-EBA171D32E28}" presName="invisiNode" presStyleLbl="node1" presStyleIdx="0" presStyleCnt="1"/>
      <dgm:spPr/>
    </dgm:pt>
    <dgm:pt modelId="{55A355C3-D799-45CD-B4CC-7F1F121F212F}" type="pres">
      <dgm:prSet presAssocID="{D341D0C2-CED8-4881-8EE1-EBA171D32E28}" presName="imagNode" presStyleLbl="fgImgPlace1" presStyleIdx="0" presStyleCnt="1"/>
      <dgm:spPr/>
    </dgm:pt>
  </dgm:ptLst>
  <dgm:cxnLst>
    <dgm:cxn modelId="{7181B03F-4276-417F-8073-64AACD2C21D6}" type="presOf" srcId="{BC358C94-793C-4AC2-A683-4AEBF4C425E1}" destId="{E52C1CE7-FD53-44D0-9E86-47E805BABFAD}" srcOrd="0" destOrd="0" presId="urn:microsoft.com/office/officeart/2005/8/layout/hList7"/>
    <dgm:cxn modelId="{85F95BC9-FD30-4C05-980B-43B8E50B2EF5}" type="presOf" srcId="{D341D0C2-CED8-4881-8EE1-EBA171D32E28}" destId="{AD764093-3CEE-4792-A8A2-13E7BA3FF00B}" srcOrd="0" destOrd="0" presId="urn:microsoft.com/office/officeart/2005/8/layout/hList7"/>
    <dgm:cxn modelId="{980FD4DD-33E1-4163-9DCB-9CED849F5EFF}" srcId="{BC358C94-793C-4AC2-A683-4AEBF4C425E1}" destId="{D341D0C2-CED8-4881-8EE1-EBA171D32E28}" srcOrd="0" destOrd="0" parTransId="{0A27F219-7DB1-427B-A431-01E278E76582}" sibTransId="{12DFAA91-5713-409C-A2D5-1E92FC7C9A3B}"/>
    <dgm:cxn modelId="{B4563AE8-D774-464E-AF7C-82C06D54E96A}" type="presOf" srcId="{D341D0C2-CED8-4881-8EE1-EBA171D32E28}" destId="{85EB4FA3-6F75-4A1B-B0CD-49E8825F3A46}" srcOrd="1" destOrd="0" presId="urn:microsoft.com/office/officeart/2005/8/layout/hList7"/>
    <dgm:cxn modelId="{615E1946-FC81-412A-AB45-BCF14F5153CB}" type="presParOf" srcId="{E52C1CE7-FD53-44D0-9E86-47E805BABFAD}" destId="{55FA6333-544B-445C-B6DF-824823CDAE4B}" srcOrd="0" destOrd="0" presId="urn:microsoft.com/office/officeart/2005/8/layout/hList7"/>
    <dgm:cxn modelId="{00C86111-C480-4D47-9D5C-2B9460EB529A}" type="presParOf" srcId="{E52C1CE7-FD53-44D0-9E86-47E805BABFAD}" destId="{19FF0B9A-3496-4CE7-B459-98868513FA31}" srcOrd="1" destOrd="0" presId="urn:microsoft.com/office/officeart/2005/8/layout/hList7"/>
    <dgm:cxn modelId="{6C163684-45CE-4500-9805-55BFBCAE49A0}" type="presParOf" srcId="{19FF0B9A-3496-4CE7-B459-98868513FA31}" destId="{1B01A628-7720-41A2-A02C-2336167D2A0C}" srcOrd="0" destOrd="0" presId="urn:microsoft.com/office/officeart/2005/8/layout/hList7"/>
    <dgm:cxn modelId="{406DB3D1-96ED-47F4-B1E5-871A0022EBB3}" type="presParOf" srcId="{1B01A628-7720-41A2-A02C-2336167D2A0C}" destId="{AD764093-3CEE-4792-A8A2-13E7BA3FF00B}" srcOrd="0" destOrd="0" presId="urn:microsoft.com/office/officeart/2005/8/layout/hList7"/>
    <dgm:cxn modelId="{FBF52AF2-7EA8-4C85-9D85-8DE9191A2C50}" type="presParOf" srcId="{1B01A628-7720-41A2-A02C-2336167D2A0C}" destId="{85EB4FA3-6F75-4A1B-B0CD-49E8825F3A46}" srcOrd="1" destOrd="0" presId="urn:microsoft.com/office/officeart/2005/8/layout/hList7"/>
    <dgm:cxn modelId="{E3677EBD-5C45-4DC6-9FF5-B07491283D8B}" type="presParOf" srcId="{1B01A628-7720-41A2-A02C-2336167D2A0C}" destId="{AF82BCD0-C6DF-4B72-B4BC-412CA9828877}" srcOrd="2" destOrd="0" presId="urn:microsoft.com/office/officeart/2005/8/layout/hList7"/>
    <dgm:cxn modelId="{5509A9C7-26F9-4EFB-93F7-42E391A6E2F7}" type="presParOf" srcId="{1B01A628-7720-41A2-A02C-2336167D2A0C}" destId="{55A355C3-D799-45CD-B4CC-7F1F121F212F}"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7DA9F7BC-36E5-4FF1-BE4A-3231AE8FFB52}"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n-GB"/>
        </a:p>
      </dgm:t>
    </dgm:pt>
    <dgm:pt modelId="{64E60336-2B21-462A-961A-EE2C2C0D32AF}">
      <dgm:prSet/>
      <dgm:spPr/>
      <dgm:t>
        <a:bodyPr/>
        <a:lstStyle/>
        <a:p>
          <a:r>
            <a:rPr lang="en-GB" dirty="0"/>
            <a:t>Soft capital rationing</a:t>
          </a:r>
          <a:endParaRPr lang="en-US" dirty="0"/>
        </a:p>
      </dgm:t>
    </dgm:pt>
    <dgm:pt modelId="{BE2718FD-60BA-4763-BC3F-8BD88366B92D}" type="parTrans" cxnId="{0EABB934-9BBF-4B7A-9B31-96827A68592E}">
      <dgm:prSet/>
      <dgm:spPr/>
      <dgm:t>
        <a:bodyPr/>
        <a:lstStyle/>
        <a:p>
          <a:endParaRPr lang="en-GB"/>
        </a:p>
      </dgm:t>
    </dgm:pt>
    <dgm:pt modelId="{D3D068ED-5125-4184-9232-99F982469E83}" type="sibTrans" cxnId="{0EABB934-9BBF-4B7A-9B31-96827A68592E}">
      <dgm:prSet/>
      <dgm:spPr/>
      <dgm:t>
        <a:bodyPr/>
        <a:lstStyle/>
        <a:p>
          <a:endParaRPr lang="en-GB"/>
        </a:p>
      </dgm:t>
    </dgm:pt>
    <dgm:pt modelId="{48363717-B7AA-485B-844F-C1F1CC1EEF35}">
      <dgm:prSet/>
      <dgm:spPr/>
      <dgm:t>
        <a:bodyPr/>
        <a:lstStyle/>
        <a:p>
          <a:r>
            <a:rPr lang="en-US" dirty="0"/>
            <a:t>When the limitation on allocation of funds to projects is due to internal restrictions.</a:t>
          </a:r>
        </a:p>
      </dgm:t>
    </dgm:pt>
    <dgm:pt modelId="{0816D72D-5672-4948-B783-455D39FD8E3F}" type="parTrans" cxnId="{66FF97CC-6CFA-409B-B162-E229FB4F0A46}">
      <dgm:prSet/>
      <dgm:spPr/>
      <dgm:t>
        <a:bodyPr/>
        <a:lstStyle/>
        <a:p>
          <a:endParaRPr lang="en-GB"/>
        </a:p>
      </dgm:t>
    </dgm:pt>
    <dgm:pt modelId="{5A08F9E9-4FFB-46E7-AF6E-67B97CEA2721}" type="sibTrans" cxnId="{66FF97CC-6CFA-409B-B162-E229FB4F0A46}">
      <dgm:prSet/>
      <dgm:spPr/>
      <dgm:t>
        <a:bodyPr/>
        <a:lstStyle/>
        <a:p>
          <a:endParaRPr lang="en-GB"/>
        </a:p>
      </dgm:t>
    </dgm:pt>
    <dgm:pt modelId="{C9BFC331-532B-4A73-86BF-8C2EDE14B8C5}">
      <dgm:prSet/>
      <dgm:spPr/>
      <dgm:t>
        <a:bodyPr/>
        <a:lstStyle/>
        <a:p>
          <a:r>
            <a:rPr lang="en-US" dirty="0"/>
            <a:t>Hard capital rationing</a:t>
          </a:r>
        </a:p>
      </dgm:t>
    </dgm:pt>
    <dgm:pt modelId="{B8268E31-6D62-42FE-85EE-BEB05F454E4A}" type="parTrans" cxnId="{E7A58CCF-8BBF-4192-A125-8988DE6C92DC}">
      <dgm:prSet/>
      <dgm:spPr/>
      <dgm:t>
        <a:bodyPr/>
        <a:lstStyle/>
        <a:p>
          <a:endParaRPr lang="en-GB"/>
        </a:p>
      </dgm:t>
    </dgm:pt>
    <dgm:pt modelId="{C2D3B8D8-CE2A-40EC-B4F0-8640E26AA8B3}" type="sibTrans" cxnId="{E7A58CCF-8BBF-4192-A125-8988DE6C92DC}">
      <dgm:prSet/>
      <dgm:spPr/>
      <dgm:t>
        <a:bodyPr/>
        <a:lstStyle/>
        <a:p>
          <a:endParaRPr lang="en-GB"/>
        </a:p>
      </dgm:t>
    </dgm:pt>
    <dgm:pt modelId="{568CE3BA-86FD-4FC6-836C-A7E0D67C04FF}">
      <dgm:prSet/>
      <dgm:spPr/>
      <dgm:t>
        <a:bodyPr/>
        <a:lstStyle/>
        <a:p>
          <a:r>
            <a:rPr lang="en-US" dirty="0"/>
            <a:t>When the limitation on allocation of funds to projects is due to external factors.</a:t>
          </a:r>
        </a:p>
      </dgm:t>
    </dgm:pt>
    <dgm:pt modelId="{2F64B717-3D49-4A1F-9AA3-45284A84F791}" type="parTrans" cxnId="{04E59DC1-0329-4A89-A94A-2647D7EA8D98}">
      <dgm:prSet/>
      <dgm:spPr/>
      <dgm:t>
        <a:bodyPr/>
        <a:lstStyle/>
        <a:p>
          <a:endParaRPr lang="en-GB"/>
        </a:p>
      </dgm:t>
    </dgm:pt>
    <dgm:pt modelId="{9EEFEC2B-6EEA-415E-868C-6FADA7CEB21F}" type="sibTrans" cxnId="{04E59DC1-0329-4A89-A94A-2647D7EA8D98}">
      <dgm:prSet/>
      <dgm:spPr/>
      <dgm:t>
        <a:bodyPr/>
        <a:lstStyle/>
        <a:p>
          <a:endParaRPr lang="en-GB"/>
        </a:p>
      </dgm:t>
    </dgm:pt>
    <dgm:pt modelId="{D9CCA672-C716-49BD-8939-7089E21DBC51}" type="pres">
      <dgm:prSet presAssocID="{7DA9F7BC-36E5-4FF1-BE4A-3231AE8FFB52}" presName="Name0" presStyleCnt="0">
        <dgm:presLayoutVars>
          <dgm:dir/>
          <dgm:resizeHandles val="exact"/>
        </dgm:presLayoutVars>
      </dgm:prSet>
      <dgm:spPr/>
    </dgm:pt>
    <dgm:pt modelId="{2DE22090-C6E8-4DBD-AE1A-043F5F4327BC}" type="pres">
      <dgm:prSet presAssocID="{64E60336-2B21-462A-961A-EE2C2C0D32AF}" presName="composite" presStyleCnt="0"/>
      <dgm:spPr/>
    </dgm:pt>
    <dgm:pt modelId="{901AD51A-178E-4362-B18F-751431047649}" type="pres">
      <dgm:prSet presAssocID="{64E60336-2B21-462A-961A-EE2C2C0D32AF}" presName="rect1" presStyleLbl="trAlignAcc1" presStyleIdx="0" presStyleCnt="2">
        <dgm:presLayoutVars>
          <dgm:bulletEnabled val="1"/>
        </dgm:presLayoutVars>
      </dgm:prSet>
      <dgm:spPr/>
    </dgm:pt>
    <dgm:pt modelId="{E431A63F-6CD6-4A21-9496-37237D29F0C4}" type="pres">
      <dgm:prSet presAssocID="{64E60336-2B21-462A-961A-EE2C2C0D32AF}" presName="rect2" presStyleLbl="fgImgPlace1" presStyleIdx="0" presStyleCnt="2"/>
      <dgm:spPr/>
    </dgm:pt>
    <dgm:pt modelId="{7618C73D-8C3C-460F-95B6-18D45F5880C0}" type="pres">
      <dgm:prSet presAssocID="{D3D068ED-5125-4184-9232-99F982469E83}" presName="sibTrans" presStyleCnt="0"/>
      <dgm:spPr/>
    </dgm:pt>
    <dgm:pt modelId="{2CFB3DA7-1ECC-427A-ADF7-98E259368FA6}" type="pres">
      <dgm:prSet presAssocID="{C9BFC331-532B-4A73-86BF-8C2EDE14B8C5}" presName="composite" presStyleCnt="0"/>
      <dgm:spPr/>
    </dgm:pt>
    <dgm:pt modelId="{6A175955-4EFE-4BBE-84E5-C3F2E2BCA94B}" type="pres">
      <dgm:prSet presAssocID="{C9BFC331-532B-4A73-86BF-8C2EDE14B8C5}" presName="rect1" presStyleLbl="trAlignAcc1" presStyleIdx="1" presStyleCnt="2">
        <dgm:presLayoutVars>
          <dgm:bulletEnabled val="1"/>
        </dgm:presLayoutVars>
      </dgm:prSet>
      <dgm:spPr/>
    </dgm:pt>
    <dgm:pt modelId="{B0924DAE-663F-44CF-ADB3-61CCA22743EB}" type="pres">
      <dgm:prSet presAssocID="{C9BFC331-532B-4A73-86BF-8C2EDE14B8C5}" presName="rect2" presStyleLbl="fgImgPlace1" presStyleIdx="1" presStyleCnt="2"/>
      <dgm:spPr/>
    </dgm:pt>
  </dgm:ptLst>
  <dgm:cxnLst>
    <dgm:cxn modelId="{49F76925-0AEE-4EA7-81C4-BF65B4982E3E}" type="presOf" srcId="{568CE3BA-86FD-4FC6-836C-A7E0D67C04FF}" destId="{6A175955-4EFE-4BBE-84E5-C3F2E2BCA94B}" srcOrd="0" destOrd="1" presId="urn:microsoft.com/office/officeart/2008/layout/PictureStrips"/>
    <dgm:cxn modelId="{0EABB934-9BBF-4B7A-9B31-96827A68592E}" srcId="{7DA9F7BC-36E5-4FF1-BE4A-3231AE8FFB52}" destId="{64E60336-2B21-462A-961A-EE2C2C0D32AF}" srcOrd="0" destOrd="0" parTransId="{BE2718FD-60BA-4763-BC3F-8BD88366B92D}" sibTransId="{D3D068ED-5125-4184-9232-99F982469E83}"/>
    <dgm:cxn modelId="{140E4F71-C89D-48C3-8CFC-A0803F82FD28}" type="presOf" srcId="{64E60336-2B21-462A-961A-EE2C2C0D32AF}" destId="{901AD51A-178E-4362-B18F-751431047649}" srcOrd="0" destOrd="0" presId="urn:microsoft.com/office/officeart/2008/layout/PictureStrips"/>
    <dgm:cxn modelId="{A819FB76-74C4-4AD2-88F8-4E3D7AAF1BAC}" type="presOf" srcId="{48363717-B7AA-485B-844F-C1F1CC1EEF35}" destId="{901AD51A-178E-4362-B18F-751431047649}" srcOrd="0" destOrd="1" presId="urn:microsoft.com/office/officeart/2008/layout/PictureStrips"/>
    <dgm:cxn modelId="{0A6AE1BB-A25E-4A36-A252-F6A1C6A9383D}" type="presOf" srcId="{C9BFC331-532B-4A73-86BF-8C2EDE14B8C5}" destId="{6A175955-4EFE-4BBE-84E5-C3F2E2BCA94B}" srcOrd="0" destOrd="0" presId="urn:microsoft.com/office/officeart/2008/layout/PictureStrips"/>
    <dgm:cxn modelId="{04E59DC1-0329-4A89-A94A-2647D7EA8D98}" srcId="{C9BFC331-532B-4A73-86BF-8C2EDE14B8C5}" destId="{568CE3BA-86FD-4FC6-836C-A7E0D67C04FF}" srcOrd="0" destOrd="0" parTransId="{2F64B717-3D49-4A1F-9AA3-45284A84F791}" sibTransId="{9EEFEC2B-6EEA-415E-868C-6FADA7CEB21F}"/>
    <dgm:cxn modelId="{66FF97CC-6CFA-409B-B162-E229FB4F0A46}" srcId="{64E60336-2B21-462A-961A-EE2C2C0D32AF}" destId="{48363717-B7AA-485B-844F-C1F1CC1EEF35}" srcOrd="0" destOrd="0" parTransId="{0816D72D-5672-4948-B783-455D39FD8E3F}" sibTransId="{5A08F9E9-4FFB-46E7-AF6E-67B97CEA2721}"/>
    <dgm:cxn modelId="{76E0DACD-086B-4BCE-AFD4-0B06026FC932}" type="presOf" srcId="{7DA9F7BC-36E5-4FF1-BE4A-3231AE8FFB52}" destId="{D9CCA672-C716-49BD-8939-7089E21DBC51}" srcOrd="0" destOrd="0" presId="urn:microsoft.com/office/officeart/2008/layout/PictureStrips"/>
    <dgm:cxn modelId="{E7A58CCF-8BBF-4192-A125-8988DE6C92DC}" srcId="{7DA9F7BC-36E5-4FF1-BE4A-3231AE8FFB52}" destId="{C9BFC331-532B-4A73-86BF-8C2EDE14B8C5}" srcOrd="1" destOrd="0" parTransId="{B8268E31-6D62-42FE-85EE-BEB05F454E4A}" sibTransId="{C2D3B8D8-CE2A-40EC-B4F0-8640E26AA8B3}"/>
    <dgm:cxn modelId="{86C41AB8-981B-49CC-BAEB-13F42A512500}" type="presParOf" srcId="{D9CCA672-C716-49BD-8939-7089E21DBC51}" destId="{2DE22090-C6E8-4DBD-AE1A-043F5F4327BC}" srcOrd="0" destOrd="0" presId="urn:microsoft.com/office/officeart/2008/layout/PictureStrips"/>
    <dgm:cxn modelId="{29F4C287-954D-4002-8F4C-78523E6D4207}" type="presParOf" srcId="{2DE22090-C6E8-4DBD-AE1A-043F5F4327BC}" destId="{901AD51A-178E-4362-B18F-751431047649}" srcOrd="0" destOrd="0" presId="urn:microsoft.com/office/officeart/2008/layout/PictureStrips"/>
    <dgm:cxn modelId="{1ECA98AC-C8E0-471E-87BE-F4DA3A128517}" type="presParOf" srcId="{2DE22090-C6E8-4DBD-AE1A-043F5F4327BC}" destId="{E431A63F-6CD6-4A21-9496-37237D29F0C4}" srcOrd="1" destOrd="0" presId="urn:microsoft.com/office/officeart/2008/layout/PictureStrips"/>
    <dgm:cxn modelId="{4DF48650-68EA-4857-ADAA-13A602A64B4B}" type="presParOf" srcId="{D9CCA672-C716-49BD-8939-7089E21DBC51}" destId="{7618C73D-8C3C-460F-95B6-18D45F5880C0}" srcOrd="1" destOrd="0" presId="urn:microsoft.com/office/officeart/2008/layout/PictureStrips"/>
    <dgm:cxn modelId="{4B2E48BE-7F5F-44CD-9EBA-A848E2820D52}" type="presParOf" srcId="{D9CCA672-C716-49BD-8939-7089E21DBC51}" destId="{2CFB3DA7-1ECC-427A-ADF7-98E259368FA6}" srcOrd="2" destOrd="0" presId="urn:microsoft.com/office/officeart/2008/layout/PictureStrips"/>
    <dgm:cxn modelId="{29DA2930-4CA3-4874-93A1-2AFA1F6AE2E7}" type="presParOf" srcId="{2CFB3DA7-1ECC-427A-ADF7-98E259368FA6}" destId="{6A175955-4EFE-4BBE-84E5-C3F2E2BCA94B}" srcOrd="0" destOrd="0" presId="urn:microsoft.com/office/officeart/2008/layout/PictureStrips"/>
    <dgm:cxn modelId="{E25DCEF1-2113-48EB-A025-67A8A37AE7C8}" type="presParOf" srcId="{2CFB3DA7-1ECC-427A-ADF7-98E259368FA6}" destId="{B0924DAE-663F-44CF-ADB3-61CCA22743EB}"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FEFF0D03-7013-4E9A-86FE-C4E98D968118}"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en-GB"/>
        </a:p>
      </dgm:t>
    </dgm:pt>
    <dgm:pt modelId="{C3CE8E22-5242-4B74-BAB8-09E15DC42279}">
      <dgm:prSet/>
      <dgm:spPr/>
      <dgm:t>
        <a:bodyPr/>
        <a:lstStyle/>
        <a:p>
          <a:r>
            <a:rPr lang="en-GB"/>
            <a:t>Independent but divisible projects</a:t>
          </a:r>
          <a:endParaRPr lang="en-US"/>
        </a:p>
      </dgm:t>
    </dgm:pt>
    <dgm:pt modelId="{C0837C42-0091-4B71-A432-735A5BEAEDC4}" type="parTrans" cxnId="{057A64B7-011E-4B29-B8DA-0B908B0A76B4}">
      <dgm:prSet/>
      <dgm:spPr/>
      <dgm:t>
        <a:bodyPr/>
        <a:lstStyle/>
        <a:p>
          <a:endParaRPr lang="en-GB"/>
        </a:p>
      </dgm:t>
    </dgm:pt>
    <dgm:pt modelId="{42324022-5AF1-4C31-A932-495A1E305381}" type="sibTrans" cxnId="{057A64B7-011E-4B29-B8DA-0B908B0A76B4}">
      <dgm:prSet/>
      <dgm:spPr/>
      <dgm:t>
        <a:bodyPr/>
        <a:lstStyle/>
        <a:p>
          <a:endParaRPr lang="en-GB"/>
        </a:p>
      </dgm:t>
    </dgm:pt>
    <dgm:pt modelId="{7797CDD9-B054-490B-B9F5-A9561B58855E}">
      <dgm:prSet/>
      <dgm:spPr/>
      <dgm:t>
        <a:bodyPr/>
        <a:lstStyle/>
        <a:p>
          <a:r>
            <a:rPr lang="en-GB"/>
            <a:t>Rank projects based on Profitability Index (PI).</a:t>
          </a:r>
          <a:endParaRPr lang="en-US"/>
        </a:p>
      </dgm:t>
    </dgm:pt>
    <dgm:pt modelId="{89D18078-A1CE-47EB-91C7-411DE3A47985}" type="parTrans" cxnId="{1E879246-AE1B-4FA8-B0B0-2ADFD340DBFF}">
      <dgm:prSet/>
      <dgm:spPr/>
      <dgm:t>
        <a:bodyPr/>
        <a:lstStyle/>
        <a:p>
          <a:endParaRPr lang="en-GB"/>
        </a:p>
      </dgm:t>
    </dgm:pt>
    <dgm:pt modelId="{8B8C101D-6BDC-4B0F-9F5E-7878D75670E6}" type="sibTrans" cxnId="{1E879246-AE1B-4FA8-B0B0-2ADFD340DBFF}">
      <dgm:prSet/>
      <dgm:spPr/>
      <dgm:t>
        <a:bodyPr/>
        <a:lstStyle/>
        <a:p>
          <a:endParaRPr lang="en-GB"/>
        </a:p>
      </dgm:t>
    </dgm:pt>
    <dgm:pt modelId="{6797ADD3-36C6-4BC8-AE55-4405BE79E4D3}">
      <dgm:prSet/>
      <dgm:spPr/>
      <dgm:t>
        <a:bodyPr/>
        <a:lstStyle/>
        <a:p>
          <a:r>
            <a:rPr lang="en-GB" dirty="0"/>
            <a:t>Allocate the fund based on the PI rankings.</a:t>
          </a:r>
          <a:endParaRPr lang="en-US" dirty="0"/>
        </a:p>
      </dgm:t>
    </dgm:pt>
    <dgm:pt modelId="{5342E832-1F17-4AAD-82B4-7A55D7C04B26}" type="parTrans" cxnId="{FBBC6C8F-A34D-4EB5-94FB-16E01632885C}">
      <dgm:prSet/>
      <dgm:spPr/>
      <dgm:t>
        <a:bodyPr/>
        <a:lstStyle/>
        <a:p>
          <a:endParaRPr lang="en-GB"/>
        </a:p>
      </dgm:t>
    </dgm:pt>
    <dgm:pt modelId="{73A30A7F-A76E-44EA-9B15-C5CE815CB977}" type="sibTrans" cxnId="{FBBC6C8F-A34D-4EB5-94FB-16E01632885C}">
      <dgm:prSet/>
      <dgm:spPr/>
      <dgm:t>
        <a:bodyPr/>
        <a:lstStyle/>
        <a:p>
          <a:endParaRPr lang="en-GB"/>
        </a:p>
      </dgm:t>
    </dgm:pt>
    <dgm:pt modelId="{8D218014-FCC0-43C1-BE1B-D8982BAF5A07}">
      <dgm:prSet/>
      <dgm:spPr/>
      <dgm:t>
        <a:bodyPr/>
        <a:lstStyle/>
        <a:p>
          <a:r>
            <a:rPr lang="en-GB"/>
            <a:t>Independent but indivisible projects</a:t>
          </a:r>
          <a:endParaRPr lang="en-US"/>
        </a:p>
      </dgm:t>
    </dgm:pt>
    <dgm:pt modelId="{25CF79F4-DE08-4FD4-8D67-7BA324D3CE0F}" type="parTrans" cxnId="{0A75AE2B-85A8-4FBA-971A-EDBA26AB294A}">
      <dgm:prSet/>
      <dgm:spPr/>
      <dgm:t>
        <a:bodyPr/>
        <a:lstStyle/>
        <a:p>
          <a:endParaRPr lang="en-GB"/>
        </a:p>
      </dgm:t>
    </dgm:pt>
    <dgm:pt modelId="{BFBB4330-3892-4082-A033-24808441346C}" type="sibTrans" cxnId="{0A75AE2B-85A8-4FBA-971A-EDBA26AB294A}">
      <dgm:prSet/>
      <dgm:spPr/>
      <dgm:t>
        <a:bodyPr/>
        <a:lstStyle/>
        <a:p>
          <a:endParaRPr lang="en-GB"/>
        </a:p>
      </dgm:t>
    </dgm:pt>
    <dgm:pt modelId="{5D199918-7001-4027-9D10-9CA636630BA3}">
      <dgm:prSet/>
      <dgm:spPr/>
      <dgm:t>
        <a:bodyPr/>
        <a:lstStyle/>
        <a:p>
          <a:r>
            <a:rPr lang="en-GB"/>
            <a:t>Create combinations of the projects based on the investment requirement.</a:t>
          </a:r>
          <a:endParaRPr lang="en-US"/>
        </a:p>
      </dgm:t>
    </dgm:pt>
    <dgm:pt modelId="{5749F606-0497-4430-A674-013E98C3F94B}" type="parTrans" cxnId="{4E77659C-3662-4762-9201-92F50F8C10B1}">
      <dgm:prSet/>
      <dgm:spPr/>
      <dgm:t>
        <a:bodyPr/>
        <a:lstStyle/>
        <a:p>
          <a:endParaRPr lang="en-GB"/>
        </a:p>
      </dgm:t>
    </dgm:pt>
    <dgm:pt modelId="{6436FCFF-8ACC-4B40-83B1-54AF1FDA6F85}" type="sibTrans" cxnId="{4E77659C-3662-4762-9201-92F50F8C10B1}">
      <dgm:prSet/>
      <dgm:spPr/>
      <dgm:t>
        <a:bodyPr/>
        <a:lstStyle/>
        <a:p>
          <a:endParaRPr lang="en-GB"/>
        </a:p>
      </dgm:t>
    </dgm:pt>
    <dgm:pt modelId="{2F995BFD-A90D-413C-B4F6-8011CB275101}">
      <dgm:prSet/>
      <dgm:spPr/>
      <dgm:t>
        <a:bodyPr/>
        <a:lstStyle/>
        <a:p>
          <a:r>
            <a:rPr lang="en-GB" dirty="0"/>
            <a:t>Allocate the available fund to the combination that produces the highest NPV.</a:t>
          </a:r>
          <a:endParaRPr lang="en-US" dirty="0"/>
        </a:p>
      </dgm:t>
    </dgm:pt>
    <dgm:pt modelId="{EDC8880A-0BF8-4698-A5B5-D99B03D18071}" type="parTrans" cxnId="{29D11399-5C73-4A4F-BAA3-1492D7B05F1A}">
      <dgm:prSet/>
      <dgm:spPr/>
      <dgm:t>
        <a:bodyPr/>
        <a:lstStyle/>
        <a:p>
          <a:endParaRPr lang="en-GB"/>
        </a:p>
      </dgm:t>
    </dgm:pt>
    <dgm:pt modelId="{D47B7CEB-0826-44BB-BAC5-5C97EEEB5471}" type="sibTrans" cxnId="{29D11399-5C73-4A4F-BAA3-1492D7B05F1A}">
      <dgm:prSet/>
      <dgm:spPr/>
      <dgm:t>
        <a:bodyPr/>
        <a:lstStyle/>
        <a:p>
          <a:endParaRPr lang="en-GB"/>
        </a:p>
      </dgm:t>
    </dgm:pt>
    <dgm:pt modelId="{4B72D8EF-B12C-48EA-BF96-ABEFEB05BC05}">
      <dgm:prSet/>
      <dgm:spPr/>
      <dgm:t>
        <a:bodyPr/>
        <a:lstStyle/>
        <a:p>
          <a:r>
            <a:rPr lang="en-GB"/>
            <a:t>Mutually exclusive projects</a:t>
          </a:r>
          <a:endParaRPr lang="en-US"/>
        </a:p>
      </dgm:t>
    </dgm:pt>
    <dgm:pt modelId="{F928FE2E-842F-458C-B631-942912928D01}" type="parTrans" cxnId="{EEE7484F-9BD5-4944-9F05-6026F6F54F70}">
      <dgm:prSet/>
      <dgm:spPr/>
      <dgm:t>
        <a:bodyPr/>
        <a:lstStyle/>
        <a:p>
          <a:endParaRPr lang="en-GB"/>
        </a:p>
      </dgm:t>
    </dgm:pt>
    <dgm:pt modelId="{D0BEACB7-471B-4577-B60B-60F3DEA9A3C2}" type="sibTrans" cxnId="{EEE7484F-9BD5-4944-9F05-6026F6F54F70}">
      <dgm:prSet/>
      <dgm:spPr/>
      <dgm:t>
        <a:bodyPr/>
        <a:lstStyle/>
        <a:p>
          <a:endParaRPr lang="en-GB"/>
        </a:p>
      </dgm:t>
    </dgm:pt>
    <dgm:pt modelId="{226CE5D5-290B-4969-8E6C-844507FDDADF}">
      <dgm:prSet/>
      <dgm:spPr/>
      <dgm:t>
        <a:bodyPr/>
        <a:lstStyle/>
        <a:p>
          <a:r>
            <a:rPr lang="en-GB" dirty="0"/>
            <a:t>Allocate the available fund to the project with the highest NPV.</a:t>
          </a:r>
          <a:endParaRPr lang="en-US" dirty="0"/>
        </a:p>
      </dgm:t>
    </dgm:pt>
    <dgm:pt modelId="{AE8AF1BD-EA50-4C69-AC42-CBB0BF7041D1}" type="parTrans" cxnId="{0A825A18-3693-465B-A252-2F3719C98AFC}">
      <dgm:prSet/>
      <dgm:spPr/>
      <dgm:t>
        <a:bodyPr/>
        <a:lstStyle/>
        <a:p>
          <a:endParaRPr lang="en-GB"/>
        </a:p>
      </dgm:t>
    </dgm:pt>
    <dgm:pt modelId="{91B1F036-DC99-4616-93ED-77E433ED6587}" type="sibTrans" cxnId="{0A825A18-3693-465B-A252-2F3719C98AFC}">
      <dgm:prSet/>
      <dgm:spPr/>
      <dgm:t>
        <a:bodyPr/>
        <a:lstStyle/>
        <a:p>
          <a:endParaRPr lang="en-GB"/>
        </a:p>
      </dgm:t>
    </dgm:pt>
    <dgm:pt modelId="{A7C805AB-C9C1-462D-B007-9BF93A3B9935}" type="pres">
      <dgm:prSet presAssocID="{FEFF0D03-7013-4E9A-86FE-C4E98D968118}" presName="linear" presStyleCnt="0">
        <dgm:presLayoutVars>
          <dgm:animLvl val="lvl"/>
          <dgm:resizeHandles val="exact"/>
        </dgm:presLayoutVars>
      </dgm:prSet>
      <dgm:spPr/>
    </dgm:pt>
    <dgm:pt modelId="{0D897B6A-7C18-4B82-AE90-E2481C4D9EA2}" type="pres">
      <dgm:prSet presAssocID="{C3CE8E22-5242-4B74-BAB8-09E15DC42279}" presName="parentText" presStyleLbl="node1" presStyleIdx="0" presStyleCnt="3">
        <dgm:presLayoutVars>
          <dgm:chMax val="0"/>
          <dgm:bulletEnabled val="1"/>
        </dgm:presLayoutVars>
      </dgm:prSet>
      <dgm:spPr/>
    </dgm:pt>
    <dgm:pt modelId="{B3208AD5-63FB-411E-BD1A-6ED1E72442DE}" type="pres">
      <dgm:prSet presAssocID="{C3CE8E22-5242-4B74-BAB8-09E15DC42279}" presName="childText" presStyleLbl="revTx" presStyleIdx="0" presStyleCnt="3">
        <dgm:presLayoutVars>
          <dgm:bulletEnabled val="1"/>
        </dgm:presLayoutVars>
      </dgm:prSet>
      <dgm:spPr/>
    </dgm:pt>
    <dgm:pt modelId="{376BD860-ECC7-4062-BC2B-00A053EDA457}" type="pres">
      <dgm:prSet presAssocID="{8D218014-FCC0-43C1-BE1B-D8982BAF5A07}" presName="parentText" presStyleLbl="node1" presStyleIdx="1" presStyleCnt="3">
        <dgm:presLayoutVars>
          <dgm:chMax val="0"/>
          <dgm:bulletEnabled val="1"/>
        </dgm:presLayoutVars>
      </dgm:prSet>
      <dgm:spPr/>
    </dgm:pt>
    <dgm:pt modelId="{5B550C37-01B8-4430-A39F-87C4AD664A9F}" type="pres">
      <dgm:prSet presAssocID="{8D218014-FCC0-43C1-BE1B-D8982BAF5A07}" presName="childText" presStyleLbl="revTx" presStyleIdx="1" presStyleCnt="3">
        <dgm:presLayoutVars>
          <dgm:bulletEnabled val="1"/>
        </dgm:presLayoutVars>
      </dgm:prSet>
      <dgm:spPr/>
    </dgm:pt>
    <dgm:pt modelId="{80E52BAE-3D75-43DC-9692-FF8A738C1A64}" type="pres">
      <dgm:prSet presAssocID="{4B72D8EF-B12C-48EA-BF96-ABEFEB05BC05}" presName="parentText" presStyleLbl="node1" presStyleIdx="2" presStyleCnt="3">
        <dgm:presLayoutVars>
          <dgm:chMax val="0"/>
          <dgm:bulletEnabled val="1"/>
        </dgm:presLayoutVars>
      </dgm:prSet>
      <dgm:spPr/>
    </dgm:pt>
    <dgm:pt modelId="{67E7424D-8F2C-4216-92B2-32616A6EE70D}" type="pres">
      <dgm:prSet presAssocID="{4B72D8EF-B12C-48EA-BF96-ABEFEB05BC05}" presName="childText" presStyleLbl="revTx" presStyleIdx="2" presStyleCnt="3">
        <dgm:presLayoutVars>
          <dgm:bulletEnabled val="1"/>
        </dgm:presLayoutVars>
      </dgm:prSet>
      <dgm:spPr/>
    </dgm:pt>
  </dgm:ptLst>
  <dgm:cxnLst>
    <dgm:cxn modelId="{0A825A18-3693-465B-A252-2F3719C98AFC}" srcId="{4B72D8EF-B12C-48EA-BF96-ABEFEB05BC05}" destId="{226CE5D5-290B-4969-8E6C-844507FDDADF}" srcOrd="0" destOrd="0" parTransId="{AE8AF1BD-EA50-4C69-AC42-CBB0BF7041D1}" sibTransId="{91B1F036-DC99-4616-93ED-77E433ED6587}"/>
    <dgm:cxn modelId="{0A75AE2B-85A8-4FBA-971A-EDBA26AB294A}" srcId="{FEFF0D03-7013-4E9A-86FE-C4E98D968118}" destId="{8D218014-FCC0-43C1-BE1B-D8982BAF5A07}" srcOrd="1" destOrd="0" parTransId="{25CF79F4-DE08-4FD4-8D67-7BA324D3CE0F}" sibTransId="{BFBB4330-3892-4082-A033-24808441346C}"/>
    <dgm:cxn modelId="{1E879246-AE1B-4FA8-B0B0-2ADFD340DBFF}" srcId="{C3CE8E22-5242-4B74-BAB8-09E15DC42279}" destId="{7797CDD9-B054-490B-B9F5-A9561B58855E}" srcOrd="0" destOrd="0" parTransId="{89D18078-A1CE-47EB-91C7-411DE3A47985}" sibTransId="{8B8C101D-6BDC-4B0F-9F5E-7878D75670E6}"/>
    <dgm:cxn modelId="{EEE7484F-9BD5-4944-9F05-6026F6F54F70}" srcId="{FEFF0D03-7013-4E9A-86FE-C4E98D968118}" destId="{4B72D8EF-B12C-48EA-BF96-ABEFEB05BC05}" srcOrd="2" destOrd="0" parTransId="{F928FE2E-842F-458C-B631-942912928D01}" sibTransId="{D0BEACB7-471B-4577-B60B-60F3DEA9A3C2}"/>
    <dgm:cxn modelId="{253CCB4F-DA56-43D6-A1DC-C35F17C37B38}" type="presOf" srcId="{8D218014-FCC0-43C1-BE1B-D8982BAF5A07}" destId="{376BD860-ECC7-4062-BC2B-00A053EDA457}" srcOrd="0" destOrd="0" presId="urn:microsoft.com/office/officeart/2005/8/layout/vList2"/>
    <dgm:cxn modelId="{57D6A25C-A35F-48C7-83BB-6E391A6AC800}" type="presOf" srcId="{5D199918-7001-4027-9D10-9CA636630BA3}" destId="{5B550C37-01B8-4430-A39F-87C4AD664A9F}" srcOrd="0" destOrd="0" presId="urn:microsoft.com/office/officeart/2005/8/layout/vList2"/>
    <dgm:cxn modelId="{CD3F4D6E-2DB3-4F7F-A328-56D23E7B3314}" type="presOf" srcId="{C3CE8E22-5242-4B74-BAB8-09E15DC42279}" destId="{0D897B6A-7C18-4B82-AE90-E2481C4D9EA2}" srcOrd="0" destOrd="0" presId="urn:microsoft.com/office/officeart/2005/8/layout/vList2"/>
    <dgm:cxn modelId="{7D107879-C9AD-426A-8B17-293B81508449}" type="presOf" srcId="{6797ADD3-36C6-4BC8-AE55-4405BE79E4D3}" destId="{B3208AD5-63FB-411E-BD1A-6ED1E72442DE}" srcOrd="0" destOrd="1" presId="urn:microsoft.com/office/officeart/2005/8/layout/vList2"/>
    <dgm:cxn modelId="{FBBC6C8F-A34D-4EB5-94FB-16E01632885C}" srcId="{C3CE8E22-5242-4B74-BAB8-09E15DC42279}" destId="{6797ADD3-36C6-4BC8-AE55-4405BE79E4D3}" srcOrd="1" destOrd="0" parTransId="{5342E832-1F17-4AAD-82B4-7A55D7C04B26}" sibTransId="{73A30A7F-A76E-44EA-9B15-C5CE815CB977}"/>
    <dgm:cxn modelId="{29D11399-5C73-4A4F-BAA3-1492D7B05F1A}" srcId="{8D218014-FCC0-43C1-BE1B-D8982BAF5A07}" destId="{2F995BFD-A90D-413C-B4F6-8011CB275101}" srcOrd="1" destOrd="0" parTransId="{EDC8880A-0BF8-4698-A5B5-D99B03D18071}" sibTransId="{D47B7CEB-0826-44BB-BAC5-5C97EEEB5471}"/>
    <dgm:cxn modelId="{4E77659C-3662-4762-9201-92F50F8C10B1}" srcId="{8D218014-FCC0-43C1-BE1B-D8982BAF5A07}" destId="{5D199918-7001-4027-9D10-9CA636630BA3}" srcOrd="0" destOrd="0" parTransId="{5749F606-0497-4430-A674-013E98C3F94B}" sibTransId="{6436FCFF-8ACC-4B40-83B1-54AF1FDA6F85}"/>
    <dgm:cxn modelId="{6B97919C-4DA1-4902-B250-299662E1ECE2}" type="presOf" srcId="{4B72D8EF-B12C-48EA-BF96-ABEFEB05BC05}" destId="{80E52BAE-3D75-43DC-9692-FF8A738C1A64}" srcOrd="0" destOrd="0" presId="urn:microsoft.com/office/officeart/2005/8/layout/vList2"/>
    <dgm:cxn modelId="{65625BAA-0857-4EB5-AA45-D4D61B87C13C}" type="presOf" srcId="{2F995BFD-A90D-413C-B4F6-8011CB275101}" destId="{5B550C37-01B8-4430-A39F-87C4AD664A9F}" srcOrd="0" destOrd="1" presId="urn:microsoft.com/office/officeart/2005/8/layout/vList2"/>
    <dgm:cxn modelId="{7B12D4B0-E4EA-4534-9C62-130B9095DA34}" type="presOf" srcId="{FEFF0D03-7013-4E9A-86FE-C4E98D968118}" destId="{A7C805AB-C9C1-462D-B007-9BF93A3B9935}" srcOrd="0" destOrd="0" presId="urn:microsoft.com/office/officeart/2005/8/layout/vList2"/>
    <dgm:cxn modelId="{22647EB2-C2CB-491F-8231-4D9B18F97573}" type="presOf" srcId="{7797CDD9-B054-490B-B9F5-A9561B58855E}" destId="{B3208AD5-63FB-411E-BD1A-6ED1E72442DE}" srcOrd="0" destOrd="0" presId="urn:microsoft.com/office/officeart/2005/8/layout/vList2"/>
    <dgm:cxn modelId="{057A64B7-011E-4B29-B8DA-0B908B0A76B4}" srcId="{FEFF0D03-7013-4E9A-86FE-C4E98D968118}" destId="{C3CE8E22-5242-4B74-BAB8-09E15DC42279}" srcOrd="0" destOrd="0" parTransId="{C0837C42-0091-4B71-A432-735A5BEAEDC4}" sibTransId="{42324022-5AF1-4C31-A932-495A1E305381}"/>
    <dgm:cxn modelId="{867085F2-88A2-4127-A3F5-409A249A5B4D}" type="presOf" srcId="{226CE5D5-290B-4969-8E6C-844507FDDADF}" destId="{67E7424D-8F2C-4216-92B2-32616A6EE70D}" srcOrd="0" destOrd="0" presId="urn:microsoft.com/office/officeart/2005/8/layout/vList2"/>
    <dgm:cxn modelId="{11642F61-4B6C-4465-B118-EFBFEF935B79}" type="presParOf" srcId="{A7C805AB-C9C1-462D-B007-9BF93A3B9935}" destId="{0D897B6A-7C18-4B82-AE90-E2481C4D9EA2}" srcOrd="0" destOrd="0" presId="urn:microsoft.com/office/officeart/2005/8/layout/vList2"/>
    <dgm:cxn modelId="{1EA5F65A-5044-435B-8AB9-8B5FD2C14DC0}" type="presParOf" srcId="{A7C805AB-C9C1-462D-B007-9BF93A3B9935}" destId="{B3208AD5-63FB-411E-BD1A-6ED1E72442DE}" srcOrd="1" destOrd="0" presId="urn:microsoft.com/office/officeart/2005/8/layout/vList2"/>
    <dgm:cxn modelId="{6772F4D7-8874-41E3-A7BE-806F25865A16}" type="presParOf" srcId="{A7C805AB-C9C1-462D-B007-9BF93A3B9935}" destId="{376BD860-ECC7-4062-BC2B-00A053EDA457}" srcOrd="2" destOrd="0" presId="urn:microsoft.com/office/officeart/2005/8/layout/vList2"/>
    <dgm:cxn modelId="{9197D741-CC44-4627-8544-39A07C6C83E7}" type="presParOf" srcId="{A7C805AB-C9C1-462D-B007-9BF93A3B9935}" destId="{5B550C37-01B8-4430-A39F-87C4AD664A9F}" srcOrd="3" destOrd="0" presId="urn:microsoft.com/office/officeart/2005/8/layout/vList2"/>
    <dgm:cxn modelId="{B4335BFA-63D6-4FD8-AC19-A1210E15704B}" type="presParOf" srcId="{A7C805AB-C9C1-462D-B007-9BF93A3B9935}" destId="{80E52BAE-3D75-43DC-9692-FF8A738C1A64}" srcOrd="4" destOrd="0" presId="urn:microsoft.com/office/officeart/2005/8/layout/vList2"/>
    <dgm:cxn modelId="{93A0A3CE-8A2D-4080-A0FE-A967058EB7A0}" type="presParOf" srcId="{A7C805AB-C9C1-462D-B007-9BF93A3B9935}" destId="{67E7424D-8F2C-4216-92B2-32616A6EE70D}"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18156242-91B6-4C82-9E1A-6779C2D151C8}" type="doc">
      <dgm:prSet loTypeId="urn:microsoft.com/office/officeart/2005/8/layout/chevron2" loCatId="list" qsTypeId="urn:microsoft.com/office/officeart/2005/8/quickstyle/simple2" qsCatId="simple" csTypeId="urn:microsoft.com/office/officeart/2005/8/colors/accent3_1" csCatId="accent3"/>
      <dgm:spPr/>
      <dgm:t>
        <a:bodyPr/>
        <a:lstStyle/>
        <a:p>
          <a:endParaRPr lang="en-GB"/>
        </a:p>
      </dgm:t>
    </dgm:pt>
    <dgm:pt modelId="{956CD882-DC1E-49E0-A66B-0B4E13648A9A}">
      <dgm:prSet/>
      <dgm:spPr/>
      <dgm:t>
        <a:bodyPr/>
        <a:lstStyle/>
        <a:p>
          <a:r>
            <a:rPr lang="en-GB"/>
            <a:t>Mutually exclusive projects</a:t>
          </a:r>
          <a:endParaRPr lang="en-US"/>
        </a:p>
      </dgm:t>
    </dgm:pt>
    <dgm:pt modelId="{3B9F283A-E16A-4239-9B0C-65126C58798D}" type="parTrans" cxnId="{87F9242F-34C4-46FF-81C2-6478D06DD135}">
      <dgm:prSet/>
      <dgm:spPr/>
      <dgm:t>
        <a:bodyPr/>
        <a:lstStyle/>
        <a:p>
          <a:endParaRPr lang="en-GB"/>
        </a:p>
      </dgm:t>
    </dgm:pt>
    <dgm:pt modelId="{D2A1F696-396D-4E69-A119-65B1F53F2B23}" type="sibTrans" cxnId="{87F9242F-34C4-46FF-81C2-6478D06DD135}">
      <dgm:prSet/>
      <dgm:spPr/>
      <dgm:t>
        <a:bodyPr/>
        <a:lstStyle/>
        <a:p>
          <a:endParaRPr lang="en-GB"/>
        </a:p>
      </dgm:t>
    </dgm:pt>
    <dgm:pt modelId="{FC1CF389-CD2A-44A2-A8FD-A269CD7479CC}">
      <dgm:prSet/>
      <dgm:spPr/>
      <dgm:t>
        <a:bodyPr/>
        <a:lstStyle/>
        <a:p>
          <a:r>
            <a:rPr lang="en-GB" dirty="0"/>
            <a:t>Project A, which has the highest NPV, should be selected for implementation.</a:t>
          </a:r>
          <a:endParaRPr lang="en-US" dirty="0"/>
        </a:p>
      </dgm:t>
    </dgm:pt>
    <dgm:pt modelId="{03A4D216-2138-499F-B9AB-19AC7C83C92C}" type="parTrans" cxnId="{48F37954-2131-49A8-ABA4-DF10C80F7AB4}">
      <dgm:prSet/>
      <dgm:spPr/>
      <dgm:t>
        <a:bodyPr/>
        <a:lstStyle/>
        <a:p>
          <a:endParaRPr lang="en-GB"/>
        </a:p>
      </dgm:t>
    </dgm:pt>
    <dgm:pt modelId="{94A2BDB5-DAEB-440E-890D-A4A94D8EAD81}" type="sibTrans" cxnId="{48F37954-2131-49A8-ABA4-DF10C80F7AB4}">
      <dgm:prSet/>
      <dgm:spPr/>
      <dgm:t>
        <a:bodyPr/>
        <a:lstStyle/>
        <a:p>
          <a:endParaRPr lang="en-GB"/>
        </a:p>
      </dgm:t>
    </dgm:pt>
    <dgm:pt modelId="{1CEE1231-6974-4F1F-B07D-53E5F85BF488}" type="pres">
      <dgm:prSet presAssocID="{18156242-91B6-4C82-9E1A-6779C2D151C8}" presName="linearFlow" presStyleCnt="0">
        <dgm:presLayoutVars>
          <dgm:dir/>
          <dgm:animLvl val="lvl"/>
          <dgm:resizeHandles val="exact"/>
        </dgm:presLayoutVars>
      </dgm:prSet>
      <dgm:spPr/>
    </dgm:pt>
    <dgm:pt modelId="{84ADF6F5-9001-442D-B1C8-0F860EBD7073}" type="pres">
      <dgm:prSet presAssocID="{956CD882-DC1E-49E0-A66B-0B4E13648A9A}" presName="composite" presStyleCnt="0"/>
      <dgm:spPr/>
    </dgm:pt>
    <dgm:pt modelId="{CB79B8D2-45FD-4D2A-85E1-C5BE3C321F14}" type="pres">
      <dgm:prSet presAssocID="{956CD882-DC1E-49E0-A66B-0B4E13648A9A}" presName="parentText" presStyleLbl="alignNode1" presStyleIdx="0" presStyleCnt="1">
        <dgm:presLayoutVars>
          <dgm:chMax val="1"/>
          <dgm:bulletEnabled val="1"/>
        </dgm:presLayoutVars>
      </dgm:prSet>
      <dgm:spPr/>
    </dgm:pt>
    <dgm:pt modelId="{2A5D3BA8-B6C3-4A12-A349-E3248358066D}" type="pres">
      <dgm:prSet presAssocID="{956CD882-DC1E-49E0-A66B-0B4E13648A9A}" presName="descendantText" presStyleLbl="alignAcc1" presStyleIdx="0" presStyleCnt="1">
        <dgm:presLayoutVars>
          <dgm:bulletEnabled val="1"/>
        </dgm:presLayoutVars>
      </dgm:prSet>
      <dgm:spPr/>
    </dgm:pt>
  </dgm:ptLst>
  <dgm:cxnLst>
    <dgm:cxn modelId="{87F9242F-34C4-46FF-81C2-6478D06DD135}" srcId="{18156242-91B6-4C82-9E1A-6779C2D151C8}" destId="{956CD882-DC1E-49E0-A66B-0B4E13648A9A}" srcOrd="0" destOrd="0" parTransId="{3B9F283A-E16A-4239-9B0C-65126C58798D}" sibTransId="{D2A1F696-396D-4E69-A119-65B1F53F2B23}"/>
    <dgm:cxn modelId="{6C057243-CFC5-4229-84CC-6160E94E2310}" type="presOf" srcId="{956CD882-DC1E-49E0-A66B-0B4E13648A9A}" destId="{CB79B8D2-45FD-4D2A-85E1-C5BE3C321F14}" srcOrd="0" destOrd="0" presId="urn:microsoft.com/office/officeart/2005/8/layout/chevron2"/>
    <dgm:cxn modelId="{48F37954-2131-49A8-ABA4-DF10C80F7AB4}" srcId="{956CD882-DC1E-49E0-A66B-0B4E13648A9A}" destId="{FC1CF389-CD2A-44A2-A8FD-A269CD7479CC}" srcOrd="0" destOrd="0" parTransId="{03A4D216-2138-499F-B9AB-19AC7C83C92C}" sibTransId="{94A2BDB5-DAEB-440E-890D-A4A94D8EAD81}"/>
    <dgm:cxn modelId="{8A6D7978-7A72-4A84-BB78-6F1B81110F50}" type="presOf" srcId="{FC1CF389-CD2A-44A2-A8FD-A269CD7479CC}" destId="{2A5D3BA8-B6C3-4A12-A349-E3248358066D}" srcOrd="0" destOrd="0" presId="urn:microsoft.com/office/officeart/2005/8/layout/chevron2"/>
    <dgm:cxn modelId="{497794F0-5E6B-4F86-8030-E8F8BC485A32}" type="presOf" srcId="{18156242-91B6-4C82-9E1A-6779C2D151C8}" destId="{1CEE1231-6974-4F1F-B07D-53E5F85BF488}" srcOrd="0" destOrd="0" presId="urn:microsoft.com/office/officeart/2005/8/layout/chevron2"/>
    <dgm:cxn modelId="{DFEF5116-2F56-4285-836C-1BB0B2D3A694}" type="presParOf" srcId="{1CEE1231-6974-4F1F-B07D-53E5F85BF488}" destId="{84ADF6F5-9001-442D-B1C8-0F860EBD7073}" srcOrd="0" destOrd="0" presId="urn:microsoft.com/office/officeart/2005/8/layout/chevron2"/>
    <dgm:cxn modelId="{4DFC568D-50D4-4F30-9CF2-9A4923B9D0B6}" type="presParOf" srcId="{84ADF6F5-9001-442D-B1C8-0F860EBD7073}" destId="{CB79B8D2-45FD-4D2A-85E1-C5BE3C321F14}" srcOrd="0" destOrd="0" presId="urn:microsoft.com/office/officeart/2005/8/layout/chevron2"/>
    <dgm:cxn modelId="{DFEFACFF-A97F-4383-96E8-01C1F2263749}" type="presParOf" srcId="{84ADF6F5-9001-442D-B1C8-0F860EBD7073}" destId="{2A5D3BA8-B6C3-4A12-A349-E3248358066D}"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0AA63AEA-153B-466A-A322-FA0255F86CA0}" type="doc">
      <dgm:prSet loTypeId="urn:microsoft.com/office/officeart/2009/3/layout/RandomtoResultProcess" loCatId="process" qsTypeId="urn:microsoft.com/office/officeart/2005/8/quickstyle/simple1" qsCatId="simple" csTypeId="urn:microsoft.com/office/officeart/2005/8/colors/accent1_2" csCatId="accent1"/>
      <dgm:spPr/>
      <dgm:t>
        <a:bodyPr/>
        <a:lstStyle/>
        <a:p>
          <a:endParaRPr lang="en-GB"/>
        </a:p>
      </dgm:t>
    </dgm:pt>
    <dgm:pt modelId="{24CE9F98-15D5-486E-966B-02B760EC9BEF}">
      <dgm:prSet/>
      <dgm:spPr/>
      <dgm:t>
        <a:bodyPr/>
        <a:lstStyle/>
        <a:p>
          <a:r>
            <a:rPr lang="en-GB"/>
            <a:t>Progress review</a:t>
          </a:r>
          <a:endParaRPr lang="en-US"/>
        </a:p>
      </dgm:t>
    </dgm:pt>
    <dgm:pt modelId="{0314FEAC-EFC9-4D4D-94D3-43E084D9A655}" type="parTrans" cxnId="{68926167-9863-4BA8-B9C3-439D4F008CF1}">
      <dgm:prSet/>
      <dgm:spPr/>
      <dgm:t>
        <a:bodyPr/>
        <a:lstStyle/>
        <a:p>
          <a:endParaRPr lang="en-GB"/>
        </a:p>
      </dgm:t>
    </dgm:pt>
    <dgm:pt modelId="{56200CBC-2163-4609-A028-E345664612DB}" type="sibTrans" cxnId="{68926167-9863-4BA8-B9C3-439D4F008CF1}">
      <dgm:prSet/>
      <dgm:spPr/>
      <dgm:t>
        <a:bodyPr/>
        <a:lstStyle/>
        <a:p>
          <a:endParaRPr lang="en-GB"/>
        </a:p>
      </dgm:t>
    </dgm:pt>
    <dgm:pt modelId="{C17FAD19-256C-4C8E-9167-466F35CBF896}">
      <dgm:prSet/>
      <dgm:spPr/>
      <dgm:t>
        <a:bodyPr/>
        <a:lstStyle/>
        <a:p>
          <a:r>
            <a:rPr lang="en-GB"/>
            <a:t>Post-completion audit</a:t>
          </a:r>
          <a:endParaRPr lang="en-US"/>
        </a:p>
      </dgm:t>
    </dgm:pt>
    <dgm:pt modelId="{6633E300-27EA-4F9E-B855-9E2479D07BCB}" type="parTrans" cxnId="{D0530363-540F-429D-8C2A-A04303119CE2}">
      <dgm:prSet/>
      <dgm:spPr/>
      <dgm:t>
        <a:bodyPr/>
        <a:lstStyle/>
        <a:p>
          <a:endParaRPr lang="en-GB"/>
        </a:p>
      </dgm:t>
    </dgm:pt>
    <dgm:pt modelId="{25E9E660-04E5-4D2F-8E1D-35D555BC39CF}" type="sibTrans" cxnId="{D0530363-540F-429D-8C2A-A04303119CE2}">
      <dgm:prSet/>
      <dgm:spPr/>
      <dgm:t>
        <a:bodyPr/>
        <a:lstStyle/>
        <a:p>
          <a:endParaRPr lang="en-GB"/>
        </a:p>
      </dgm:t>
    </dgm:pt>
    <dgm:pt modelId="{CFC9139A-C115-48A6-9826-BF0051311BEB}" type="pres">
      <dgm:prSet presAssocID="{0AA63AEA-153B-466A-A322-FA0255F86CA0}" presName="Name0" presStyleCnt="0">
        <dgm:presLayoutVars>
          <dgm:dir/>
          <dgm:animOne val="branch"/>
          <dgm:animLvl val="lvl"/>
        </dgm:presLayoutVars>
      </dgm:prSet>
      <dgm:spPr/>
    </dgm:pt>
    <dgm:pt modelId="{46B8BD21-DE7A-4FBD-BD13-7F39892D3061}" type="pres">
      <dgm:prSet presAssocID="{24CE9F98-15D5-486E-966B-02B760EC9BEF}" presName="chaos" presStyleCnt="0"/>
      <dgm:spPr/>
    </dgm:pt>
    <dgm:pt modelId="{3CA0C53D-FE8B-4AA8-9986-9321997F4EF2}" type="pres">
      <dgm:prSet presAssocID="{24CE9F98-15D5-486E-966B-02B760EC9BEF}" presName="parTx1" presStyleLbl="revTx" presStyleIdx="0" presStyleCnt="1"/>
      <dgm:spPr/>
    </dgm:pt>
    <dgm:pt modelId="{C384D5E3-5CB8-466D-BEF1-037571ED0743}" type="pres">
      <dgm:prSet presAssocID="{24CE9F98-15D5-486E-966B-02B760EC9BEF}" presName="c1" presStyleLbl="node1" presStyleIdx="0" presStyleCnt="19"/>
      <dgm:spPr/>
    </dgm:pt>
    <dgm:pt modelId="{E2B9B350-CECB-44B0-B65D-D4C78CE6BDA5}" type="pres">
      <dgm:prSet presAssocID="{24CE9F98-15D5-486E-966B-02B760EC9BEF}" presName="c2" presStyleLbl="node1" presStyleIdx="1" presStyleCnt="19"/>
      <dgm:spPr/>
    </dgm:pt>
    <dgm:pt modelId="{747654D0-E600-4BE6-AA09-B3B08D372D8B}" type="pres">
      <dgm:prSet presAssocID="{24CE9F98-15D5-486E-966B-02B760EC9BEF}" presName="c3" presStyleLbl="node1" presStyleIdx="2" presStyleCnt="19"/>
      <dgm:spPr/>
    </dgm:pt>
    <dgm:pt modelId="{5E5285FF-3C31-45F4-BA99-B50ACEC8F0B7}" type="pres">
      <dgm:prSet presAssocID="{24CE9F98-15D5-486E-966B-02B760EC9BEF}" presName="c4" presStyleLbl="node1" presStyleIdx="3" presStyleCnt="19"/>
      <dgm:spPr/>
    </dgm:pt>
    <dgm:pt modelId="{4FA8B7E8-534A-4657-AC1F-A889B7831AF3}" type="pres">
      <dgm:prSet presAssocID="{24CE9F98-15D5-486E-966B-02B760EC9BEF}" presName="c5" presStyleLbl="node1" presStyleIdx="4" presStyleCnt="19"/>
      <dgm:spPr/>
    </dgm:pt>
    <dgm:pt modelId="{BCBB6220-52B9-45F0-9F6F-9A27A44568AA}" type="pres">
      <dgm:prSet presAssocID="{24CE9F98-15D5-486E-966B-02B760EC9BEF}" presName="c6" presStyleLbl="node1" presStyleIdx="5" presStyleCnt="19"/>
      <dgm:spPr/>
    </dgm:pt>
    <dgm:pt modelId="{7B0755C0-4279-4F62-8DAD-AE80E15F2A26}" type="pres">
      <dgm:prSet presAssocID="{24CE9F98-15D5-486E-966B-02B760EC9BEF}" presName="c7" presStyleLbl="node1" presStyleIdx="6" presStyleCnt="19"/>
      <dgm:spPr/>
    </dgm:pt>
    <dgm:pt modelId="{66AC250E-9CEC-4476-BADB-79993797C168}" type="pres">
      <dgm:prSet presAssocID="{24CE9F98-15D5-486E-966B-02B760EC9BEF}" presName="c8" presStyleLbl="node1" presStyleIdx="7" presStyleCnt="19"/>
      <dgm:spPr/>
    </dgm:pt>
    <dgm:pt modelId="{13782F3E-F230-48E4-A35D-DEC8AE74F08E}" type="pres">
      <dgm:prSet presAssocID="{24CE9F98-15D5-486E-966B-02B760EC9BEF}" presName="c9" presStyleLbl="node1" presStyleIdx="8" presStyleCnt="19"/>
      <dgm:spPr/>
    </dgm:pt>
    <dgm:pt modelId="{378811D1-ABE6-4F60-8452-10B15344F990}" type="pres">
      <dgm:prSet presAssocID="{24CE9F98-15D5-486E-966B-02B760EC9BEF}" presName="c10" presStyleLbl="node1" presStyleIdx="9" presStyleCnt="19"/>
      <dgm:spPr/>
    </dgm:pt>
    <dgm:pt modelId="{66205888-6D47-4B0D-8DD5-C46B462595EE}" type="pres">
      <dgm:prSet presAssocID="{24CE9F98-15D5-486E-966B-02B760EC9BEF}" presName="c11" presStyleLbl="node1" presStyleIdx="10" presStyleCnt="19"/>
      <dgm:spPr/>
    </dgm:pt>
    <dgm:pt modelId="{C717CFBF-0C69-49DF-ACAA-928E24A88A80}" type="pres">
      <dgm:prSet presAssocID="{24CE9F98-15D5-486E-966B-02B760EC9BEF}" presName="c12" presStyleLbl="node1" presStyleIdx="11" presStyleCnt="19"/>
      <dgm:spPr/>
    </dgm:pt>
    <dgm:pt modelId="{ED6557C5-1FA0-43D2-8853-31EDB4E2FB17}" type="pres">
      <dgm:prSet presAssocID="{24CE9F98-15D5-486E-966B-02B760EC9BEF}" presName="c13" presStyleLbl="node1" presStyleIdx="12" presStyleCnt="19"/>
      <dgm:spPr/>
    </dgm:pt>
    <dgm:pt modelId="{962EEC73-25D9-4C59-8ED3-5BA5414EE8A2}" type="pres">
      <dgm:prSet presAssocID="{24CE9F98-15D5-486E-966B-02B760EC9BEF}" presName="c14" presStyleLbl="node1" presStyleIdx="13" presStyleCnt="19"/>
      <dgm:spPr/>
    </dgm:pt>
    <dgm:pt modelId="{FDFF0C3C-F5A5-4324-A050-C947B9AC204F}" type="pres">
      <dgm:prSet presAssocID="{24CE9F98-15D5-486E-966B-02B760EC9BEF}" presName="c15" presStyleLbl="node1" presStyleIdx="14" presStyleCnt="19"/>
      <dgm:spPr/>
    </dgm:pt>
    <dgm:pt modelId="{1FF0508A-0AF9-4A56-8E25-47369495536A}" type="pres">
      <dgm:prSet presAssocID="{24CE9F98-15D5-486E-966B-02B760EC9BEF}" presName="c16" presStyleLbl="node1" presStyleIdx="15" presStyleCnt="19"/>
      <dgm:spPr/>
    </dgm:pt>
    <dgm:pt modelId="{F002CF06-C548-4CE3-9E2E-9A438E527133}" type="pres">
      <dgm:prSet presAssocID="{24CE9F98-15D5-486E-966B-02B760EC9BEF}" presName="c17" presStyleLbl="node1" presStyleIdx="16" presStyleCnt="19"/>
      <dgm:spPr/>
    </dgm:pt>
    <dgm:pt modelId="{E64940AD-4D14-4F3B-A29B-86B348E8F5B2}" type="pres">
      <dgm:prSet presAssocID="{24CE9F98-15D5-486E-966B-02B760EC9BEF}" presName="c18" presStyleLbl="node1" presStyleIdx="17" presStyleCnt="19"/>
      <dgm:spPr/>
    </dgm:pt>
    <dgm:pt modelId="{D3A8D818-056A-4C31-B846-82CCC81193BB}" type="pres">
      <dgm:prSet presAssocID="{56200CBC-2163-4609-A028-E345664612DB}" presName="chevronComposite1" presStyleCnt="0"/>
      <dgm:spPr/>
    </dgm:pt>
    <dgm:pt modelId="{CE22BB09-4061-469F-92CB-D77DC1C0A36F}" type="pres">
      <dgm:prSet presAssocID="{56200CBC-2163-4609-A028-E345664612DB}" presName="chevron1" presStyleLbl="sibTrans2D1" presStyleIdx="0" presStyleCnt="2"/>
      <dgm:spPr/>
    </dgm:pt>
    <dgm:pt modelId="{A635CA2F-5E9F-4E36-9958-317AA06117DD}" type="pres">
      <dgm:prSet presAssocID="{56200CBC-2163-4609-A028-E345664612DB}" presName="spChevron1" presStyleCnt="0"/>
      <dgm:spPr/>
    </dgm:pt>
    <dgm:pt modelId="{4C2798CC-7443-4AA6-8D42-43CF0D6730B3}" type="pres">
      <dgm:prSet presAssocID="{56200CBC-2163-4609-A028-E345664612DB}" presName="overlap" presStyleCnt="0"/>
      <dgm:spPr/>
    </dgm:pt>
    <dgm:pt modelId="{45EE110E-73EF-4F7E-AFC7-1D09AA474FC0}" type="pres">
      <dgm:prSet presAssocID="{56200CBC-2163-4609-A028-E345664612DB}" presName="chevronComposite2" presStyleCnt="0"/>
      <dgm:spPr/>
    </dgm:pt>
    <dgm:pt modelId="{A4F95B86-C5A5-40DD-AE3F-D228266BBF35}" type="pres">
      <dgm:prSet presAssocID="{56200CBC-2163-4609-A028-E345664612DB}" presName="chevron2" presStyleLbl="sibTrans2D1" presStyleIdx="1" presStyleCnt="2"/>
      <dgm:spPr/>
    </dgm:pt>
    <dgm:pt modelId="{DE8C0D17-F11F-4C15-8113-1F6075901388}" type="pres">
      <dgm:prSet presAssocID="{56200CBC-2163-4609-A028-E345664612DB}" presName="spChevron2" presStyleCnt="0"/>
      <dgm:spPr/>
    </dgm:pt>
    <dgm:pt modelId="{60E848FE-2A03-4A56-8728-23D617317481}" type="pres">
      <dgm:prSet presAssocID="{C17FAD19-256C-4C8E-9167-466F35CBF896}" presName="last" presStyleCnt="0"/>
      <dgm:spPr/>
    </dgm:pt>
    <dgm:pt modelId="{AF2B7F54-B11B-4407-B551-1BE1F844FD66}" type="pres">
      <dgm:prSet presAssocID="{C17FAD19-256C-4C8E-9167-466F35CBF896}" presName="circleTx" presStyleLbl="node1" presStyleIdx="18" presStyleCnt="19"/>
      <dgm:spPr/>
    </dgm:pt>
    <dgm:pt modelId="{C8B4204B-C53A-4271-A413-1EEF4C091D1B}" type="pres">
      <dgm:prSet presAssocID="{C17FAD19-256C-4C8E-9167-466F35CBF896}" presName="spN" presStyleCnt="0"/>
      <dgm:spPr/>
    </dgm:pt>
  </dgm:ptLst>
  <dgm:cxnLst>
    <dgm:cxn modelId="{D0530363-540F-429D-8C2A-A04303119CE2}" srcId="{0AA63AEA-153B-466A-A322-FA0255F86CA0}" destId="{C17FAD19-256C-4C8E-9167-466F35CBF896}" srcOrd="1" destOrd="0" parTransId="{6633E300-27EA-4F9E-B855-9E2479D07BCB}" sibTransId="{25E9E660-04E5-4D2F-8E1D-35D555BC39CF}"/>
    <dgm:cxn modelId="{68926167-9863-4BA8-B9C3-439D4F008CF1}" srcId="{0AA63AEA-153B-466A-A322-FA0255F86CA0}" destId="{24CE9F98-15D5-486E-966B-02B760EC9BEF}" srcOrd="0" destOrd="0" parTransId="{0314FEAC-EFC9-4D4D-94D3-43E084D9A655}" sibTransId="{56200CBC-2163-4609-A028-E345664612DB}"/>
    <dgm:cxn modelId="{C098E775-B097-4D65-89BE-1CC2F436F56E}" type="presOf" srcId="{0AA63AEA-153B-466A-A322-FA0255F86CA0}" destId="{CFC9139A-C115-48A6-9826-BF0051311BEB}" srcOrd="0" destOrd="0" presId="urn:microsoft.com/office/officeart/2009/3/layout/RandomtoResultProcess"/>
    <dgm:cxn modelId="{BC8793B0-D433-41BA-B610-7E564315F081}" type="presOf" srcId="{24CE9F98-15D5-486E-966B-02B760EC9BEF}" destId="{3CA0C53D-FE8B-4AA8-9986-9321997F4EF2}" srcOrd="0" destOrd="0" presId="urn:microsoft.com/office/officeart/2009/3/layout/RandomtoResultProcess"/>
    <dgm:cxn modelId="{923449F3-1E46-489D-B23A-70476FEA742A}" type="presOf" srcId="{C17FAD19-256C-4C8E-9167-466F35CBF896}" destId="{AF2B7F54-B11B-4407-B551-1BE1F844FD66}" srcOrd="0" destOrd="0" presId="urn:microsoft.com/office/officeart/2009/3/layout/RandomtoResultProcess"/>
    <dgm:cxn modelId="{1753CC31-4824-4F5B-93FE-1182DED08478}" type="presParOf" srcId="{CFC9139A-C115-48A6-9826-BF0051311BEB}" destId="{46B8BD21-DE7A-4FBD-BD13-7F39892D3061}" srcOrd="0" destOrd="0" presId="urn:microsoft.com/office/officeart/2009/3/layout/RandomtoResultProcess"/>
    <dgm:cxn modelId="{9EA09534-6775-4601-A9C7-389CDF8A93F3}" type="presParOf" srcId="{46B8BD21-DE7A-4FBD-BD13-7F39892D3061}" destId="{3CA0C53D-FE8B-4AA8-9986-9321997F4EF2}" srcOrd="0" destOrd="0" presId="urn:microsoft.com/office/officeart/2009/3/layout/RandomtoResultProcess"/>
    <dgm:cxn modelId="{0BDA5C65-F4E5-4794-A7E6-C2FF7808C7EC}" type="presParOf" srcId="{46B8BD21-DE7A-4FBD-BD13-7F39892D3061}" destId="{C384D5E3-5CB8-466D-BEF1-037571ED0743}" srcOrd="1" destOrd="0" presId="urn:microsoft.com/office/officeart/2009/3/layout/RandomtoResultProcess"/>
    <dgm:cxn modelId="{117E2CDC-8734-4A0D-9830-360BB01B0345}" type="presParOf" srcId="{46B8BD21-DE7A-4FBD-BD13-7F39892D3061}" destId="{E2B9B350-CECB-44B0-B65D-D4C78CE6BDA5}" srcOrd="2" destOrd="0" presId="urn:microsoft.com/office/officeart/2009/3/layout/RandomtoResultProcess"/>
    <dgm:cxn modelId="{4B003EDF-EB4E-40F8-9BB8-E7F29559472F}" type="presParOf" srcId="{46B8BD21-DE7A-4FBD-BD13-7F39892D3061}" destId="{747654D0-E600-4BE6-AA09-B3B08D372D8B}" srcOrd="3" destOrd="0" presId="urn:microsoft.com/office/officeart/2009/3/layout/RandomtoResultProcess"/>
    <dgm:cxn modelId="{DC513064-C308-4F3E-AF34-EC12B531091F}" type="presParOf" srcId="{46B8BD21-DE7A-4FBD-BD13-7F39892D3061}" destId="{5E5285FF-3C31-45F4-BA99-B50ACEC8F0B7}" srcOrd="4" destOrd="0" presId="urn:microsoft.com/office/officeart/2009/3/layout/RandomtoResultProcess"/>
    <dgm:cxn modelId="{FAED3C57-4689-4081-B92E-3448491DF01A}" type="presParOf" srcId="{46B8BD21-DE7A-4FBD-BD13-7F39892D3061}" destId="{4FA8B7E8-534A-4657-AC1F-A889B7831AF3}" srcOrd="5" destOrd="0" presId="urn:microsoft.com/office/officeart/2009/3/layout/RandomtoResultProcess"/>
    <dgm:cxn modelId="{286DEBD2-095F-4B2B-B30F-631A8110EA54}" type="presParOf" srcId="{46B8BD21-DE7A-4FBD-BD13-7F39892D3061}" destId="{BCBB6220-52B9-45F0-9F6F-9A27A44568AA}" srcOrd="6" destOrd="0" presId="urn:microsoft.com/office/officeart/2009/3/layout/RandomtoResultProcess"/>
    <dgm:cxn modelId="{0168515A-3E61-43B2-B6FC-20AFB18376E3}" type="presParOf" srcId="{46B8BD21-DE7A-4FBD-BD13-7F39892D3061}" destId="{7B0755C0-4279-4F62-8DAD-AE80E15F2A26}" srcOrd="7" destOrd="0" presId="urn:microsoft.com/office/officeart/2009/3/layout/RandomtoResultProcess"/>
    <dgm:cxn modelId="{39BE0ACE-0915-4932-AF91-37D5CE074FE3}" type="presParOf" srcId="{46B8BD21-DE7A-4FBD-BD13-7F39892D3061}" destId="{66AC250E-9CEC-4476-BADB-79993797C168}" srcOrd="8" destOrd="0" presId="urn:microsoft.com/office/officeart/2009/3/layout/RandomtoResultProcess"/>
    <dgm:cxn modelId="{2E9D9F99-B85A-4F4F-91DE-5F0FCB01C888}" type="presParOf" srcId="{46B8BD21-DE7A-4FBD-BD13-7F39892D3061}" destId="{13782F3E-F230-48E4-A35D-DEC8AE74F08E}" srcOrd="9" destOrd="0" presId="urn:microsoft.com/office/officeart/2009/3/layout/RandomtoResultProcess"/>
    <dgm:cxn modelId="{3D59D587-B962-4F85-9D5D-D057D9F6FB22}" type="presParOf" srcId="{46B8BD21-DE7A-4FBD-BD13-7F39892D3061}" destId="{378811D1-ABE6-4F60-8452-10B15344F990}" srcOrd="10" destOrd="0" presId="urn:microsoft.com/office/officeart/2009/3/layout/RandomtoResultProcess"/>
    <dgm:cxn modelId="{F2E31275-1918-426B-B086-9DB27DAB9929}" type="presParOf" srcId="{46B8BD21-DE7A-4FBD-BD13-7F39892D3061}" destId="{66205888-6D47-4B0D-8DD5-C46B462595EE}" srcOrd="11" destOrd="0" presId="urn:microsoft.com/office/officeart/2009/3/layout/RandomtoResultProcess"/>
    <dgm:cxn modelId="{EA757024-A05A-4698-B581-6D649889B662}" type="presParOf" srcId="{46B8BD21-DE7A-4FBD-BD13-7F39892D3061}" destId="{C717CFBF-0C69-49DF-ACAA-928E24A88A80}" srcOrd="12" destOrd="0" presId="urn:microsoft.com/office/officeart/2009/3/layout/RandomtoResultProcess"/>
    <dgm:cxn modelId="{799CEB6D-F23E-443B-8B0A-086C6CED4888}" type="presParOf" srcId="{46B8BD21-DE7A-4FBD-BD13-7F39892D3061}" destId="{ED6557C5-1FA0-43D2-8853-31EDB4E2FB17}" srcOrd="13" destOrd="0" presId="urn:microsoft.com/office/officeart/2009/3/layout/RandomtoResultProcess"/>
    <dgm:cxn modelId="{9A1AECC6-2A77-4AB0-B97F-ACCC24AF6D8F}" type="presParOf" srcId="{46B8BD21-DE7A-4FBD-BD13-7F39892D3061}" destId="{962EEC73-25D9-4C59-8ED3-5BA5414EE8A2}" srcOrd="14" destOrd="0" presId="urn:microsoft.com/office/officeart/2009/3/layout/RandomtoResultProcess"/>
    <dgm:cxn modelId="{AC446134-E68A-4004-8E1A-4D2C4548CD12}" type="presParOf" srcId="{46B8BD21-DE7A-4FBD-BD13-7F39892D3061}" destId="{FDFF0C3C-F5A5-4324-A050-C947B9AC204F}" srcOrd="15" destOrd="0" presId="urn:microsoft.com/office/officeart/2009/3/layout/RandomtoResultProcess"/>
    <dgm:cxn modelId="{91EA8A74-D7CA-4EB5-BA47-49F994B739B4}" type="presParOf" srcId="{46B8BD21-DE7A-4FBD-BD13-7F39892D3061}" destId="{1FF0508A-0AF9-4A56-8E25-47369495536A}" srcOrd="16" destOrd="0" presId="urn:microsoft.com/office/officeart/2009/3/layout/RandomtoResultProcess"/>
    <dgm:cxn modelId="{05388834-5A79-4AED-BD94-15B59FAA70CB}" type="presParOf" srcId="{46B8BD21-DE7A-4FBD-BD13-7F39892D3061}" destId="{F002CF06-C548-4CE3-9E2E-9A438E527133}" srcOrd="17" destOrd="0" presId="urn:microsoft.com/office/officeart/2009/3/layout/RandomtoResultProcess"/>
    <dgm:cxn modelId="{5D40213F-92FE-4BC1-92E5-6142DD39669F}" type="presParOf" srcId="{46B8BD21-DE7A-4FBD-BD13-7F39892D3061}" destId="{E64940AD-4D14-4F3B-A29B-86B348E8F5B2}" srcOrd="18" destOrd="0" presId="urn:microsoft.com/office/officeart/2009/3/layout/RandomtoResultProcess"/>
    <dgm:cxn modelId="{69E70F50-AF6F-41EF-A541-270B3C06E3A3}" type="presParOf" srcId="{CFC9139A-C115-48A6-9826-BF0051311BEB}" destId="{D3A8D818-056A-4C31-B846-82CCC81193BB}" srcOrd="1" destOrd="0" presId="urn:microsoft.com/office/officeart/2009/3/layout/RandomtoResultProcess"/>
    <dgm:cxn modelId="{3BA8F6B5-7B98-4B69-898E-C004B550DD9A}" type="presParOf" srcId="{D3A8D818-056A-4C31-B846-82CCC81193BB}" destId="{CE22BB09-4061-469F-92CB-D77DC1C0A36F}" srcOrd="0" destOrd="0" presId="urn:microsoft.com/office/officeart/2009/3/layout/RandomtoResultProcess"/>
    <dgm:cxn modelId="{7C6A8086-A5B1-4219-8E83-4AF449045D02}" type="presParOf" srcId="{D3A8D818-056A-4C31-B846-82CCC81193BB}" destId="{A635CA2F-5E9F-4E36-9958-317AA06117DD}" srcOrd="1" destOrd="0" presId="urn:microsoft.com/office/officeart/2009/3/layout/RandomtoResultProcess"/>
    <dgm:cxn modelId="{221B14E6-6FA4-4469-8A70-D3045ED5665E}" type="presParOf" srcId="{CFC9139A-C115-48A6-9826-BF0051311BEB}" destId="{4C2798CC-7443-4AA6-8D42-43CF0D6730B3}" srcOrd="2" destOrd="0" presId="urn:microsoft.com/office/officeart/2009/3/layout/RandomtoResultProcess"/>
    <dgm:cxn modelId="{6CA7EBD4-62F9-46F0-AAB9-6082BD61C18C}" type="presParOf" srcId="{CFC9139A-C115-48A6-9826-BF0051311BEB}" destId="{45EE110E-73EF-4F7E-AFC7-1D09AA474FC0}" srcOrd="3" destOrd="0" presId="urn:microsoft.com/office/officeart/2009/3/layout/RandomtoResultProcess"/>
    <dgm:cxn modelId="{8CD9F340-2312-4AA1-B785-7E62C075057A}" type="presParOf" srcId="{45EE110E-73EF-4F7E-AFC7-1D09AA474FC0}" destId="{A4F95B86-C5A5-40DD-AE3F-D228266BBF35}" srcOrd="0" destOrd="0" presId="urn:microsoft.com/office/officeart/2009/3/layout/RandomtoResultProcess"/>
    <dgm:cxn modelId="{424DB39A-6444-4EC9-84CC-9D5AF4E00A6C}" type="presParOf" srcId="{45EE110E-73EF-4F7E-AFC7-1D09AA474FC0}" destId="{DE8C0D17-F11F-4C15-8113-1F6075901388}" srcOrd="1" destOrd="0" presId="urn:microsoft.com/office/officeart/2009/3/layout/RandomtoResultProcess"/>
    <dgm:cxn modelId="{98A2AAA7-5B97-4C32-98FE-DF2CD59DD696}" type="presParOf" srcId="{CFC9139A-C115-48A6-9826-BF0051311BEB}" destId="{60E848FE-2A03-4A56-8728-23D617317481}" srcOrd="4" destOrd="0" presId="urn:microsoft.com/office/officeart/2009/3/layout/RandomtoResultProcess"/>
    <dgm:cxn modelId="{7DE9477C-580C-4C86-A33D-6852BAC7C120}" type="presParOf" srcId="{60E848FE-2A03-4A56-8728-23D617317481}" destId="{AF2B7F54-B11B-4407-B551-1BE1F844FD66}" srcOrd="0" destOrd="0" presId="urn:microsoft.com/office/officeart/2009/3/layout/RandomtoResultProcess"/>
    <dgm:cxn modelId="{056C5E1A-FADE-48B8-A07B-0197D56DB026}" type="presParOf" srcId="{60E848FE-2A03-4A56-8728-23D617317481}" destId="{C8B4204B-C53A-4271-A413-1EEF4C091D1B}" srcOrd="1" destOrd="0" presId="urn:microsoft.com/office/officeart/2009/3/layout/RandomtoResul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29DA30BE-E377-468A-9AB1-FEAFDA794BCB}" type="doc">
      <dgm:prSet loTypeId="urn:microsoft.com/office/officeart/2005/8/layout/default" loCatId="list" qsTypeId="urn:microsoft.com/office/officeart/2005/8/quickstyle/simple1" qsCatId="simple" csTypeId="urn:microsoft.com/office/officeart/2005/8/colors/colorful4" csCatId="colorful"/>
      <dgm:spPr/>
      <dgm:t>
        <a:bodyPr/>
        <a:lstStyle/>
        <a:p>
          <a:endParaRPr lang="en-GB"/>
        </a:p>
      </dgm:t>
    </dgm:pt>
    <dgm:pt modelId="{65EC5A06-E885-4FB9-8279-CFFF277A31C2}">
      <dgm:prSet/>
      <dgm:spPr/>
      <dgm:t>
        <a:bodyPr/>
        <a:lstStyle/>
        <a:p>
          <a:r>
            <a:rPr lang="en-GB"/>
            <a:t>Agile</a:t>
          </a:r>
          <a:endParaRPr lang="en-US"/>
        </a:p>
      </dgm:t>
    </dgm:pt>
    <dgm:pt modelId="{482F5B32-A3E8-4A3D-BB2E-C47E20E8D167}" type="parTrans" cxnId="{2F5620FD-5748-4A70-9045-BB40C78112D8}">
      <dgm:prSet/>
      <dgm:spPr/>
      <dgm:t>
        <a:bodyPr/>
        <a:lstStyle/>
        <a:p>
          <a:endParaRPr lang="en-GB"/>
        </a:p>
      </dgm:t>
    </dgm:pt>
    <dgm:pt modelId="{5DE39718-3D9D-4504-B6CD-4F4C7D00C54D}" type="sibTrans" cxnId="{2F5620FD-5748-4A70-9045-BB40C78112D8}">
      <dgm:prSet/>
      <dgm:spPr/>
      <dgm:t>
        <a:bodyPr/>
        <a:lstStyle/>
        <a:p>
          <a:endParaRPr lang="en-GB"/>
        </a:p>
      </dgm:t>
    </dgm:pt>
    <dgm:pt modelId="{30736C39-8527-4BEB-8F8F-C1A412D0493C}">
      <dgm:prSet/>
      <dgm:spPr/>
      <dgm:t>
        <a:bodyPr/>
        <a:lstStyle/>
        <a:p>
          <a:r>
            <a:rPr lang="en-US"/>
            <a:t>Scrum</a:t>
          </a:r>
        </a:p>
      </dgm:t>
    </dgm:pt>
    <dgm:pt modelId="{62A67657-33E1-46C4-A13A-0723AF6A4D31}" type="parTrans" cxnId="{F270D500-6F9B-4C6A-9B6D-754AD590673F}">
      <dgm:prSet/>
      <dgm:spPr/>
      <dgm:t>
        <a:bodyPr/>
        <a:lstStyle/>
        <a:p>
          <a:endParaRPr lang="en-GB"/>
        </a:p>
      </dgm:t>
    </dgm:pt>
    <dgm:pt modelId="{D9ED8E6B-F9AC-44E1-B967-39E02A1A49C7}" type="sibTrans" cxnId="{F270D500-6F9B-4C6A-9B6D-754AD590673F}">
      <dgm:prSet/>
      <dgm:spPr/>
      <dgm:t>
        <a:bodyPr/>
        <a:lstStyle/>
        <a:p>
          <a:endParaRPr lang="en-GB"/>
        </a:p>
      </dgm:t>
    </dgm:pt>
    <dgm:pt modelId="{3D1F423F-E208-4F86-8E93-B1E21454FC45}">
      <dgm:prSet/>
      <dgm:spPr/>
      <dgm:t>
        <a:bodyPr/>
        <a:lstStyle/>
        <a:p>
          <a:r>
            <a:rPr lang="en-US"/>
            <a:t>Kanban</a:t>
          </a:r>
        </a:p>
      </dgm:t>
    </dgm:pt>
    <dgm:pt modelId="{7B94BB5B-9B6F-44D3-A7F7-8610BAE5D68B}" type="parTrans" cxnId="{F2176163-FC4F-4A05-BEFE-6A1C274D9FDF}">
      <dgm:prSet/>
      <dgm:spPr/>
      <dgm:t>
        <a:bodyPr/>
        <a:lstStyle/>
        <a:p>
          <a:endParaRPr lang="en-GB"/>
        </a:p>
      </dgm:t>
    </dgm:pt>
    <dgm:pt modelId="{3B5AF95F-10E5-4FE0-9CDE-3652106D6BE2}" type="sibTrans" cxnId="{F2176163-FC4F-4A05-BEFE-6A1C274D9FDF}">
      <dgm:prSet/>
      <dgm:spPr/>
      <dgm:t>
        <a:bodyPr/>
        <a:lstStyle/>
        <a:p>
          <a:endParaRPr lang="en-GB"/>
        </a:p>
      </dgm:t>
    </dgm:pt>
    <dgm:pt modelId="{8B8AD796-5714-439A-9CAF-8B3FDF746D3C}">
      <dgm:prSet/>
      <dgm:spPr/>
      <dgm:t>
        <a:bodyPr/>
        <a:lstStyle/>
        <a:p>
          <a:r>
            <a:rPr lang="en-US"/>
            <a:t>Lean</a:t>
          </a:r>
        </a:p>
      </dgm:t>
    </dgm:pt>
    <dgm:pt modelId="{0ED441F3-29B6-4FF5-B91B-56A578AD5A30}" type="parTrans" cxnId="{841071B9-D097-453C-B67E-B30CC6A4438E}">
      <dgm:prSet/>
      <dgm:spPr/>
      <dgm:t>
        <a:bodyPr/>
        <a:lstStyle/>
        <a:p>
          <a:endParaRPr lang="en-GB"/>
        </a:p>
      </dgm:t>
    </dgm:pt>
    <dgm:pt modelId="{84A5805A-F282-4468-91A4-75FF6E802AB5}" type="sibTrans" cxnId="{841071B9-D097-453C-B67E-B30CC6A4438E}">
      <dgm:prSet/>
      <dgm:spPr/>
      <dgm:t>
        <a:bodyPr/>
        <a:lstStyle/>
        <a:p>
          <a:endParaRPr lang="en-GB"/>
        </a:p>
      </dgm:t>
    </dgm:pt>
    <dgm:pt modelId="{5F274908-B646-4DCB-928E-DCC0BB7AFD5C}">
      <dgm:prSet/>
      <dgm:spPr/>
      <dgm:t>
        <a:bodyPr/>
        <a:lstStyle/>
        <a:p>
          <a:r>
            <a:rPr lang="en-US"/>
            <a:t>Six Sigma</a:t>
          </a:r>
        </a:p>
      </dgm:t>
    </dgm:pt>
    <dgm:pt modelId="{4918B0C9-786E-4C14-9C37-CCE3FAF987E9}" type="parTrans" cxnId="{42E291C3-933E-4193-9726-5679C2A107B9}">
      <dgm:prSet/>
      <dgm:spPr/>
      <dgm:t>
        <a:bodyPr/>
        <a:lstStyle/>
        <a:p>
          <a:endParaRPr lang="en-GB"/>
        </a:p>
      </dgm:t>
    </dgm:pt>
    <dgm:pt modelId="{E1414696-935A-48F0-981B-23E0653D2F4A}" type="sibTrans" cxnId="{42E291C3-933E-4193-9726-5679C2A107B9}">
      <dgm:prSet/>
      <dgm:spPr/>
      <dgm:t>
        <a:bodyPr/>
        <a:lstStyle/>
        <a:p>
          <a:endParaRPr lang="en-GB"/>
        </a:p>
      </dgm:t>
    </dgm:pt>
    <dgm:pt modelId="{C034C57E-98F1-4197-B735-8D5CDC3687D0}">
      <dgm:prSet/>
      <dgm:spPr/>
      <dgm:t>
        <a:bodyPr/>
        <a:lstStyle/>
        <a:p>
          <a:r>
            <a:rPr lang="en-US"/>
            <a:t>Waterfall</a:t>
          </a:r>
        </a:p>
      </dgm:t>
    </dgm:pt>
    <dgm:pt modelId="{EBCB0133-B4A8-471D-AC02-3EF3E04EB1A4}" type="parTrans" cxnId="{B8E80F1B-71E0-4A15-9547-7BE8B8DBBF52}">
      <dgm:prSet/>
      <dgm:spPr/>
      <dgm:t>
        <a:bodyPr/>
        <a:lstStyle/>
        <a:p>
          <a:endParaRPr lang="en-GB"/>
        </a:p>
      </dgm:t>
    </dgm:pt>
    <dgm:pt modelId="{DEEFDA51-C614-4DBB-A28B-78D3FDEEBC13}" type="sibTrans" cxnId="{B8E80F1B-71E0-4A15-9547-7BE8B8DBBF52}">
      <dgm:prSet/>
      <dgm:spPr/>
      <dgm:t>
        <a:bodyPr/>
        <a:lstStyle/>
        <a:p>
          <a:endParaRPr lang="en-GB"/>
        </a:p>
      </dgm:t>
    </dgm:pt>
    <dgm:pt modelId="{7D7D04AF-C235-4BDB-BB4E-AC5943FBE0D2}">
      <dgm:prSet/>
      <dgm:spPr/>
      <dgm:t>
        <a:bodyPr/>
        <a:lstStyle/>
        <a:p>
          <a:r>
            <a:rPr lang="en-US"/>
            <a:t>PMI/PMBOK</a:t>
          </a:r>
        </a:p>
      </dgm:t>
    </dgm:pt>
    <dgm:pt modelId="{ABE6D722-1913-481B-987B-F06B9EB7A039}" type="parTrans" cxnId="{1ECD9A03-88DA-46DE-80B2-0C2BF815E053}">
      <dgm:prSet/>
      <dgm:spPr/>
      <dgm:t>
        <a:bodyPr/>
        <a:lstStyle/>
        <a:p>
          <a:endParaRPr lang="en-GB"/>
        </a:p>
      </dgm:t>
    </dgm:pt>
    <dgm:pt modelId="{3F00A745-4E56-40BB-AF40-14F9DB0525F5}" type="sibTrans" cxnId="{1ECD9A03-88DA-46DE-80B2-0C2BF815E053}">
      <dgm:prSet/>
      <dgm:spPr/>
      <dgm:t>
        <a:bodyPr/>
        <a:lstStyle/>
        <a:p>
          <a:endParaRPr lang="en-GB"/>
        </a:p>
      </dgm:t>
    </dgm:pt>
    <dgm:pt modelId="{9656C13D-50A3-444F-BFF5-2C9E72B4898C}" type="pres">
      <dgm:prSet presAssocID="{29DA30BE-E377-468A-9AB1-FEAFDA794BCB}" presName="diagram" presStyleCnt="0">
        <dgm:presLayoutVars>
          <dgm:dir/>
          <dgm:resizeHandles val="exact"/>
        </dgm:presLayoutVars>
      </dgm:prSet>
      <dgm:spPr/>
    </dgm:pt>
    <dgm:pt modelId="{768048B7-218C-4BED-A129-6B0FF6A44038}" type="pres">
      <dgm:prSet presAssocID="{65EC5A06-E885-4FB9-8279-CFFF277A31C2}" presName="node" presStyleLbl="node1" presStyleIdx="0" presStyleCnt="7">
        <dgm:presLayoutVars>
          <dgm:bulletEnabled val="1"/>
        </dgm:presLayoutVars>
      </dgm:prSet>
      <dgm:spPr/>
    </dgm:pt>
    <dgm:pt modelId="{4B889517-4067-4BD3-B654-50618A7A1AC0}" type="pres">
      <dgm:prSet presAssocID="{5DE39718-3D9D-4504-B6CD-4F4C7D00C54D}" presName="sibTrans" presStyleCnt="0"/>
      <dgm:spPr/>
    </dgm:pt>
    <dgm:pt modelId="{82AD8D18-7E91-4401-9C0A-B1DC99B43B1C}" type="pres">
      <dgm:prSet presAssocID="{30736C39-8527-4BEB-8F8F-C1A412D0493C}" presName="node" presStyleLbl="node1" presStyleIdx="1" presStyleCnt="7">
        <dgm:presLayoutVars>
          <dgm:bulletEnabled val="1"/>
        </dgm:presLayoutVars>
      </dgm:prSet>
      <dgm:spPr/>
    </dgm:pt>
    <dgm:pt modelId="{C1B5435B-B152-4F3F-8AF7-B5CEB8C4A1D7}" type="pres">
      <dgm:prSet presAssocID="{D9ED8E6B-F9AC-44E1-B967-39E02A1A49C7}" presName="sibTrans" presStyleCnt="0"/>
      <dgm:spPr/>
    </dgm:pt>
    <dgm:pt modelId="{CC3A45E5-85D4-4E5B-BBC9-7BC8B10A0284}" type="pres">
      <dgm:prSet presAssocID="{3D1F423F-E208-4F86-8E93-B1E21454FC45}" presName="node" presStyleLbl="node1" presStyleIdx="2" presStyleCnt="7">
        <dgm:presLayoutVars>
          <dgm:bulletEnabled val="1"/>
        </dgm:presLayoutVars>
      </dgm:prSet>
      <dgm:spPr/>
    </dgm:pt>
    <dgm:pt modelId="{07B8F831-D6DB-4B61-84A4-10C7CED85429}" type="pres">
      <dgm:prSet presAssocID="{3B5AF95F-10E5-4FE0-9CDE-3652106D6BE2}" presName="sibTrans" presStyleCnt="0"/>
      <dgm:spPr/>
    </dgm:pt>
    <dgm:pt modelId="{05AF2FB8-4920-476D-8F6A-3C98A2A1C453}" type="pres">
      <dgm:prSet presAssocID="{8B8AD796-5714-439A-9CAF-8B3FDF746D3C}" presName="node" presStyleLbl="node1" presStyleIdx="3" presStyleCnt="7">
        <dgm:presLayoutVars>
          <dgm:bulletEnabled val="1"/>
        </dgm:presLayoutVars>
      </dgm:prSet>
      <dgm:spPr/>
    </dgm:pt>
    <dgm:pt modelId="{6391900D-FED9-47A6-90BD-C84DAC2E2754}" type="pres">
      <dgm:prSet presAssocID="{84A5805A-F282-4468-91A4-75FF6E802AB5}" presName="sibTrans" presStyleCnt="0"/>
      <dgm:spPr/>
    </dgm:pt>
    <dgm:pt modelId="{C99FBDB2-344C-4CAA-9AA0-9830B55B9A82}" type="pres">
      <dgm:prSet presAssocID="{5F274908-B646-4DCB-928E-DCC0BB7AFD5C}" presName="node" presStyleLbl="node1" presStyleIdx="4" presStyleCnt="7">
        <dgm:presLayoutVars>
          <dgm:bulletEnabled val="1"/>
        </dgm:presLayoutVars>
      </dgm:prSet>
      <dgm:spPr/>
    </dgm:pt>
    <dgm:pt modelId="{1CA5A098-1FD4-43B3-B6E4-4956967DE7C4}" type="pres">
      <dgm:prSet presAssocID="{E1414696-935A-48F0-981B-23E0653D2F4A}" presName="sibTrans" presStyleCnt="0"/>
      <dgm:spPr/>
    </dgm:pt>
    <dgm:pt modelId="{C8B08E3E-7B73-4765-A710-9694A1FDD047}" type="pres">
      <dgm:prSet presAssocID="{C034C57E-98F1-4197-B735-8D5CDC3687D0}" presName="node" presStyleLbl="node1" presStyleIdx="5" presStyleCnt="7">
        <dgm:presLayoutVars>
          <dgm:bulletEnabled val="1"/>
        </dgm:presLayoutVars>
      </dgm:prSet>
      <dgm:spPr/>
    </dgm:pt>
    <dgm:pt modelId="{7F091C44-6745-4A92-85C4-156E6C8D41B8}" type="pres">
      <dgm:prSet presAssocID="{DEEFDA51-C614-4DBB-A28B-78D3FDEEBC13}" presName="sibTrans" presStyleCnt="0"/>
      <dgm:spPr/>
    </dgm:pt>
    <dgm:pt modelId="{2B28B1E3-B4BB-4D77-A53D-A217EBA4889D}" type="pres">
      <dgm:prSet presAssocID="{7D7D04AF-C235-4BDB-BB4E-AC5943FBE0D2}" presName="node" presStyleLbl="node1" presStyleIdx="6" presStyleCnt="7">
        <dgm:presLayoutVars>
          <dgm:bulletEnabled val="1"/>
        </dgm:presLayoutVars>
      </dgm:prSet>
      <dgm:spPr/>
    </dgm:pt>
  </dgm:ptLst>
  <dgm:cxnLst>
    <dgm:cxn modelId="{F270D500-6F9B-4C6A-9B6D-754AD590673F}" srcId="{29DA30BE-E377-468A-9AB1-FEAFDA794BCB}" destId="{30736C39-8527-4BEB-8F8F-C1A412D0493C}" srcOrd="1" destOrd="0" parTransId="{62A67657-33E1-46C4-A13A-0723AF6A4D31}" sibTransId="{D9ED8E6B-F9AC-44E1-B967-39E02A1A49C7}"/>
    <dgm:cxn modelId="{B7AD6D01-6914-4AD2-8E9C-6102DD6631DA}" type="presOf" srcId="{65EC5A06-E885-4FB9-8279-CFFF277A31C2}" destId="{768048B7-218C-4BED-A129-6B0FF6A44038}" srcOrd="0" destOrd="0" presId="urn:microsoft.com/office/officeart/2005/8/layout/default"/>
    <dgm:cxn modelId="{1ECD9A03-88DA-46DE-80B2-0C2BF815E053}" srcId="{29DA30BE-E377-468A-9AB1-FEAFDA794BCB}" destId="{7D7D04AF-C235-4BDB-BB4E-AC5943FBE0D2}" srcOrd="6" destOrd="0" parTransId="{ABE6D722-1913-481B-987B-F06B9EB7A039}" sibTransId="{3F00A745-4E56-40BB-AF40-14F9DB0525F5}"/>
    <dgm:cxn modelId="{B8E80F1B-71E0-4A15-9547-7BE8B8DBBF52}" srcId="{29DA30BE-E377-468A-9AB1-FEAFDA794BCB}" destId="{C034C57E-98F1-4197-B735-8D5CDC3687D0}" srcOrd="5" destOrd="0" parTransId="{EBCB0133-B4A8-471D-AC02-3EF3E04EB1A4}" sibTransId="{DEEFDA51-C614-4DBB-A28B-78D3FDEEBC13}"/>
    <dgm:cxn modelId="{94C7E021-B704-4416-898C-F61A72043989}" type="presOf" srcId="{7D7D04AF-C235-4BDB-BB4E-AC5943FBE0D2}" destId="{2B28B1E3-B4BB-4D77-A53D-A217EBA4889D}" srcOrd="0" destOrd="0" presId="urn:microsoft.com/office/officeart/2005/8/layout/default"/>
    <dgm:cxn modelId="{43C9EE31-76C6-48B3-8BEE-E5622C46A144}" type="presOf" srcId="{29DA30BE-E377-468A-9AB1-FEAFDA794BCB}" destId="{9656C13D-50A3-444F-BFF5-2C9E72B4898C}" srcOrd="0" destOrd="0" presId="urn:microsoft.com/office/officeart/2005/8/layout/default"/>
    <dgm:cxn modelId="{F2176163-FC4F-4A05-BEFE-6A1C274D9FDF}" srcId="{29DA30BE-E377-468A-9AB1-FEAFDA794BCB}" destId="{3D1F423F-E208-4F86-8E93-B1E21454FC45}" srcOrd="2" destOrd="0" parTransId="{7B94BB5B-9B6F-44D3-A7F7-8610BAE5D68B}" sibTransId="{3B5AF95F-10E5-4FE0-9CDE-3652106D6BE2}"/>
    <dgm:cxn modelId="{0AB2D17F-4868-46EF-8C30-32F57B48A5DD}" type="presOf" srcId="{5F274908-B646-4DCB-928E-DCC0BB7AFD5C}" destId="{C99FBDB2-344C-4CAA-9AA0-9830B55B9A82}" srcOrd="0" destOrd="0" presId="urn:microsoft.com/office/officeart/2005/8/layout/default"/>
    <dgm:cxn modelId="{B98F8086-0181-4AA5-84A6-48FB5166029A}" type="presOf" srcId="{8B8AD796-5714-439A-9CAF-8B3FDF746D3C}" destId="{05AF2FB8-4920-476D-8F6A-3C98A2A1C453}" srcOrd="0" destOrd="0" presId="urn:microsoft.com/office/officeart/2005/8/layout/default"/>
    <dgm:cxn modelId="{D137E090-3170-48C9-B26A-BBC1D9100CE9}" type="presOf" srcId="{30736C39-8527-4BEB-8F8F-C1A412D0493C}" destId="{82AD8D18-7E91-4401-9C0A-B1DC99B43B1C}" srcOrd="0" destOrd="0" presId="urn:microsoft.com/office/officeart/2005/8/layout/default"/>
    <dgm:cxn modelId="{DCE2999C-DAA9-4BF7-8D30-D6BA2CDEDF64}" type="presOf" srcId="{3D1F423F-E208-4F86-8E93-B1E21454FC45}" destId="{CC3A45E5-85D4-4E5B-BBC9-7BC8B10A0284}" srcOrd="0" destOrd="0" presId="urn:microsoft.com/office/officeart/2005/8/layout/default"/>
    <dgm:cxn modelId="{7CAE06B4-06BF-4F22-BAF2-CE0F360705D7}" type="presOf" srcId="{C034C57E-98F1-4197-B735-8D5CDC3687D0}" destId="{C8B08E3E-7B73-4765-A710-9694A1FDD047}" srcOrd="0" destOrd="0" presId="urn:microsoft.com/office/officeart/2005/8/layout/default"/>
    <dgm:cxn modelId="{841071B9-D097-453C-B67E-B30CC6A4438E}" srcId="{29DA30BE-E377-468A-9AB1-FEAFDA794BCB}" destId="{8B8AD796-5714-439A-9CAF-8B3FDF746D3C}" srcOrd="3" destOrd="0" parTransId="{0ED441F3-29B6-4FF5-B91B-56A578AD5A30}" sibTransId="{84A5805A-F282-4468-91A4-75FF6E802AB5}"/>
    <dgm:cxn modelId="{42E291C3-933E-4193-9726-5679C2A107B9}" srcId="{29DA30BE-E377-468A-9AB1-FEAFDA794BCB}" destId="{5F274908-B646-4DCB-928E-DCC0BB7AFD5C}" srcOrd="4" destOrd="0" parTransId="{4918B0C9-786E-4C14-9C37-CCE3FAF987E9}" sibTransId="{E1414696-935A-48F0-981B-23E0653D2F4A}"/>
    <dgm:cxn modelId="{2F5620FD-5748-4A70-9045-BB40C78112D8}" srcId="{29DA30BE-E377-468A-9AB1-FEAFDA794BCB}" destId="{65EC5A06-E885-4FB9-8279-CFFF277A31C2}" srcOrd="0" destOrd="0" parTransId="{482F5B32-A3E8-4A3D-BB2E-C47E20E8D167}" sibTransId="{5DE39718-3D9D-4504-B6CD-4F4C7D00C54D}"/>
    <dgm:cxn modelId="{7845EB77-60C6-4BD2-821F-2CC2B089AE3A}" type="presParOf" srcId="{9656C13D-50A3-444F-BFF5-2C9E72B4898C}" destId="{768048B7-218C-4BED-A129-6B0FF6A44038}" srcOrd="0" destOrd="0" presId="urn:microsoft.com/office/officeart/2005/8/layout/default"/>
    <dgm:cxn modelId="{8C7C5212-F76C-4C95-A415-8CED037473C7}" type="presParOf" srcId="{9656C13D-50A3-444F-BFF5-2C9E72B4898C}" destId="{4B889517-4067-4BD3-B654-50618A7A1AC0}" srcOrd="1" destOrd="0" presId="urn:microsoft.com/office/officeart/2005/8/layout/default"/>
    <dgm:cxn modelId="{310696B1-444E-4CB2-B0AD-772EAF38BEFE}" type="presParOf" srcId="{9656C13D-50A3-444F-BFF5-2C9E72B4898C}" destId="{82AD8D18-7E91-4401-9C0A-B1DC99B43B1C}" srcOrd="2" destOrd="0" presId="urn:microsoft.com/office/officeart/2005/8/layout/default"/>
    <dgm:cxn modelId="{381512A6-82DF-4775-AA4B-1E5ABBC09FCD}" type="presParOf" srcId="{9656C13D-50A3-444F-BFF5-2C9E72B4898C}" destId="{C1B5435B-B152-4F3F-8AF7-B5CEB8C4A1D7}" srcOrd="3" destOrd="0" presId="urn:microsoft.com/office/officeart/2005/8/layout/default"/>
    <dgm:cxn modelId="{682CC09E-1FEC-420E-93BC-9FD764E35A70}" type="presParOf" srcId="{9656C13D-50A3-444F-BFF5-2C9E72B4898C}" destId="{CC3A45E5-85D4-4E5B-BBC9-7BC8B10A0284}" srcOrd="4" destOrd="0" presId="urn:microsoft.com/office/officeart/2005/8/layout/default"/>
    <dgm:cxn modelId="{AF2441A5-D255-486C-9688-CBBD5B452C3A}" type="presParOf" srcId="{9656C13D-50A3-444F-BFF5-2C9E72B4898C}" destId="{07B8F831-D6DB-4B61-84A4-10C7CED85429}" srcOrd="5" destOrd="0" presId="urn:microsoft.com/office/officeart/2005/8/layout/default"/>
    <dgm:cxn modelId="{E58701D8-8892-49EA-9B1C-BA99EBB4E79A}" type="presParOf" srcId="{9656C13D-50A3-444F-BFF5-2C9E72B4898C}" destId="{05AF2FB8-4920-476D-8F6A-3C98A2A1C453}" srcOrd="6" destOrd="0" presId="urn:microsoft.com/office/officeart/2005/8/layout/default"/>
    <dgm:cxn modelId="{C9A2AC05-2A3F-4975-9F02-53C63516E9B6}" type="presParOf" srcId="{9656C13D-50A3-444F-BFF5-2C9E72B4898C}" destId="{6391900D-FED9-47A6-90BD-C84DAC2E2754}" srcOrd="7" destOrd="0" presId="urn:microsoft.com/office/officeart/2005/8/layout/default"/>
    <dgm:cxn modelId="{12C9EFA5-C5B6-4309-94AD-297DB7EC18B2}" type="presParOf" srcId="{9656C13D-50A3-444F-BFF5-2C9E72B4898C}" destId="{C99FBDB2-344C-4CAA-9AA0-9830B55B9A82}" srcOrd="8" destOrd="0" presId="urn:microsoft.com/office/officeart/2005/8/layout/default"/>
    <dgm:cxn modelId="{48BDBA6B-674F-4FE8-9F87-3385671E5A6B}" type="presParOf" srcId="{9656C13D-50A3-444F-BFF5-2C9E72B4898C}" destId="{1CA5A098-1FD4-43B3-B6E4-4956967DE7C4}" srcOrd="9" destOrd="0" presId="urn:microsoft.com/office/officeart/2005/8/layout/default"/>
    <dgm:cxn modelId="{06D44ACB-DEA6-425F-A517-CEB3A8C65638}" type="presParOf" srcId="{9656C13D-50A3-444F-BFF5-2C9E72B4898C}" destId="{C8B08E3E-7B73-4765-A710-9694A1FDD047}" srcOrd="10" destOrd="0" presId="urn:microsoft.com/office/officeart/2005/8/layout/default"/>
    <dgm:cxn modelId="{6BF4C6F3-ABA3-4B4B-99F9-2400CC803532}" type="presParOf" srcId="{9656C13D-50A3-444F-BFF5-2C9E72B4898C}" destId="{7F091C44-6745-4A92-85C4-156E6C8D41B8}" srcOrd="11" destOrd="0" presId="urn:microsoft.com/office/officeart/2005/8/layout/default"/>
    <dgm:cxn modelId="{1369F7C0-0FDB-4A0F-B524-B1263DB2E9A9}" type="presParOf" srcId="{9656C13D-50A3-444F-BFF5-2C9E72B4898C}" destId="{2B28B1E3-B4BB-4D77-A53D-A217EBA4889D}" srcOrd="12"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933DF8B-6A46-4F7F-83ED-3282E13C8B85}" type="doc">
      <dgm:prSet loTypeId="urn:microsoft.com/office/officeart/2016/7/layout/VerticalHollowActionList" loCatId="List" qsTypeId="urn:microsoft.com/office/officeart/2005/8/quickstyle/simple1" qsCatId="simple" csTypeId="urn:microsoft.com/office/officeart/2005/8/colors/accent0_3" csCatId="mainScheme" phldr="1"/>
      <dgm:spPr/>
      <dgm:t>
        <a:bodyPr/>
        <a:lstStyle/>
        <a:p>
          <a:endParaRPr lang="en-US"/>
        </a:p>
      </dgm:t>
    </dgm:pt>
    <dgm:pt modelId="{EE56AD0E-9146-4F4D-BF96-146808CA3145}">
      <dgm:prSet custT="1"/>
      <dgm:spPr/>
      <dgm:t>
        <a:bodyPr/>
        <a:lstStyle/>
        <a:p>
          <a:r>
            <a:rPr lang="en-US" sz="2500" dirty="0"/>
            <a:t>Describe</a:t>
          </a:r>
          <a:endParaRPr lang="en-GB" sz="2500" dirty="0"/>
        </a:p>
      </dgm:t>
    </dgm:pt>
    <dgm:pt modelId="{EA0CA2DE-E3FC-4FFB-8209-59C1C7297E22}" type="parTrans" cxnId="{B42C8872-131A-44B5-B22B-A5EE82F63F63}">
      <dgm:prSet/>
      <dgm:spPr/>
      <dgm:t>
        <a:bodyPr/>
        <a:lstStyle/>
        <a:p>
          <a:endParaRPr lang="en-GB" sz="2000"/>
        </a:p>
      </dgm:t>
    </dgm:pt>
    <dgm:pt modelId="{E19A54DC-0E0E-43CB-93BF-C74FF700F1CB}" type="sibTrans" cxnId="{B42C8872-131A-44B5-B22B-A5EE82F63F63}">
      <dgm:prSet/>
      <dgm:spPr/>
      <dgm:t>
        <a:bodyPr/>
        <a:lstStyle/>
        <a:p>
          <a:endParaRPr lang="en-GB" sz="2000"/>
        </a:p>
      </dgm:t>
    </dgm:pt>
    <dgm:pt modelId="{C59CFCD6-F404-43F6-A167-5F895EA13B4F}">
      <dgm:prSet custT="1"/>
      <dgm:spPr/>
      <dgm:t>
        <a:bodyPr/>
        <a:lstStyle/>
        <a:p>
          <a:r>
            <a:rPr lang="en-US" sz="2500" dirty="0"/>
            <a:t>Perform</a:t>
          </a:r>
        </a:p>
      </dgm:t>
    </dgm:pt>
    <dgm:pt modelId="{F9D00EEE-79BC-4DE0-BC15-244F256BCD37}" type="parTrans" cxnId="{5A0EEAE9-5B5C-480A-A53D-3B05775AC72D}">
      <dgm:prSet/>
      <dgm:spPr/>
      <dgm:t>
        <a:bodyPr/>
        <a:lstStyle/>
        <a:p>
          <a:endParaRPr lang="en-GB"/>
        </a:p>
      </dgm:t>
    </dgm:pt>
    <dgm:pt modelId="{3452D0BA-1641-4D74-9520-35B3BDB97AFB}" type="sibTrans" cxnId="{5A0EEAE9-5B5C-480A-A53D-3B05775AC72D}">
      <dgm:prSet/>
      <dgm:spPr/>
      <dgm:t>
        <a:bodyPr/>
        <a:lstStyle/>
        <a:p>
          <a:endParaRPr lang="en-GB"/>
        </a:p>
      </dgm:t>
    </dgm:pt>
    <dgm:pt modelId="{C7536EA0-CB19-4BE1-BBC3-7B61DCC2CF53}">
      <dgm:prSet custT="1"/>
      <dgm:spPr/>
      <dgm:t>
        <a:bodyPr/>
        <a:lstStyle/>
        <a:p>
          <a:r>
            <a:rPr lang="en-US" sz="2500" dirty="0"/>
            <a:t>Explain</a:t>
          </a:r>
          <a:endParaRPr lang="en-GB" sz="2500" dirty="0"/>
        </a:p>
      </dgm:t>
    </dgm:pt>
    <dgm:pt modelId="{286844DE-443C-4A3E-BCD3-28A3F0851EC1}" type="parTrans" cxnId="{10F351CE-9632-4256-B36A-510759D06BF3}">
      <dgm:prSet/>
      <dgm:spPr/>
      <dgm:t>
        <a:bodyPr/>
        <a:lstStyle/>
        <a:p>
          <a:endParaRPr lang="en-GB"/>
        </a:p>
      </dgm:t>
    </dgm:pt>
    <dgm:pt modelId="{1A6F4001-282E-48D1-8BC8-E3ED2EE9958E}" type="sibTrans" cxnId="{10F351CE-9632-4256-B36A-510759D06BF3}">
      <dgm:prSet/>
      <dgm:spPr/>
      <dgm:t>
        <a:bodyPr/>
        <a:lstStyle/>
        <a:p>
          <a:endParaRPr lang="en-GB"/>
        </a:p>
      </dgm:t>
    </dgm:pt>
    <dgm:pt modelId="{BFB48505-3044-47E3-A200-B80156FFE029}">
      <dgm:prSet custT="1"/>
      <dgm:spPr/>
      <dgm:t>
        <a:bodyPr/>
        <a:lstStyle/>
        <a:p>
          <a:r>
            <a:rPr lang="en-US" sz="2200" dirty="0"/>
            <a:t>Describe the situations where ranking projects may be necessary.</a:t>
          </a:r>
          <a:endParaRPr lang="en-GB" sz="2200" dirty="0"/>
        </a:p>
      </dgm:t>
    </dgm:pt>
    <dgm:pt modelId="{6D34DBAB-BBC5-4674-A7FB-38AC34D201E3}" type="parTrans" cxnId="{F71A8930-960C-43C9-980F-C4BB197535B1}">
      <dgm:prSet/>
      <dgm:spPr/>
      <dgm:t>
        <a:bodyPr/>
        <a:lstStyle/>
        <a:p>
          <a:endParaRPr lang="en-GB"/>
        </a:p>
      </dgm:t>
    </dgm:pt>
    <dgm:pt modelId="{568AD133-B4E0-4F5C-8AE4-D7A23436F35D}" type="sibTrans" cxnId="{F71A8930-960C-43C9-980F-C4BB197535B1}">
      <dgm:prSet/>
      <dgm:spPr/>
      <dgm:t>
        <a:bodyPr/>
        <a:lstStyle/>
        <a:p>
          <a:endParaRPr lang="en-GB"/>
        </a:p>
      </dgm:t>
    </dgm:pt>
    <dgm:pt modelId="{0E85F790-F17E-44FB-9B8C-18A1350B49E8}">
      <dgm:prSet custT="1"/>
      <dgm:spPr/>
      <dgm:t>
        <a:bodyPr/>
        <a:lstStyle/>
        <a:p>
          <a:r>
            <a:rPr lang="en-US" sz="2200" dirty="0"/>
            <a:t>Perform “sensitivity analysis” for a project.</a:t>
          </a:r>
        </a:p>
      </dgm:t>
    </dgm:pt>
    <dgm:pt modelId="{69A62C04-8E9B-4746-AC7E-E37CFE6536E8}" type="parTrans" cxnId="{96EC49A7-BBC9-493A-8D14-F32AB3C039DB}">
      <dgm:prSet/>
      <dgm:spPr/>
      <dgm:t>
        <a:bodyPr/>
        <a:lstStyle/>
        <a:p>
          <a:endParaRPr lang="en-GB"/>
        </a:p>
      </dgm:t>
    </dgm:pt>
    <dgm:pt modelId="{42EFFC79-0888-4FE9-8CB7-8048830FDACC}" type="sibTrans" cxnId="{96EC49A7-BBC9-493A-8D14-F32AB3C039DB}">
      <dgm:prSet/>
      <dgm:spPr/>
      <dgm:t>
        <a:bodyPr/>
        <a:lstStyle/>
        <a:p>
          <a:endParaRPr lang="en-GB"/>
        </a:p>
      </dgm:t>
    </dgm:pt>
    <dgm:pt modelId="{294FB3B6-D7AF-4BB3-B084-BC4701A4709F}">
      <dgm:prSet custT="1"/>
      <dgm:spPr/>
      <dgm:t>
        <a:bodyPr/>
        <a:lstStyle/>
        <a:p>
          <a:r>
            <a:rPr lang="en-US" sz="2200" dirty="0"/>
            <a:t>Explain the role and process of project monitoring, including “progress reviews” and “post-completion </a:t>
          </a:r>
          <a:r>
            <a:rPr lang="en-GB" sz="2200" dirty="0"/>
            <a:t>audits.”</a:t>
          </a:r>
        </a:p>
      </dgm:t>
    </dgm:pt>
    <dgm:pt modelId="{BD4B8E3D-A7DA-4ACF-BDD7-D4C894367A6D}" type="parTrans" cxnId="{0C4EB252-EA6A-4425-B162-5B65A355067A}">
      <dgm:prSet/>
      <dgm:spPr/>
      <dgm:t>
        <a:bodyPr/>
        <a:lstStyle/>
        <a:p>
          <a:endParaRPr lang="en-GB"/>
        </a:p>
      </dgm:t>
    </dgm:pt>
    <dgm:pt modelId="{17B98D08-B3CC-4FF4-A5CD-0A2199D1A181}" type="sibTrans" cxnId="{0C4EB252-EA6A-4425-B162-5B65A355067A}">
      <dgm:prSet/>
      <dgm:spPr/>
      <dgm:t>
        <a:bodyPr/>
        <a:lstStyle/>
        <a:p>
          <a:endParaRPr lang="en-GB"/>
        </a:p>
      </dgm:t>
    </dgm:pt>
    <dgm:pt modelId="{48E0C6E9-0626-456F-B96F-85C8017DB4A5}" type="pres">
      <dgm:prSet presAssocID="{F933DF8B-6A46-4F7F-83ED-3282E13C8B85}" presName="Name0" presStyleCnt="0">
        <dgm:presLayoutVars>
          <dgm:dir/>
          <dgm:animLvl val="lvl"/>
          <dgm:resizeHandles val="exact"/>
        </dgm:presLayoutVars>
      </dgm:prSet>
      <dgm:spPr/>
    </dgm:pt>
    <dgm:pt modelId="{4F0A014D-AC0A-4ED6-BF65-CCF95AEB926E}" type="pres">
      <dgm:prSet presAssocID="{EE56AD0E-9146-4F4D-BF96-146808CA3145}" presName="linNode" presStyleCnt="0"/>
      <dgm:spPr/>
    </dgm:pt>
    <dgm:pt modelId="{8FF88F9E-8F04-475F-8B88-2BECF838F673}" type="pres">
      <dgm:prSet presAssocID="{EE56AD0E-9146-4F4D-BF96-146808CA3145}" presName="parentText" presStyleLbl="solidFgAcc1" presStyleIdx="0" presStyleCnt="3">
        <dgm:presLayoutVars>
          <dgm:chMax val="1"/>
          <dgm:bulletEnabled/>
        </dgm:presLayoutVars>
      </dgm:prSet>
      <dgm:spPr/>
    </dgm:pt>
    <dgm:pt modelId="{1AEB2C86-8C46-4BE2-9A88-B28BFC9C562E}" type="pres">
      <dgm:prSet presAssocID="{EE56AD0E-9146-4F4D-BF96-146808CA3145}" presName="descendantText" presStyleLbl="alignNode1" presStyleIdx="0" presStyleCnt="3" custLinFactNeighborX="0" custLinFactNeighborY="-98">
        <dgm:presLayoutVars>
          <dgm:bulletEnabled/>
        </dgm:presLayoutVars>
      </dgm:prSet>
      <dgm:spPr/>
    </dgm:pt>
    <dgm:pt modelId="{2AD22A0E-94B5-4751-9543-A72407F87E6F}" type="pres">
      <dgm:prSet presAssocID="{E19A54DC-0E0E-43CB-93BF-C74FF700F1CB}" presName="sp" presStyleCnt="0"/>
      <dgm:spPr/>
    </dgm:pt>
    <dgm:pt modelId="{EDC44B8D-5BC0-4C93-A7B0-27F0470AEB7C}" type="pres">
      <dgm:prSet presAssocID="{C59CFCD6-F404-43F6-A167-5F895EA13B4F}" presName="linNode" presStyleCnt="0"/>
      <dgm:spPr/>
    </dgm:pt>
    <dgm:pt modelId="{4924165F-BD87-4E99-8613-B9E6D633D463}" type="pres">
      <dgm:prSet presAssocID="{C59CFCD6-F404-43F6-A167-5F895EA13B4F}" presName="parentText" presStyleLbl="solidFgAcc1" presStyleIdx="1" presStyleCnt="3">
        <dgm:presLayoutVars>
          <dgm:chMax val="1"/>
          <dgm:bulletEnabled/>
        </dgm:presLayoutVars>
      </dgm:prSet>
      <dgm:spPr/>
    </dgm:pt>
    <dgm:pt modelId="{70CC1332-9439-4106-92BB-4FD71C7C28EC}" type="pres">
      <dgm:prSet presAssocID="{C59CFCD6-F404-43F6-A167-5F895EA13B4F}" presName="descendantText" presStyleLbl="alignNode1" presStyleIdx="1" presStyleCnt="3" custLinFactNeighborX="0" custLinFactNeighborY="-98">
        <dgm:presLayoutVars>
          <dgm:bulletEnabled/>
        </dgm:presLayoutVars>
      </dgm:prSet>
      <dgm:spPr/>
    </dgm:pt>
    <dgm:pt modelId="{CAD9B74F-57F5-4E22-9952-2B79BF422FC0}" type="pres">
      <dgm:prSet presAssocID="{3452D0BA-1641-4D74-9520-35B3BDB97AFB}" presName="sp" presStyleCnt="0"/>
      <dgm:spPr/>
    </dgm:pt>
    <dgm:pt modelId="{438C3A41-862F-4235-AC28-4D1D25AA75CD}" type="pres">
      <dgm:prSet presAssocID="{C7536EA0-CB19-4BE1-BBC3-7B61DCC2CF53}" presName="linNode" presStyleCnt="0"/>
      <dgm:spPr/>
    </dgm:pt>
    <dgm:pt modelId="{6B3CCE87-7437-4B83-AE33-D674099C4CDE}" type="pres">
      <dgm:prSet presAssocID="{C7536EA0-CB19-4BE1-BBC3-7B61DCC2CF53}" presName="parentText" presStyleLbl="solidFgAcc1" presStyleIdx="2" presStyleCnt="3">
        <dgm:presLayoutVars>
          <dgm:chMax val="1"/>
          <dgm:bulletEnabled/>
        </dgm:presLayoutVars>
      </dgm:prSet>
      <dgm:spPr/>
    </dgm:pt>
    <dgm:pt modelId="{E68924F2-519B-4F7D-A175-07DCC800EF51}" type="pres">
      <dgm:prSet presAssocID="{C7536EA0-CB19-4BE1-BBC3-7B61DCC2CF53}" presName="descendantText" presStyleLbl="alignNode1" presStyleIdx="2" presStyleCnt="3" custLinFactNeighborX="0" custLinFactNeighborY="-98">
        <dgm:presLayoutVars>
          <dgm:bulletEnabled/>
        </dgm:presLayoutVars>
      </dgm:prSet>
      <dgm:spPr/>
    </dgm:pt>
  </dgm:ptLst>
  <dgm:cxnLst>
    <dgm:cxn modelId="{D040FF11-4B37-417D-B31C-804A5A85A4C3}" type="presOf" srcId="{C59CFCD6-F404-43F6-A167-5F895EA13B4F}" destId="{4924165F-BD87-4E99-8613-B9E6D633D463}" srcOrd="0" destOrd="0" presId="urn:microsoft.com/office/officeart/2016/7/layout/VerticalHollowActionList"/>
    <dgm:cxn modelId="{9007D92E-EC8B-4291-8105-DCA1D4E9D88D}" type="presOf" srcId="{C7536EA0-CB19-4BE1-BBC3-7B61DCC2CF53}" destId="{6B3CCE87-7437-4B83-AE33-D674099C4CDE}" srcOrd="0" destOrd="0" presId="urn:microsoft.com/office/officeart/2016/7/layout/VerticalHollowActionList"/>
    <dgm:cxn modelId="{F71A8930-960C-43C9-980F-C4BB197535B1}" srcId="{EE56AD0E-9146-4F4D-BF96-146808CA3145}" destId="{BFB48505-3044-47E3-A200-B80156FFE029}" srcOrd="0" destOrd="0" parTransId="{6D34DBAB-BBC5-4674-A7FB-38AC34D201E3}" sibTransId="{568AD133-B4E0-4F5C-8AE4-D7A23436F35D}"/>
    <dgm:cxn modelId="{A4C7393E-9D47-452C-B2AB-C7AD6C24A955}" type="presOf" srcId="{0E85F790-F17E-44FB-9B8C-18A1350B49E8}" destId="{70CC1332-9439-4106-92BB-4FD71C7C28EC}" srcOrd="0" destOrd="0" presId="urn:microsoft.com/office/officeart/2016/7/layout/VerticalHollowActionList"/>
    <dgm:cxn modelId="{92C3263F-769E-4043-8278-047F94F6EAC3}" type="presOf" srcId="{F933DF8B-6A46-4F7F-83ED-3282E13C8B85}" destId="{48E0C6E9-0626-456F-B96F-85C8017DB4A5}" srcOrd="0" destOrd="0" presId="urn:microsoft.com/office/officeart/2016/7/layout/VerticalHollowActionList"/>
    <dgm:cxn modelId="{0C4EB252-EA6A-4425-B162-5B65A355067A}" srcId="{C7536EA0-CB19-4BE1-BBC3-7B61DCC2CF53}" destId="{294FB3B6-D7AF-4BB3-B084-BC4701A4709F}" srcOrd="0" destOrd="0" parTransId="{BD4B8E3D-A7DA-4ACF-BDD7-D4C894367A6D}" sibTransId="{17B98D08-B3CC-4FF4-A5CD-0A2199D1A181}"/>
    <dgm:cxn modelId="{46EAE96F-FA91-40B2-B724-D084A5599809}" type="presOf" srcId="{BFB48505-3044-47E3-A200-B80156FFE029}" destId="{1AEB2C86-8C46-4BE2-9A88-B28BFC9C562E}" srcOrd="0" destOrd="0" presId="urn:microsoft.com/office/officeart/2016/7/layout/VerticalHollowActionList"/>
    <dgm:cxn modelId="{B42C8872-131A-44B5-B22B-A5EE82F63F63}" srcId="{F933DF8B-6A46-4F7F-83ED-3282E13C8B85}" destId="{EE56AD0E-9146-4F4D-BF96-146808CA3145}" srcOrd="0" destOrd="0" parTransId="{EA0CA2DE-E3FC-4FFB-8209-59C1C7297E22}" sibTransId="{E19A54DC-0E0E-43CB-93BF-C74FF700F1CB}"/>
    <dgm:cxn modelId="{AD5E189E-521C-41C0-AEBF-9354C5DC7216}" type="presOf" srcId="{EE56AD0E-9146-4F4D-BF96-146808CA3145}" destId="{8FF88F9E-8F04-475F-8B88-2BECF838F673}" srcOrd="0" destOrd="0" presId="urn:microsoft.com/office/officeart/2016/7/layout/VerticalHollowActionList"/>
    <dgm:cxn modelId="{96EC49A7-BBC9-493A-8D14-F32AB3C039DB}" srcId="{C59CFCD6-F404-43F6-A167-5F895EA13B4F}" destId="{0E85F790-F17E-44FB-9B8C-18A1350B49E8}" srcOrd="0" destOrd="0" parTransId="{69A62C04-8E9B-4746-AC7E-E37CFE6536E8}" sibTransId="{42EFFC79-0888-4FE9-8CB7-8048830FDACC}"/>
    <dgm:cxn modelId="{DD1D6EB6-1154-438F-840B-EDDC9DB26B35}" type="presOf" srcId="{294FB3B6-D7AF-4BB3-B084-BC4701A4709F}" destId="{E68924F2-519B-4F7D-A175-07DCC800EF51}" srcOrd="0" destOrd="0" presId="urn:microsoft.com/office/officeart/2016/7/layout/VerticalHollowActionList"/>
    <dgm:cxn modelId="{10F351CE-9632-4256-B36A-510759D06BF3}" srcId="{F933DF8B-6A46-4F7F-83ED-3282E13C8B85}" destId="{C7536EA0-CB19-4BE1-BBC3-7B61DCC2CF53}" srcOrd="2" destOrd="0" parTransId="{286844DE-443C-4A3E-BCD3-28A3F0851EC1}" sibTransId="{1A6F4001-282E-48D1-8BC8-E3ED2EE9958E}"/>
    <dgm:cxn modelId="{5A0EEAE9-5B5C-480A-A53D-3B05775AC72D}" srcId="{F933DF8B-6A46-4F7F-83ED-3282E13C8B85}" destId="{C59CFCD6-F404-43F6-A167-5F895EA13B4F}" srcOrd="1" destOrd="0" parTransId="{F9D00EEE-79BC-4DE0-BC15-244F256BCD37}" sibTransId="{3452D0BA-1641-4D74-9520-35B3BDB97AFB}"/>
    <dgm:cxn modelId="{67B1F847-FA14-4455-A460-A38088093855}" type="presParOf" srcId="{48E0C6E9-0626-456F-B96F-85C8017DB4A5}" destId="{4F0A014D-AC0A-4ED6-BF65-CCF95AEB926E}" srcOrd="0" destOrd="0" presId="urn:microsoft.com/office/officeart/2016/7/layout/VerticalHollowActionList"/>
    <dgm:cxn modelId="{7137320A-01F5-433C-BAA5-40B890D03800}" type="presParOf" srcId="{4F0A014D-AC0A-4ED6-BF65-CCF95AEB926E}" destId="{8FF88F9E-8F04-475F-8B88-2BECF838F673}" srcOrd="0" destOrd="0" presId="urn:microsoft.com/office/officeart/2016/7/layout/VerticalHollowActionList"/>
    <dgm:cxn modelId="{9026BBAA-ABFD-4AF6-87E5-D0422FBA2BC9}" type="presParOf" srcId="{4F0A014D-AC0A-4ED6-BF65-CCF95AEB926E}" destId="{1AEB2C86-8C46-4BE2-9A88-B28BFC9C562E}" srcOrd="1" destOrd="0" presId="urn:microsoft.com/office/officeart/2016/7/layout/VerticalHollowActionList"/>
    <dgm:cxn modelId="{38523862-15A6-4B70-BC28-5B4B09B2D825}" type="presParOf" srcId="{48E0C6E9-0626-456F-B96F-85C8017DB4A5}" destId="{2AD22A0E-94B5-4751-9543-A72407F87E6F}" srcOrd="1" destOrd="0" presId="urn:microsoft.com/office/officeart/2016/7/layout/VerticalHollowActionList"/>
    <dgm:cxn modelId="{5E1D68AE-BD63-4436-95C0-37BD0D2C1D67}" type="presParOf" srcId="{48E0C6E9-0626-456F-B96F-85C8017DB4A5}" destId="{EDC44B8D-5BC0-4C93-A7B0-27F0470AEB7C}" srcOrd="2" destOrd="0" presId="urn:microsoft.com/office/officeart/2016/7/layout/VerticalHollowActionList"/>
    <dgm:cxn modelId="{0E79D367-428F-4BAB-9789-83A38A5535C6}" type="presParOf" srcId="{EDC44B8D-5BC0-4C93-A7B0-27F0470AEB7C}" destId="{4924165F-BD87-4E99-8613-B9E6D633D463}" srcOrd="0" destOrd="0" presId="urn:microsoft.com/office/officeart/2016/7/layout/VerticalHollowActionList"/>
    <dgm:cxn modelId="{19C3D90C-8764-41B3-A9AF-27DA3A993CE2}" type="presParOf" srcId="{EDC44B8D-5BC0-4C93-A7B0-27F0470AEB7C}" destId="{70CC1332-9439-4106-92BB-4FD71C7C28EC}" srcOrd="1" destOrd="0" presId="urn:microsoft.com/office/officeart/2016/7/layout/VerticalHollowActionList"/>
    <dgm:cxn modelId="{8EADE183-15CA-4CF6-ABC5-6A2A46867C4D}" type="presParOf" srcId="{48E0C6E9-0626-456F-B96F-85C8017DB4A5}" destId="{CAD9B74F-57F5-4E22-9952-2B79BF422FC0}" srcOrd="3" destOrd="0" presId="urn:microsoft.com/office/officeart/2016/7/layout/VerticalHollowActionList"/>
    <dgm:cxn modelId="{D4A3101B-1943-4866-B811-3DD81021C7C3}" type="presParOf" srcId="{48E0C6E9-0626-456F-B96F-85C8017DB4A5}" destId="{438C3A41-862F-4235-AC28-4D1D25AA75CD}" srcOrd="4" destOrd="0" presId="urn:microsoft.com/office/officeart/2016/7/layout/VerticalHollowActionList"/>
    <dgm:cxn modelId="{5FC2F5B6-2CF9-4D62-A96D-657B104A52E8}" type="presParOf" srcId="{438C3A41-862F-4235-AC28-4D1D25AA75CD}" destId="{6B3CCE87-7437-4B83-AE33-D674099C4CDE}" srcOrd="0" destOrd="0" presId="urn:microsoft.com/office/officeart/2016/7/layout/VerticalHollowActionList"/>
    <dgm:cxn modelId="{87D28E2C-802D-4FF9-9A0D-B86D67D92308}" type="presParOf" srcId="{438C3A41-862F-4235-AC28-4D1D25AA75CD}" destId="{E68924F2-519B-4F7D-A175-07DCC800EF51}" srcOrd="1" destOrd="0" presId="urn:microsoft.com/office/officeart/2016/7/layout/VerticalHollow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68AC09B1-9745-4159-8FE0-DED33E2AD4CC}" type="doc">
      <dgm:prSet loTypeId="urn:microsoft.com/office/officeart/2005/8/layout/hList7" loCatId="list" qsTypeId="urn:microsoft.com/office/officeart/2005/8/quickstyle/simple1" qsCatId="simple" csTypeId="urn:microsoft.com/office/officeart/2005/8/colors/accent3_1" csCatId="accent3" phldr="1"/>
      <dgm:spPr/>
      <dgm:t>
        <a:bodyPr/>
        <a:lstStyle/>
        <a:p>
          <a:endParaRPr lang="en-GB"/>
        </a:p>
      </dgm:t>
    </dgm:pt>
    <dgm:pt modelId="{E1932FD7-88EA-4C86-A652-3019C678DF7D}">
      <dgm:prSet/>
      <dgm:spPr/>
      <dgm:t>
        <a:bodyPr/>
        <a:lstStyle/>
        <a:p>
          <a:r>
            <a:rPr lang="en-GB" dirty="0"/>
            <a:t>The end</a:t>
          </a:r>
          <a:endParaRPr lang="en-US" dirty="0"/>
        </a:p>
      </dgm:t>
    </dgm:pt>
    <dgm:pt modelId="{70C2A91B-A93C-44F5-9551-8A4038BD3CFF}" type="parTrans" cxnId="{51B00E11-F4E4-48E9-873F-CEB241C867B1}">
      <dgm:prSet/>
      <dgm:spPr/>
      <dgm:t>
        <a:bodyPr/>
        <a:lstStyle/>
        <a:p>
          <a:endParaRPr lang="en-GB"/>
        </a:p>
      </dgm:t>
    </dgm:pt>
    <dgm:pt modelId="{DC0AF0AC-E24A-4257-B486-79538EEF3DBA}" type="sibTrans" cxnId="{51B00E11-F4E4-48E9-873F-CEB241C867B1}">
      <dgm:prSet/>
      <dgm:spPr/>
      <dgm:t>
        <a:bodyPr/>
        <a:lstStyle/>
        <a:p>
          <a:endParaRPr lang="en-GB"/>
        </a:p>
      </dgm:t>
    </dgm:pt>
    <dgm:pt modelId="{FC2C2D08-072C-4D1D-A3E4-B067D8EC43B5}" type="pres">
      <dgm:prSet presAssocID="{68AC09B1-9745-4159-8FE0-DED33E2AD4CC}" presName="Name0" presStyleCnt="0">
        <dgm:presLayoutVars>
          <dgm:dir/>
          <dgm:resizeHandles val="exact"/>
        </dgm:presLayoutVars>
      </dgm:prSet>
      <dgm:spPr/>
    </dgm:pt>
    <dgm:pt modelId="{5B8581A5-FEDE-4DEB-9883-E3FB4692A964}" type="pres">
      <dgm:prSet presAssocID="{68AC09B1-9745-4159-8FE0-DED33E2AD4CC}" presName="fgShape" presStyleLbl="fgShp" presStyleIdx="0" presStyleCnt="1"/>
      <dgm:spPr/>
    </dgm:pt>
    <dgm:pt modelId="{46CB4C54-84F1-4F8D-BFA5-60F5807E6960}" type="pres">
      <dgm:prSet presAssocID="{68AC09B1-9745-4159-8FE0-DED33E2AD4CC}" presName="linComp" presStyleCnt="0"/>
      <dgm:spPr/>
    </dgm:pt>
    <dgm:pt modelId="{CDA4A7B4-CD1E-4B26-B82F-15AC7B03D7F9}" type="pres">
      <dgm:prSet presAssocID="{E1932FD7-88EA-4C86-A652-3019C678DF7D}" presName="compNode" presStyleCnt="0"/>
      <dgm:spPr/>
    </dgm:pt>
    <dgm:pt modelId="{08D21B03-4BD6-444A-A237-3846782BA898}" type="pres">
      <dgm:prSet presAssocID="{E1932FD7-88EA-4C86-A652-3019C678DF7D}" presName="bkgdShape" presStyleLbl="node1" presStyleIdx="0" presStyleCnt="1"/>
      <dgm:spPr/>
    </dgm:pt>
    <dgm:pt modelId="{FD0D7D5F-5B61-4D4B-87ED-9714C4EAC486}" type="pres">
      <dgm:prSet presAssocID="{E1932FD7-88EA-4C86-A652-3019C678DF7D}" presName="nodeTx" presStyleLbl="node1" presStyleIdx="0" presStyleCnt="1">
        <dgm:presLayoutVars>
          <dgm:bulletEnabled val="1"/>
        </dgm:presLayoutVars>
      </dgm:prSet>
      <dgm:spPr/>
    </dgm:pt>
    <dgm:pt modelId="{FB1EE857-CAEB-4AFB-9493-FCAE9C912336}" type="pres">
      <dgm:prSet presAssocID="{E1932FD7-88EA-4C86-A652-3019C678DF7D}" presName="invisiNode" presStyleLbl="node1" presStyleIdx="0" presStyleCnt="1"/>
      <dgm:spPr/>
    </dgm:pt>
    <dgm:pt modelId="{C6EA4F71-8E45-44BE-9BCA-8D53206FAE6E}" type="pres">
      <dgm:prSet presAssocID="{E1932FD7-88EA-4C86-A652-3019C678DF7D}" presName="imagNode" presStyleLbl="fgImgPlace1" presStyleIdx="0" presStyleCnt="1"/>
      <dgm:spPr/>
    </dgm:pt>
  </dgm:ptLst>
  <dgm:cxnLst>
    <dgm:cxn modelId="{51B00E11-F4E4-48E9-873F-CEB241C867B1}" srcId="{68AC09B1-9745-4159-8FE0-DED33E2AD4CC}" destId="{E1932FD7-88EA-4C86-A652-3019C678DF7D}" srcOrd="0" destOrd="0" parTransId="{70C2A91B-A93C-44F5-9551-8A4038BD3CFF}" sibTransId="{DC0AF0AC-E24A-4257-B486-79538EEF3DBA}"/>
    <dgm:cxn modelId="{A7731A1F-9A07-4E56-9049-B81E2CBA1BBC}" type="presOf" srcId="{E1932FD7-88EA-4C86-A652-3019C678DF7D}" destId="{FD0D7D5F-5B61-4D4B-87ED-9714C4EAC486}" srcOrd="1" destOrd="0" presId="urn:microsoft.com/office/officeart/2005/8/layout/hList7"/>
    <dgm:cxn modelId="{EA4D775D-ED37-4435-8D37-20BAAF6B9A2B}" type="presOf" srcId="{E1932FD7-88EA-4C86-A652-3019C678DF7D}" destId="{08D21B03-4BD6-444A-A237-3846782BA898}" srcOrd="0" destOrd="0" presId="urn:microsoft.com/office/officeart/2005/8/layout/hList7"/>
    <dgm:cxn modelId="{175503FA-530C-4221-B675-44077B19D9B7}" type="presOf" srcId="{68AC09B1-9745-4159-8FE0-DED33E2AD4CC}" destId="{FC2C2D08-072C-4D1D-A3E4-B067D8EC43B5}" srcOrd="0" destOrd="0" presId="urn:microsoft.com/office/officeart/2005/8/layout/hList7"/>
    <dgm:cxn modelId="{A3F6B17E-2881-44CB-8943-B3E1FD6D4525}" type="presParOf" srcId="{FC2C2D08-072C-4D1D-A3E4-B067D8EC43B5}" destId="{5B8581A5-FEDE-4DEB-9883-E3FB4692A964}" srcOrd="0" destOrd="0" presId="urn:microsoft.com/office/officeart/2005/8/layout/hList7"/>
    <dgm:cxn modelId="{2261D164-4C9E-4EB0-A948-069B6347F9AF}" type="presParOf" srcId="{FC2C2D08-072C-4D1D-A3E4-B067D8EC43B5}" destId="{46CB4C54-84F1-4F8D-BFA5-60F5807E6960}" srcOrd="1" destOrd="0" presId="urn:microsoft.com/office/officeart/2005/8/layout/hList7"/>
    <dgm:cxn modelId="{E8C3AE9F-ACFD-42B3-B292-700B112087A3}" type="presParOf" srcId="{46CB4C54-84F1-4F8D-BFA5-60F5807E6960}" destId="{CDA4A7B4-CD1E-4B26-B82F-15AC7B03D7F9}" srcOrd="0" destOrd="0" presId="urn:microsoft.com/office/officeart/2005/8/layout/hList7"/>
    <dgm:cxn modelId="{F0C4EA0E-8A98-4C41-B063-A2900D81DA6F}" type="presParOf" srcId="{CDA4A7B4-CD1E-4B26-B82F-15AC7B03D7F9}" destId="{08D21B03-4BD6-444A-A237-3846782BA898}" srcOrd="0" destOrd="0" presId="urn:microsoft.com/office/officeart/2005/8/layout/hList7"/>
    <dgm:cxn modelId="{6DD8F5D7-63FA-41D7-B5C6-184A8CBF5ABA}" type="presParOf" srcId="{CDA4A7B4-CD1E-4B26-B82F-15AC7B03D7F9}" destId="{FD0D7D5F-5B61-4D4B-87ED-9714C4EAC486}" srcOrd="1" destOrd="0" presId="urn:microsoft.com/office/officeart/2005/8/layout/hList7"/>
    <dgm:cxn modelId="{AB526B0D-807B-4EF8-92C3-36BA11E5BADB}" type="presParOf" srcId="{CDA4A7B4-CD1E-4B26-B82F-15AC7B03D7F9}" destId="{FB1EE857-CAEB-4AFB-9493-FCAE9C912336}" srcOrd="2" destOrd="0" presId="urn:microsoft.com/office/officeart/2005/8/layout/hList7"/>
    <dgm:cxn modelId="{970CFC14-46FC-4DCD-9D38-4ED3550E6D8A}" type="presParOf" srcId="{CDA4A7B4-CD1E-4B26-B82F-15AC7B03D7F9}" destId="{C6EA4F71-8E45-44BE-9BCA-8D53206FAE6E}" srcOrd="3" destOrd="0" presId="urn:microsoft.com/office/officeart/2005/8/layout/hList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6169C77-E406-47C0-9F4D-2BA445723B15}" type="doc">
      <dgm:prSet loTypeId="urn:microsoft.com/office/officeart/2005/8/layout/lProcess2" loCatId="list" qsTypeId="urn:microsoft.com/office/officeart/2005/8/quickstyle/simple1" qsCatId="simple" csTypeId="urn:microsoft.com/office/officeart/2005/8/colors/accent3_1" csCatId="accent3" phldr="1"/>
      <dgm:spPr/>
      <dgm:t>
        <a:bodyPr/>
        <a:lstStyle/>
        <a:p>
          <a:endParaRPr lang="en-GB"/>
        </a:p>
      </dgm:t>
    </dgm:pt>
    <dgm:pt modelId="{090AF4EA-5905-444C-9AF0-3C7F13F67DA9}">
      <dgm:prSet/>
      <dgm:spPr/>
      <dgm:t>
        <a:bodyPr/>
        <a:lstStyle/>
        <a:p>
          <a:r>
            <a:rPr lang="en-GB"/>
            <a:t>Under the assumption of certainty, we are 100% sure that the actual cash flows from the project will not be different from the projected cash flows.</a:t>
          </a:r>
          <a:endParaRPr lang="en-US"/>
        </a:p>
      </dgm:t>
    </dgm:pt>
    <dgm:pt modelId="{2E696C80-04FA-4E02-8635-C1BA42E481CF}" type="parTrans" cxnId="{912D728A-94D2-42B9-941A-40E55B30F19A}">
      <dgm:prSet/>
      <dgm:spPr/>
      <dgm:t>
        <a:bodyPr/>
        <a:lstStyle/>
        <a:p>
          <a:endParaRPr lang="en-GB"/>
        </a:p>
      </dgm:t>
    </dgm:pt>
    <dgm:pt modelId="{D4DBAEA1-7BEE-474A-965D-9D5513E5E8E6}" type="sibTrans" cxnId="{912D728A-94D2-42B9-941A-40E55B30F19A}">
      <dgm:prSet/>
      <dgm:spPr/>
      <dgm:t>
        <a:bodyPr/>
        <a:lstStyle/>
        <a:p>
          <a:endParaRPr lang="en-GB"/>
        </a:p>
      </dgm:t>
    </dgm:pt>
    <dgm:pt modelId="{754ECC7A-F149-4CD1-A87D-76B3B4F18D81}">
      <dgm:prSet/>
      <dgm:spPr/>
      <dgm:t>
        <a:bodyPr/>
        <a:lstStyle/>
        <a:p>
          <a:r>
            <a:rPr lang="en-GB" dirty="0"/>
            <a:t>Planning conditions will not be different from implementation conditions.</a:t>
          </a:r>
          <a:endParaRPr lang="en-US" dirty="0"/>
        </a:p>
      </dgm:t>
    </dgm:pt>
    <dgm:pt modelId="{3457115A-4D4A-4B3E-9B24-B34DCB38E8B5}" type="parTrans" cxnId="{9DDFEB03-8BFA-404B-8197-D0C6928E4FE6}">
      <dgm:prSet/>
      <dgm:spPr/>
      <dgm:t>
        <a:bodyPr/>
        <a:lstStyle/>
        <a:p>
          <a:endParaRPr lang="en-GB"/>
        </a:p>
      </dgm:t>
    </dgm:pt>
    <dgm:pt modelId="{9ECF030C-1AF7-40E6-826C-0149EF03E057}" type="sibTrans" cxnId="{9DDFEB03-8BFA-404B-8197-D0C6928E4FE6}">
      <dgm:prSet/>
      <dgm:spPr/>
      <dgm:t>
        <a:bodyPr/>
        <a:lstStyle/>
        <a:p>
          <a:endParaRPr lang="en-GB"/>
        </a:p>
      </dgm:t>
    </dgm:pt>
    <dgm:pt modelId="{815592D2-6E06-4E77-A5C8-60F9E8BAFEE0}">
      <dgm:prSet/>
      <dgm:spPr/>
      <dgm:t>
        <a:bodyPr/>
        <a:lstStyle/>
        <a:p>
          <a:r>
            <a:rPr lang="en-GB" dirty="0"/>
            <a:t>No simulations to answer the question: What if something changes”.</a:t>
          </a:r>
          <a:endParaRPr lang="en-US" dirty="0"/>
        </a:p>
      </dgm:t>
    </dgm:pt>
    <dgm:pt modelId="{282506E8-96ED-432D-BE12-D3FB6954FDFB}" type="parTrans" cxnId="{0FCF876F-A45B-4F80-93C8-D2A3A3B31E7C}">
      <dgm:prSet/>
      <dgm:spPr/>
      <dgm:t>
        <a:bodyPr/>
        <a:lstStyle/>
        <a:p>
          <a:endParaRPr lang="en-GB"/>
        </a:p>
      </dgm:t>
    </dgm:pt>
    <dgm:pt modelId="{F3339987-4178-4A38-A838-B23B2757C475}" type="sibTrans" cxnId="{0FCF876F-A45B-4F80-93C8-D2A3A3B31E7C}">
      <dgm:prSet/>
      <dgm:spPr/>
      <dgm:t>
        <a:bodyPr/>
        <a:lstStyle/>
        <a:p>
          <a:endParaRPr lang="en-GB"/>
        </a:p>
      </dgm:t>
    </dgm:pt>
    <dgm:pt modelId="{D6F1BAE4-4EFC-4667-863B-1D6C22DDB663}">
      <dgm:prSet/>
      <dgm:spPr/>
      <dgm:t>
        <a:bodyPr/>
        <a:lstStyle/>
        <a:p>
          <a:r>
            <a:rPr lang="en-GB" dirty="0"/>
            <a:t>So we do a single point appraisal. </a:t>
          </a:r>
          <a:endParaRPr lang="en-US" dirty="0"/>
        </a:p>
      </dgm:t>
    </dgm:pt>
    <dgm:pt modelId="{AA955083-6B33-42E2-9FE0-F7E307431011}" type="parTrans" cxnId="{D2DA5C5C-D2F5-4718-9345-82AD27C08ABF}">
      <dgm:prSet/>
      <dgm:spPr/>
      <dgm:t>
        <a:bodyPr/>
        <a:lstStyle/>
        <a:p>
          <a:endParaRPr lang="en-GB"/>
        </a:p>
      </dgm:t>
    </dgm:pt>
    <dgm:pt modelId="{531CFD9E-08BE-4BB7-BBAB-75D6E14B2B8E}" type="sibTrans" cxnId="{D2DA5C5C-D2F5-4718-9345-82AD27C08ABF}">
      <dgm:prSet/>
      <dgm:spPr/>
      <dgm:t>
        <a:bodyPr/>
        <a:lstStyle/>
        <a:p>
          <a:endParaRPr lang="en-GB"/>
        </a:p>
      </dgm:t>
    </dgm:pt>
    <dgm:pt modelId="{EE0A21B8-BE8E-4491-B6A8-6055C60CAB66}" type="pres">
      <dgm:prSet presAssocID="{B6169C77-E406-47C0-9F4D-2BA445723B15}" presName="theList" presStyleCnt="0">
        <dgm:presLayoutVars>
          <dgm:dir/>
          <dgm:animLvl val="lvl"/>
          <dgm:resizeHandles val="exact"/>
        </dgm:presLayoutVars>
      </dgm:prSet>
      <dgm:spPr/>
    </dgm:pt>
    <dgm:pt modelId="{0400A9E2-4519-4341-A1E1-DDDB88102FF9}" type="pres">
      <dgm:prSet presAssocID="{090AF4EA-5905-444C-9AF0-3C7F13F67DA9}" presName="compNode" presStyleCnt="0"/>
      <dgm:spPr/>
    </dgm:pt>
    <dgm:pt modelId="{C393E1D6-72C5-4513-94C4-DA369C15E79B}" type="pres">
      <dgm:prSet presAssocID="{090AF4EA-5905-444C-9AF0-3C7F13F67DA9}" presName="aNode" presStyleLbl="bgShp" presStyleIdx="0" presStyleCnt="1"/>
      <dgm:spPr/>
    </dgm:pt>
    <dgm:pt modelId="{6ABE4078-51B3-4FB0-B7B4-BF064B574E7F}" type="pres">
      <dgm:prSet presAssocID="{090AF4EA-5905-444C-9AF0-3C7F13F67DA9}" presName="textNode" presStyleLbl="bgShp" presStyleIdx="0" presStyleCnt="1"/>
      <dgm:spPr/>
    </dgm:pt>
    <dgm:pt modelId="{4D7B9145-C398-465C-941C-39BAA160A372}" type="pres">
      <dgm:prSet presAssocID="{090AF4EA-5905-444C-9AF0-3C7F13F67DA9}" presName="compChildNode" presStyleCnt="0"/>
      <dgm:spPr/>
    </dgm:pt>
    <dgm:pt modelId="{95B13A44-5D5A-417B-BE83-EEA1B709F162}" type="pres">
      <dgm:prSet presAssocID="{090AF4EA-5905-444C-9AF0-3C7F13F67DA9}" presName="theInnerList" presStyleCnt="0"/>
      <dgm:spPr/>
    </dgm:pt>
    <dgm:pt modelId="{CC9181B0-B84D-4A84-A6B2-668F8AE87FBB}" type="pres">
      <dgm:prSet presAssocID="{754ECC7A-F149-4CD1-A87D-76B3B4F18D81}" presName="childNode" presStyleLbl="node1" presStyleIdx="0" presStyleCnt="3">
        <dgm:presLayoutVars>
          <dgm:bulletEnabled val="1"/>
        </dgm:presLayoutVars>
      </dgm:prSet>
      <dgm:spPr/>
    </dgm:pt>
    <dgm:pt modelId="{206BF9F0-AAA0-4592-9CD8-05B74792107F}" type="pres">
      <dgm:prSet presAssocID="{754ECC7A-F149-4CD1-A87D-76B3B4F18D81}" presName="aSpace2" presStyleCnt="0"/>
      <dgm:spPr/>
    </dgm:pt>
    <dgm:pt modelId="{AF306DF6-ADC8-4489-88F0-1B7E42DF9219}" type="pres">
      <dgm:prSet presAssocID="{D6F1BAE4-4EFC-4667-863B-1D6C22DDB663}" presName="childNode" presStyleLbl="node1" presStyleIdx="1" presStyleCnt="3">
        <dgm:presLayoutVars>
          <dgm:bulletEnabled val="1"/>
        </dgm:presLayoutVars>
      </dgm:prSet>
      <dgm:spPr/>
    </dgm:pt>
    <dgm:pt modelId="{B5091916-DB90-4435-BD05-817154F9CFE2}" type="pres">
      <dgm:prSet presAssocID="{D6F1BAE4-4EFC-4667-863B-1D6C22DDB663}" presName="aSpace2" presStyleCnt="0"/>
      <dgm:spPr/>
    </dgm:pt>
    <dgm:pt modelId="{C488F6D5-CA0E-442A-803F-59C2913E45D8}" type="pres">
      <dgm:prSet presAssocID="{815592D2-6E06-4E77-A5C8-60F9E8BAFEE0}" presName="childNode" presStyleLbl="node1" presStyleIdx="2" presStyleCnt="3">
        <dgm:presLayoutVars>
          <dgm:bulletEnabled val="1"/>
        </dgm:presLayoutVars>
      </dgm:prSet>
      <dgm:spPr/>
    </dgm:pt>
  </dgm:ptLst>
  <dgm:cxnLst>
    <dgm:cxn modelId="{9DDFEB03-8BFA-404B-8197-D0C6928E4FE6}" srcId="{090AF4EA-5905-444C-9AF0-3C7F13F67DA9}" destId="{754ECC7A-F149-4CD1-A87D-76B3B4F18D81}" srcOrd="0" destOrd="0" parTransId="{3457115A-4D4A-4B3E-9B24-B34DCB38E8B5}" sibTransId="{9ECF030C-1AF7-40E6-826C-0149EF03E057}"/>
    <dgm:cxn modelId="{24D4FD30-F8EB-4D32-B518-3BB22F0BCF60}" type="presOf" srcId="{D6F1BAE4-4EFC-4667-863B-1D6C22DDB663}" destId="{AF306DF6-ADC8-4489-88F0-1B7E42DF9219}" srcOrd="0" destOrd="0" presId="urn:microsoft.com/office/officeart/2005/8/layout/lProcess2"/>
    <dgm:cxn modelId="{D2DA5C5C-D2F5-4718-9345-82AD27C08ABF}" srcId="{090AF4EA-5905-444C-9AF0-3C7F13F67DA9}" destId="{D6F1BAE4-4EFC-4667-863B-1D6C22DDB663}" srcOrd="1" destOrd="0" parTransId="{AA955083-6B33-42E2-9FE0-F7E307431011}" sibTransId="{531CFD9E-08BE-4BB7-BBAB-75D6E14B2B8E}"/>
    <dgm:cxn modelId="{4B861D61-53F9-43F7-9CD0-96F4BED43B05}" type="presOf" srcId="{090AF4EA-5905-444C-9AF0-3C7F13F67DA9}" destId="{C393E1D6-72C5-4513-94C4-DA369C15E79B}" srcOrd="0" destOrd="0" presId="urn:microsoft.com/office/officeart/2005/8/layout/lProcess2"/>
    <dgm:cxn modelId="{0FCF876F-A45B-4F80-93C8-D2A3A3B31E7C}" srcId="{090AF4EA-5905-444C-9AF0-3C7F13F67DA9}" destId="{815592D2-6E06-4E77-A5C8-60F9E8BAFEE0}" srcOrd="2" destOrd="0" parTransId="{282506E8-96ED-432D-BE12-D3FB6954FDFB}" sibTransId="{F3339987-4178-4A38-A838-B23B2757C475}"/>
    <dgm:cxn modelId="{912D728A-94D2-42B9-941A-40E55B30F19A}" srcId="{B6169C77-E406-47C0-9F4D-2BA445723B15}" destId="{090AF4EA-5905-444C-9AF0-3C7F13F67DA9}" srcOrd="0" destOrd="0" parTransId="{2E696C80-04FA-4E02-8635-C1BA42E481CF}" sibTransId="{D4DBAEA1-7BEE-474A-965D-9D5513E5E8E6}"/>
    <dgm:cxn modelId="{B66DE68A-3FA9-4920-B2A5-01D9959D861B}" type="presOf" srcId="{090AF4EA-5905-444C-9AF0-3C7F13F67DA9}" destId="{6ABE4078-51B3-4FB0-B7B4-BF064B574E7F}" srcOrd="1" destOrd="0" presId="urn:microsoft.com/office/officeart/2005/8/layout/lProcess2"/>
    <dgm:cxn modelId="{B433B7C7-CF45-4FDC-9330-2A76BEBE4370}" type="presOf" srcId="{754ECC7A-F149-4CD1-A87D-76B3B4F18D81}" destId="{CC9181B0-B84D-4A84-A6B2-668F8AE87FBB}" srcOrd="0" destOrd="0" presId="urn:microsoft.com/office/officeart/2005/8/layout/lProcess2"/>
    <dgm:cxn modelId="{B6D1CCD3-1F6F-4F97-8717-650C1E218C0D}" type="presOf" srcId="{815592D2-6E06-4E77-A5C8-60F9E8BAFEE0}" destId="{C488F6D5-CA0E-442A-803F-59C2913E45D8}" srcOrd="0" destOrd="0" presId="urn:microsoft.com/office/officeart/2005/8/layout/lProcess2"/>
    <dgm:cxn modelId="{D7A1EBEC-C04C-4879-8B72-43F78A1F4F04}" type="presOf" srcId="{B6169C77-E406-47C0-9F4D-2BA445723B15}" destId="{EE0A21B8-BE8E-4491-B6A8-6055C60CAB66}" srcOrd="0" destOrd="0" presId="urn:microsoft.com/office/officeart/2005/8/layout/lProcess2"/>
    <dgm:cxn modelId="{FBE93E71-F0D8-4C07-9ED8-C4FA400FD968}" type="presParOf" srcId="{EE0A21B8-BE8E-4491-B6A8-6055C60CAB66}" destId="{0400A9E2-4519-4341-A1E1-DDDB88102FF9}" srcOrd="0" destOrd="0" presId="urn:microsoft.com/office/officeart/2005/8/layout/lProcess2"/>
    <dgm:cxn modelId="{24C2C04D-9628-48E9-A562-73EF57785C58}" type="presParOf" srcId="{0400A9E2-4519-4341-A1E1-DDDB88102FF9}" destId="{C393E1D6-72C5-4513-94C4-DA369C15E79B}" srcOrd="0" destOrd="0" presId="urn:microsoft.com/office/officeart/2005/8/layout/lProcess2"/>
    <dgm:cxn modelId="{4AB7E8AD-B3C1-45A9-B292-31349BE1E960}" type="presParOf" srcId="{0400A9E2-4519-4341-A1E1-DDDB88102FF9}" destId="{6ABE4078-51B3-4FB0-B7B4-BF064B574E7F}" srcOrd="1" destOrd="0" presId="urn:microsoft.com/office/officeart/2005/8/layout/lProcess2"/>
    <dgm:cxn modelId="{31B9CB9F-2359-4A75-A0DF-A6848B975057}" type="presParOf" srcId="{0400A9E2-4519-4341-A1E1-DDDB88102FF9}" destId="{4D7B9145-C398-465C-941C-39BAA160A372}" srcOrd="2" destOrd="0" presId="urn:microsoft.com/office/officeart/2005/8/layout/lProcess2"/>
    <dgm:cxn modelId="{8E9EC6E5-0985-4B10-AF5D-E5CC1BD1D696}" type="presParOf" srcId="{4D7B9145-C398-465C-941C-39BAA160A372}" destId="{95B13A44-5D5A-417B-BE83-EEA1B709F162}" srcOrd="0" destOrd="0" presId="urn:microsoft.com/office/officeart/2005/8/layout/lProcess2"/>
    <dgm:cxn modelId="{5DFEF1F9-00FB-4CAF-972B-B9C982FD5829}" type="presParOf" srcId="{95B13A44-5D5A-417B-BE83-EEA1B709F162}" destId="{CC9181B0-B84D-4A84-A6B2-668F8AE87FBB}" srcOrd="0" destOrd="0" presId="urn:microsoft.com/office/officeart/2005/8/layout/lProcess2"/>
    <dgm:cxn modelId="{CA1FE470-273A-4F95-851F-2C059F364B3A}" type="presParOf" srcId="{95B13A44-5D5A-417B-BE83-EEA1B709F162}" destId="{206BF9F0-AAA0-4592-9CD8-05B74792107F}" srcOrd="1" destOrd="0" presId="urn:microsoft.com/office/officeart/2005/8/layout/lProcess2"/>
    <dgm:cxn modelId="{425F9C61-05EB-48B3-A271-CB972AB97EE5}" type="presParOf" srcId="{95B13A44-5D5A-417B-BE83-EEA1B709F162}" destId="{AF306DF6-ADC8-4489-88F0-1B7E42DF9219}" srcOrd="2" destOrd="0" presId="urn:microsoft.com/office/officeart/2005/8/layout/lProcess2"/>
    <dgm:cxn modelId="{C4EF1147-44A8-44BF-AEE3-6A99044C74CA}" type="presParOf" srcId="{95B13A44-5D5A-417B-BE83-EEA1B709F162}" destId="{B5091916-DB90-4435-BD05-817154F9CFE2}" srcOrd="3" destOrd="0" presId="urn:microsoft.com/office/officeart/2005/8/layout/lProcess2"/>
    <dgm:cxn modelId="{93A8A963-7384-4121-8C67-A52E1898901B}" type="presParOf" srcId="{95B13A44-5D5A-417B-BE83-EEA1B709F162}" destId="{C488F6D5-CA0E-442A-803F-59C2913E45D8}"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8604188C-B52F-4B4D-B69C-D9D438F1AAC9}" type="doc">
      <dgm:prSet loTypeId="urn:microsoft.com/office/officeart/2005/8/layout/list1" loCatId="list" qsTypeId="urn:microsoft.com/office/officeart/2005/8/quickstyle/simple1" qsCatId="simple" csTypeId="urn:microsoft.com/office/officeart/2005/8/colors/accent3_1" csCatId="accent3" phldr="1"/>
      <dgm:spPr/>
      <dgm:t>
        <a:bodyPr/>
        <a:lstStyle/>
        <a:p>
          <a:endParaRPr lang="en-GB"/>
        </a:p>
      </dgm:t>
    </dgm:pt>
    <dgm:pt modelId="{33D454BC-7033-46B5-A6F0-1C9E415BBEEB}">
      <dgm:prSet/>
      <dgm:spPr/>
      <dgm:t>
        <a:bodyPr/>
        <a:lstStyle/>
        <a:p>
          <a:r>
            <a:rPr lang="en-GB" dirty="0"/>
            <a:t>The PV a Single Amount</a:t>
          </a:r>
          <a:endParaRPr lang="en-US" dirty="0"/>
        </a:p>
      </dgm:t>
    </dgm:pt>
    <dgm:pt modelId="{F379D45F-7482-4458-9F03-1249A6D229BE}" type="parTrans" cxnId="{DEB1285C-9DED-4E66-BC94-AAC55F6FBA42}">
      <dgm:prSet/>
      <dgm:spPr/>
      <dgm:t>
        <a:bodyPr/>
        <a:lstStyle/>
        <a:p>
          <a:endParaRPr lang="en-GB"/>
        </a:p>
      </dgm:t>
    </dgm:pt>
    <dgm:pt modelId="{564833DE-2C24-4FAC-8EC4-4AB81CDA9A1D}" type="sibTrans" cxnId="{DEB1285C-9DED-4E66-BC94-AAC55F6FBA42}">
      <dgm:prSet/>
      <dgm:spPr/>
      <dgm:t>
        <a:bodyPr/>
        <a:lstStyle/>
        <a:p>
          <a:endParaRPr lang="en-GB"/>
        </a:p>
      </dgm:t>
    </dgm:pt>
    <dgm:pt modelId="{58926B4E-7D8F-4DF3-B19F-3B88AA1A1A15}">
      <dgm:prSet/>
      <dgm:spPr/>
      <dgm:t>
        <a:bodyPr/>
        <a:lstStyle/>
        <a:p>
          <a:r>
            <a:rPr lang="en-US" dirty="0"/>
            <a:t>The PV of an Annuity</a:t>
          </a:r>
        </a:p>
      </dgm:t>
    </dgm:pt>
    <dgm:pt modelId="{C44B1FD6-A6F3-4FEF-BE36-3845491A71F6}" type="parTrans" cxnId="{532E6F14-5E08-4BC6-80B8-74998AF6B64A}">
      <dgm:prSet/>
      <dgm:spPr/>
      <dgm:t>
        <a:bodyPr/>
        <a:lstStyle/>
        <a:p>
          <a:endParaRPr lang="en-GB"/>
        </a:p>
      </dgm:t>
    </dgm:pt>
    <dgm:pt modelId="{A4B69F13-EDA7-414C-BA58-B4847E261A13}" type="sibTrans" cxnId="{532E6F14-5E08-4BC6-80B8-74998AF6B64A}">
      <dgm:prSet/>
      <dgm:spPr/>
      <dgm:t>
        <a:bodyPr/>
        <a:lstStyle/>
        <a:p>
          <a:endParaRPr lang="en-GB"/>
        </a:p>
      </dgm:t>
    </dgm:pt>
    <dgm:pt modelId="{BCEC33AE-46FF-414A-82DE-0C799BD43AF3}">
      <dgm:prSet/>
      <dgm:spPr>
        <a:blipFill>
          <a:blip xmlns:r="http://schemas.openxmlformats.org/officeDocument/2006/relationships" r:embed="rId1"/>
          <a:stretch>
            <a:fillRect/>
          </a:stretch>
        </a:blipFill>
      </dgm:spPr>
      <dgm:t>
        <a:bodyPr/>
        <a:lstStyle/>
        <a:p>
          <a:r>
            <a:rPr lang="en-GB">
              <a:noFill/>
            </a:rPr>
            <a:t> </a:t>
          </a:r>
        </a:p>
      </dgm:t>
    </dgm:pt>
    <dgm:pt modelId="{A2969B86-CF30-4476-B748-100FC44A830A}" type="parTrans" cxnId="{D9D9B34E-34DA-4905-AA91-280CFCC40E1F}">
      <dgm:prSet/>
      <dgm:spPr/>
      <dgm:t>
        <a:bodyPr/>
        <a:lstStyle/>
        <a:p>
          <a:endParaRPr lang="en-GB"/>
        </a:p>
      </dgm:t>
    </dgm:pt>
    <dgm:pt modelId="{3AC1E7FF-5FBF-4AA3-92E3-0741C01ECCBF}" type="sibTrans" cxnId="{D9D9B34E-34DA-4905-AA91-280CFCC40E1F}">
      <dgm:prSet/>
      <dgm:spPr/>
      <dgm:t>
        <a:bodyPr/>
        <a:lstStyle/>
        <a:p>
          <a:endParaRPr lang="en-GB"/>
        </a:p>
      </dgm:t>
    </dgm:pt>
    <dgm:pt modelId="{AC5B8947-3FD0-4319-960C-2E6CB99E0439}">
      <dgm:prSet/>
      <dgm:spPr/>
      <dgm:t>
        <a:bodyPr/>
        <a:lstStyle/>
        <a:p>
          <a:r>
            <a:rPr lang="en-GB">
              <a:noFill/>
            </a:rPr>
            <a:t> </a:t>
          </a:r>
        </a:p>
      </dgm:t>
    </dgm:pt>
    <dgm:pt modelId="{16A840DB-6C16-4B4E-8B78-C22EBC5880AC}" type="parTrans" cxnId="{9B8C1D08-5F53-4EDC-9C66-CC365098F07F}">
      <dgm:prSet/>
      <dgm:spPr/>
      <dgm:t>
        <a:bodyPr/>
        <a:lstStyle/>
        <a:p>
          <a:endParaRPr lang="en-GB"/>
        </a:p>
      </dgm:t>
    </dgm:pt>
    <dgm:pt modelId="{58260439-5436-477D-B162-A01DA0960C06}" type="sibTrans" cxnId="{9B8C1D08-5F53-4EDC-9C66-CC365098F07F}">
      <dgm:prSet/>
      <dgm:spPr/>
      <dgm:t>
        <a:bodyPr/>
        <a:lstStyle/>
        <a:p>
          <a:endParaRPr lang="en-GB"/>
        </a:p>
      </dgm:t>
    </dgm:pt>
    <dgm:pt modelId="{795614A2-CB38-469D-9CFE-A498FA22F69C}">
      <dgm:prSet/>
      <dgm:spPr>
        <a:blipFill>
          <a:blip xmlns:r="http://schemas.openxmlformats.org/officeDocument/2006/relationships" r:embed="rId2"/>
          <a:stretch>
            <a:fillRect/>
          </a:stretch>
        </a:blipFill>
      </dgm:spPr>
      <dgm:t>
        <a:bodyPr/>
        <a:lstStyle/>
        <a:p>
          <a:r>
            <a:rPr lang="en-GB">
              <a:noFill/>
            </a:rPr>
            <a:t> </a:t>
          </a:r>
        </a:p>
      </dgm:t>
    </dgm:pt>
    <dgm:pt modelId="{801BD1E8-A9FA-4B9A-9862-8D745A27A9D1}" type="parTrans" cxnId="{806958C1-42C9-48E7-91A8-4516AC4F0363}">
      <dgm:prSet/>
      <dgm:spPr/>
      <dgm:t>
        <a:bodyPr/>
        <a:lstStyle/>
        <a:p>
          <a:endParaRPr lang="en-GB"/>
        </a:p>
      </dgm:t>
    </dgm:pt>
    <dgm:pt modelId="{648A46C9-C623-4AA6-B939-8617FD1EC9E1}" type="sibTrans" cxnId="{806958C1-42C9-48E7-91A8-4516AC4F0363}">
      <dgm:prSet/>
      <dgm:spPr/>
      <dgm:t>
        <a:bodyPr/>
        <a:lstStyle/>
        <a:p>
          <a:endParaRPr lang="en-GB"/>
        </a:p>
      </dgm:t>
    </dgm:pt>
    <dgm:pt modelId="{C8E083B7-1102-4A39-88BF-951CA5EFF8F8}">
      <dgm:prSet/>
      <dgm:spPr/>
      <dgm:t>
        <a:bodyPr/>
        <a:lstStyle/>
        <a:p>
          <a:r>
            <a:rPr lang="en-GB">
              <a:noFill/>
            </a:rPr>
            <a:t> </a:t>
          </a:r>
        </a:p>
      </dgm:t>
    </dgm:pt>
    <dgm:pt modelId="{DD041C03-4350-4C6E-984A-0314CA8ED6D8}" type="sibTrans" cxnId="{7BB26FC8-F432-49C7-8503-C9BFEB5928CC}">
      <dgm:prSet/>
      <dgm:spPr/>
      <dgm:t>
        <a:bodyPr/>
        <a:lstStyle/>
        <a:p>
          <a:endParaRPr lang="en-GB"/>
        </a:p>
      </dgm:t>
    </dgm:pt>
    <dgm:pt modelId="{1B70DA39-6853-4FC1-BD7B-1AF169A9ED66}" type="parTrans" cxnId="{7BB26FC8-F432-49C7-8503-C9BFEB5928CC}">
      <dgm:prSet/>
      <dgm:spPr/>
      <dgm:t>
        <a:bodyPr/>
        <a:lstStyle/>
        <a:p>
          <a:endParaRPr lang="en-GB"/>
        </a:p>
      </dgm:t>
    </dgm:pt>
    <dgm:pt modelId="{1550C696-393D-4D85-9755-415619BB1319}" type="pres">
      <dgm:prSet presAssocID="{8604188C-B52F-4B4D-B69C-D9D438F1AAC9}" presName="linear" presStyleCnt="0">
        <dgm:presLayoutVars>
          <dgm:dir/>
          <dgm:animLvl val="lvl"/>
          <dgm:resizeHandles val="exact"/>
        </dgm:presLayoutVars>
      </dgm:prSet>
      <dgm:spPr/>
    </dgm:pt>
    <dgm:pt modelId="{5AC3C103-3CAC-41D0-A48D-07E192677383}" type="pres">
      <dgm:prSet presAssocID="{33D454BC-7033-46B5-A6F0-1C9E415BBEEB}" presName="parentLin" presStyleCnt="0"/>
      <dgm:spPr/>
    </dgm:pt>
    <dgm:pt modelId="{5AFE2A75-BA00-452F-B1F2-AE611D05C3DD}" type="pres">
      <dgm:prSet presAssocID="{33D454BC-7033-46B5-A6F0-1C9E415BBEEB}" presName="parentLeftMargin" presStyleLbl="node1" presStyleIdx="0" presStyleCnt="2"/>
      <dgm:spPr/>
    </dgm:pt>
    <dgm:pt modelId="{9010774D-48E6-4FBE-B05C-4FF92186904D}" type="pres">
      <dgm:prSet presAssocID="{33D454BC-7033-46B5-A6F0-1C9E415BBEEB}" presName="parentText" presStyleLbl="node1" presStyleIdx="0" presStyleCnt="2">
        <dgm:presLayoutVars>
          <dgm:chMax val="0"/>
          <dgm:bulletEnabled val="1"/>
        </dgm:presLayoutVars>
      </dgm:prSet>
      <dgm:spPr/>
    </dgm:pt>
    <dgm:pt modelId="{5A92984D-4004-4B6C-924B-4A409A5B8CFE}" type="pres">
      <dgm:prSet presAssocID="{33D454BC-7033-46B5-A6F0-1C9E415BBEEB}" presName="negativeSpace" presStyleCnt="0"/>
      <dgm:spPr/>
    </dgm:pt>
    <dgm:pt modelId="{AC93BEB2-BCD5-4A40-BB22-82F2DE691B5C}" type="pres">
      <dgm:prSet presAssocID="{33D454BC-7033-46B5-A6F0-1C9E415BBEEB}" presName="childText" presStyleLbl="conFgAcc1" presStyleIdx="0" presStyleCnt="2">
        <dgm:presLayoutVars>
          <dgm:bulletEnabled val="1"/>
        </dgm:presLayoutVars>
      </dgm:prSet>
      <dgm:spPr/>
    </dgm:pt>
    <dgm:pt modelId="{3A979CE1-E19C-47E9-9E3B-4F7B56938D1F}" type="pres">
      <dgm:prSet presAssocID="{564833DE-2C24-4FAC-8EC4-4AB81CDA9A1D}" presName="spaceBetweenRectangles" presStyleCnt="0"/>
      <dgm:spPr/>
    </dgm:pt>
    <dgm:pt modelId="{CE7A55AB-E7C2-41E2-8CC1-8618334792AE}" type="pres">
      <dgm:prSet presAssocID="{58926B4E-7D8F-4DF3-B19F-3B88AA1A1A15}" presName="parentLin" presStyleCnt="0"/>
      <dgm:spPr/>
    </dgm:pt>
    <dgm:pt modelId="{38627B48-C584-46AF-BF19-2AA55D2E6611}" type="pres">
      <dgm:prSet presAssocID="{58926B4E-7D8F-4DF3-B19F-3B88AA1A1A15}" presName="parentLeftMargin" presStyleLbl="node1" presStyleIdx="0" presStyleCnt="2"/>
      <dgm:spPr/>
    </dgm:pt>
    <dgm:pt modelId="{F3E5F394-B86E-4996-BF83-4B2754AAAE18}" type="pres">
      <dgm:prSet presAssocID="{58926B4E-7D8F-4DF3-B19F-3B88AA1A1A15}" presName="parentText" presStyleLbl="node1" presStyleIdx="1" presStyleCnt="2">
        <dgm:presLayoutVars>
          <dgm:chMax val="0"/>
          <dgm:bulletEnabled val="1"/>
        </dgm:presLayoutVars>
      </dgm:prSet>
      <dgm:spPr/>
    </dgm:pt>
    <dgm:pt modelId="{0C04A294-2DAF-4802-BE38-FD9C0A03D925}" type="pres">
      <dgm:prSet presAssocID="{58926B4E-7D8F-4DF3-B19F-3B88AA1A1A15}" presName="negativeSpace" presStyleCnt="0"/>
      <dgm:spPr/>
    </dgm:pt>
    <dgm:pt modelId="{0BD07F2E-F4CA-4F89-9ABF-B7F550A44527}" type="pres">
      <dgm:prSet presAssocID="{58926B4E-7D8F-4DF3-B19F-3B88AA1A1A15}" presName="childText" presStyleLbl="conFgAcc1" presStyleIdx="1" presStyleCnt="2">
        <dgm:presLayoutVars>
          <dgm:bulletEnabled val="1"/>
        </dgm:presLayoutVars>
      </dgm:prSet>
      <dgm:spPr/>
    </dgm:pt>
  </dgm:ptLst>
  <dgm:cxnLst>
    <dgm:cxn modelId="{9B8C1D08-5F53-4EDC-9C66-CC365098F07F}" srcId="{33D454BC-7033-46B5-A6F0-1C9E415BBEEB}" destId="{AC5B8947-3FD0-4319-960C-2E6CB99E0439}" srcOrd="1" destOrd="0" parTransId="{16A840DB-6C16-4B4E-8B78-C22EBC5880AC}" sibTransId="{58260439-5436-477D-B162-A01DA0960C06}"/>
    <dgm:cxn modelId="{532E6F14-5E08-4BC6-80B8-74998AF6B64A}" srcId="{8604188C-B52F-4B4D-B69C-D9D438F1AAC9}" destId="{58926B4E-7D8F-4DF3-B19F-3B88AA1A1A15}" srcOrd="1" destOrd="0" parTransId="{C44B1FD6-A6F3-4FEF-BE36-3845491A71F6}" sibTransId="{A4B69F13-EDA7-414C-BA58-B4847E261A13}"/>
    <dgm:cxn modelId="{F975263C-2507-4F8E-9FA9-354E222FC187}" type="presOf" srcId="{C8E083B7-1102-4A39-88BF-951CA5EFF8F8}" destId="{0BD07F2E-F4CA-4F89-9ABF-B7F550A44527}" srcOrd="0" destOrd="1" presId="urn:microsoft.com/office/officeart/2005/8/layout/list1"/>
    <dgm:cxn modelId="{DEB1285C-9DED-4E66-BC94-AAC55F6FBA42}" srcId="{8604188C-B52F-4B4D-B69C-D9D438F1AAC9}" destId="{33D454BC-7033-46B5-A6F0-1C9E415BBEEB}" srcOrd="0" destOrd="0" parTransId="{F379D45F-7482-4458-9F03-1249A6D229BE}" sibTransId="{564833DE-2C24-4FAC-8EC4-4AB81CDA9A1D}"/>
    <dgm:cxn modelId="{01859B60-ADD1-4D1C-BE83-BF02E4E5538A}" type="presOf" srcId="{58926B4E-7D8F-4DF3-B19F-3B88AA1A1A15}" destId="{F3E5F394-B86E-4996-BF83-4B2754AAAE18}" srcOrd="1" destOrd="0" presId="urn:microsoft.com/office/officeart/2005/8/layout/list1"/>
    <dgm:cxn modelId="{D9D9B34E-34DA-4905-AA91-280CFCC40E1F}" srcId="{33D454BC-7033-46B5-A6F0-1C9E415BBEEB}" destId="{BCEC33AE-46FF-414A-82DE-0C799BD43AF3}" srcOrd="0" destOrd="0" parTransId="{A2969B86-CF30-4476-B748-100FC44A830A}" sibTransId="{3AC1E7FF-5FBF-4AA3-92E3-0741C01ECCBF}"/>
    <dgm:cxn modelId="{570BDB8F-BBF4-4DC1-AE62-A3C63C6CF77F}" type="presOf" srcId="{795614A2-CB38-469D-9CFE-A498FA22F69C}" destId="{0BD07F2E-F4CA-4F89-9ABF-B7F550A44527}" srcOrd="0" destOrd="0" presId="urn:microsoft.com/office/officeart/2005/8/layout/list1"/>
    <dgm:cxn modelId="{C731F6AA-F770-481E-A6A6-023476B0933C}" type="presOf" srcId="{33D454BC-7033-46B5-A6F0-1C9E415BBEEB}" destId="{9010774D-48E6-4FBE-B05C-4FF92186904D}" srcOrd="1" destOrd="0" presId="urn:microsoft.com/office/officeart/2005/8/layout/list1"/>
    <dgm:cxn modelId="{C5D2D4B7-583E-4BC6-A168-6A4BDE37C7B3}" type="presOf" srcId="{8604188C-B52F-4B4D-B69C-D9D438F1AAC9}" destId="{1550C696-393D-4D85-9755-415619BB1319}" srcOrd="0" destOrd="0" presId="urn:microsoft.com/office/officeart/2005/8/layout/list1"/>
    <dgm:cxn modelId="{3023D7BA-0BAC-4A88-9689-0F05D4C70610}" type="presOf" srcId="{58926B4E-7D8F-4DF3-B19F-3B88AA1A1A15}" destId="{38627B48-C584-46AF-BF19-2AA55D2E6611}" srcOrd="0" destOrd="0" presId="urn:microsoft.com/office/officeart/2005/8/layout/list1"/>
    <dgm:cxn modelId="{806958C1-42C9-48E7-91A8-4516AC4F0363}" srcId="{58926B4E-7D8F-4DF3-B19F-3B88AA1A1A15}" destId="{795614A2-CB38-469D-9CFE-A498FA22F69C}" srcOrd="0" destOrd="0" parTransId="{801BD1E8-A9FA-4B9A-9862-8D745A27A9D1}" sibTransId="{648A46C9-C623-4AA6-B939-8617FD1EC9E1}"/>
    <dgm:cxn modelId="{7BB26FC8-F432-49C7-8503-C9BFEB5928CC}" srcId="{58926B4E-7D8F-4DF3-B19F-3B88AA1A1A15}" destId="{C8E083B7-1102-4A39-88BF-951CA5EFF8F8}" srcOrd="1" destOrd="0" parTransId="{1B70DA39-6853-4FC1-BD7B-1AF169A9ED66}" sibTransId="{DD041C03-4350-4C6E-984A-0314CA8ED6D8}"/>
    <dgm:cxn modelId="{863FA4D6-60AE-4A3C-8239-A6AB4D523E66}" type="presOf" srcId="{AC5B8947-3FD0-4319-960C-2E6CB99E0439}" destId="{AC93BEB2-BCD5-4A40-BB22-82F2DE691B5C}" srcOrd="0" destOrd="1" presId="urn:microsoft.com/office/officeart/2005/8/layout/list1"/>
    <dgm:cxn modelId="{80781FF4-D37B-4804-93C3-3BFB07434D02}" type="presOf" srcId="{BCEC33AE-46FF-414A-82DE-0C799BD43AF3}" destId="{AC93BEB2-BCD5-4A40-BB22-82F2DE691B5C}" srcOrd="0" destOrd="0" presId="urn:microsoft.com/office/officeart/2005/8/layout/list1"/>
    <dgm:cxn modelId="{81B0DAFF-35E8-450E-A08E-B3C9FE9079A4}" type="presOf" srcId="{33D454BC-7033-46B5-A6F0-1C9E415BBEEB}" destId="{5AFE2A75-BA00-452F-B1F2-AE611D05C3DD}" srcOrd="0" destOrd="0" presId="urn:microsoft.com/office/officeart/2005/8/layout/list1"/>
    <dgm:cxn modelId="{05291836-73EE-4F4E-8A29-03089F394161}" type="presParOf" srcId="{1550C696-393D-4D85-9755-415619BB1319}" destId="{5AC3C103-3CAC-41D0-A48D-07E192677383}" srcOrd="0" destOrd="0" presId="urn:microsoft.com/office/officeart/2005/8/layout/list1"/>
    <dgm:cxn modelId="{AB15F75B-295A-42CB-A1C3-2237183BC3C3}" type="presParOf" srcId="{5AC3C103-3CAC-41D0-A48D-07E192677383}" destId="{5AFE2A75-BA00-452F-B1F2-AE611D05C3DD}" srcOrd="0" destOrd="0" presId="urn:microsoft.com/office/officeart/2005/8/layout/list1"/>
    <dgm:cxn modelId="{94A8844B-0109-4527-8EBB-FA1829D51B0A}" type="presParOf" srcId="{5AC3C103-3CAC-41D0-A48D-07E192677383}" destId="{9010774D-48E6-4FBE-B05C-4FF92186904D}" srcOrd="1" destOrd="0" presId="urn:microsoft.com/office/officeart/2005/8/layout/list1"/>
    <dgm:cxn modelId="{F624633C-6364-4012-BA87-F9B3A324238D}" type="presParOf" srcId="{1550C696-393D-4D85-9755-415619BB1319}" destId="{5A92984D-4004-4B6C-924B-4A409A5B8CFE}" srcOrd="1" destOrd="0" presId="urn:microsoft.com/office/officeart/2005/8/layout/list1"/>
    <dgm:cxn modelId="{DD224813-D047-4740-B3EF-784CFD6A6215}" type="presParOf" srcId="{1550C696-393D-4D85-9755-415619BB1319}" destId="{AC93BEB2-BCD5-4A40-BB22-82F2DE691B5C}" srcOrd="2" destOrd="0" presId="urn:microsoft.com/office/officeart/2005/8/layout/list1"/>
    <dgm:cxn modelId="{BE53645D-727B-4617-816D-EC79D38304C8}" type="presParOf" srcId="{1550C696-393D-4D85-9755-415619BB1319}" destId="{3A979CE1-E19C-47E9-9E3B-4F7B56938D1F}" srcOrd="3" destOrd="0" presId="urn:microsoft.com/office/officeart/2005/8/layout/list1"/>
    <dgm:cxn modelId="{A66D262B-E642-4913-A1DC-43E4FA0730E7}" type="presParOf" srcId="{1550C696-393D-4D85-9755-415619BB1319}" destId="{CE7A55AB-E7C2-41E2-8CC1-8618334792AE}" srcOrd="4" destOrd="0" presId="urn:microsoft.com/office/officeart/2005/8/layout/list1"/>
    <dgm:cxn modelId="{FA94377D-8C29-4398-AB47-C536BDA1855C}" type="presParOf" srcId="{CE7A55AB-E7C2-41E2-8CC1-8618334792AE}" destId="{38627B48-C584-46AF-BF19-2AA55D2E6611}" srcOrd="0" destOrd="0" presId="urn:microsoft.com/office/officeart/2005/8/layout/list1"/>
    <dgm:cxn modelId="{7A290AB3-0832-4B3B-B820-CDE02D0CD301}" type="presParOf" srcId="{CE7A55AB-E7C2-41E2-8CC1-8618334792AE}" destId="{F3E5F394-B86E-4996-BF83-4B2754AAAE18}" srcOrd="1" destOrd="0" presId="urn:microsoft.com/office/officeart/2005/8/layout/list1"/>
    <dgm:cxn modelId="{C26100A0-7A13-4A5F-8986-EAD546019A54}" type="presParOf" srcId="{1550C696-393D-4D85-9755-415619BB1319}" destId="{0C04A294-2DAF-4802-BE38-FD9C0A03D925}" srcOrd="5" destOrd="0" presId="urn:microsoft.com/office/officeart/2005/8/layout/list1"/>
    <dgm:cxn modelId="{32BADC02-DD85-470B-A138-9A6E92E1D334}" type="presParOf" srcId="{1550C696-393D-4D85-9755-415619BB1319}" destId="{0BD07F2E-F4CA-4F89-9ABF-B7F550A44527}"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604188C-B52F-4B4D-B69C-D9D438F1AAC9}" type="doc">
      <dgm:prSet loTypeId="urn:microsoft.com/office/officeart/2008/layout/VerticalCurvedList" loCatId="list" qsTypeId="urn:microsoft.com/office/officeart/2005/8/quickstyle/simple1" qsCatId="simple" csTypeId="urn:microsoft.com/office/officeart/2005/8/colors/accent1_2" csCatId="accent1"/>
      <dgm:spPr/>
      <dgm:t>
        <a:bodyPr/>
        <a:lstStyle/>
        <a:p>
          <a:endParaRPr lang="en-GB"/>
        </a:p>
      </dgm:t>
    </dgm:pt>
    <dgm:pt modelId="{33D454BC-7033-46B5-A6F0-1C9E415BBEEB}">
      <dgm:prSet/>
      <dgm:spPr/>
      <dgm:t>
        <a:bodyPr/>
        <a:lstStyle/>
        <a:p>
          <a:r>
            <a:rPr lang="en-GB"/>
            <a:t>The NPV approach</a:t>
          </a:r>
          <a:endParaRPr lang="en-US"/>
        </a:p>
      </dgm:t>
    </dgm:pt>
    <dgm:pt modelId="{F379D45F-7482-4458-9F03-1249A6D229BE}" type="parTrans" cxnId="{DEB1285C-9DED-4E66-BC94-AAC55F6FBA42}">
      <dgm:prSet/>
      <dgm:spPr/>
      <dgm:t>
        <a:bodyPr/>
        <a:lstStyle/>
        <a:p>
          <a:endParaRPr lang="en-GB"/>
        </a:p>
      </dgm:t>
    </dgm:pt>
    <dgm:pt modelId="{564833DE-2C24-4FAC-8EC4-4AB81CDA9A1D}" type="sibTrans" cxnId="{DEB1285C-9DED-4E66-BC94-AAC55F6FBA42}">
      <dgm:prSet/>
      <dgm:spPr/>
      <dgm:t>
        <a:bodyPr/>
        <a:lstStyle/>
        <a:p>
          <a:endParaRPr lang="en-GB"/>
        </a:p>
      </dgm:t>
    </dgm:pt>
    <dgm:pt modelId="{A584B2E9-6B74-487C-9CF2-54E19B6EE351}">
      <dgm:prSet/>
      <dgm:spPr/>
      <dgm:t>
        <a:bodyPr/>
        <a:lstStyle/>
        <a:p>
          <a:r>
            <a:rPr lang="en-GB"/>
            <a:t>The profitability index (PI) approach</a:t>
          </a:r>
          <a:endParaRPr lang="en-US"/>
        </a:p>
      </dgm:t>
    </dgm:pt>
    <dgm:pt modelId="{7F091901-1043-467A-BC3D-57EBA895084D}" type="parTrans" cxnId="{7275B086-D1D5-4A9D-BD40-AC3B63879D85}">
      <dgm:prSet/>
      <dgm:spPr/>
      <dgm:t>
        <a:bodyPr/>
        <a:lstStyle/>
        <a:p>
          <a:endParaRPr lang="en-GB"/>
        </a:p>
      </dgm:t>
    </dgm:pt>
    <dgm:pt modelId="{87C54246-B246-440D-B2A3-3A0C0D05015C}" type="sibTrans" cxnId="{7275B086-D1D5-4A9D-BD40-AC3B63879D85}">
      <dgm:prSet/>
      <dgm:spPr/>
      <dgm:t>
        <a:bodyPr/>
        <a:lstStyle/>
        <a:p>
          <a:endParaRPr lang="en-GB"/>
        </a:p>
      </dgm:t>
    </dgm:pt>
    <dgm:pt modelId="{991565BF-B9C2-482D-AABB-E9244FF3CF84}">
      <dgm:prSet/>
      <dgm:spPr/>
      <dgm:t>
        <a:bodyPr/>
        <a:lstStyle/>
        <a:p>
          <a:r>
            <a:rPr lang="en-GB"/>
            <a:t>The internal rate of return (IRR) approach</a:t>
          </a:r>
          <a:endParaRPr lang="en-US"/>
        </a:p>
      </dgm:t>
    </dgm:pt>
    <dgm:pt modelId="{9BB85F64-25DC-4064-887A-8F62F9720F9E}" type="parTrans" cxnId="{3E5093B3-7249-492D-A104-CACAE002FE8C}">
      <dgm:prSet/>
      <dgm:spPr/>
      <dgm:t>
        <a:bodyPr/>
        <a:lstStyle/>
        <a:p>
          <a:endParaRPr lang="en-GB"/>
        </a:p>
      </dgm:t>
    </dgm:pt>
    <dgm:pt modelId="{4CB8D122-1169-4E0E-8A56-5797E4E14BF4}" type="sibTrans" cxnId="{3E5093B3-7249-492D-A104-CACAE002FE8C}">
      <dgm:prSet/>
      <dgm:spPr/>
      <dgm:t>
        <a:bodyPr/>
        <a:lstStyle/>
        <a:p>
          <a:endParaRPr lang="en-GB"/>
        </a:p>
      </dgm:t>
    </dgm:pt>
    <dgm:pt modelId="{7EAEE4BD-2D86-4836-8D76-2B4B5EC2390B}" type="pres">
      <dgm:prSet presAssocID="{8604188C-B52F-4B4D-B69C-D9D438F1AAC9}" presName="Name0" presStyleCnt="0">
        <dgm:presLayoutVars>
          <dgm:chMax val="7"/>
          <dgm:chPref val="7"/>
          <dgm:dir/>
        </dgm:presLayoutVars>
      </dgm:prSet>
      <dgm:spPr/>
    </dgm:pt>
    <dgm:pt modelId="{3232EFB6-F75D-4B44-8BE9-23420A294F23}" type="pres">
      <dgm:prSet presAssocID="{8604188C-B52F-4B4D-B69C-D9D438F1AAC9}" presName="Name1" presStyleCnt="0"/>
      <dgm:spPr/>
    </dgm:pt>
    <dgm:pt modelId="{271ED925-42A3-4F0F-9BC9-E695EBCB2C82}" type="pres">
      <dgm:prSet presAssocID="{8604188C-B52F-4B4D-B69C-D9D438F1AAC9}" presName="cycle" presStyleCnt="0"/>
      <dgm:spPr/>
    </dgm:pt>
    <dgm:pt modelId="{0BE74C08-3BDD-41AC-99F8-1D84BCE65785}" type="pres">
      <dgm:prSet presAssocID="{8604188C-B52F-4B4D-B69C-D9D438F1AAC9}" presName="srcNode" presStyleLbl="node1" presStyleIdx="0" presStyleCnt="3"/>
      <dgm:spPr/>
    </dgm:pt>
    <dgm:pt modelId="{6F256314-83A4-4476-91E5-C8B82F87AF8C}" type="pres">
      <dgm:prSet presAssocID="{8604188C-B52F-4B4D-B69C-D9D438F1AAC9}" presName="conn" presStyleLbl="parChTrans1D2" presStyleIdx="0" presStyleCnt="1"/>
      <dgm:spPr/>
    </dgm:pt>
    <dgm:pt modelId="{C2D3021C-B77F-4436-808A-5FDAF226DFD7}" type="pres">
      <dgm:prSet presAssocID="{8604188C-B52F-4B4D-B69C-D9D438F1AAC9}" presName="extraNode" presStyleLbl="node1" presStyleIdx="0" presStyleCnt="3"/>
      <dgm:spPr/>
    </dgm:pt>
    <dgm:pt modelId="{A367F45B-1A64-4DFE-B550-A3B0E3325974}" type="pres">
      <dgm:prSet presAssocID="{8604188C-B52F-4B4D-B69C-D9D438F1AAC9}" presName="dstNode" presStyleLbl="node1" presStyleIdx="0" presStyleCnt="3"/>
      <dgm:spPr/>
    </dgm:pt>
    <dgm:pt modelId="{5CE3240E-0DA1-40DA-B43D-A88A3D10F5D3}" type="pres">
      <dgm:prSet presAssocID="{33D454BC-7033-46B5-A6F0-1C9E415BBEEB}" presName="text_1" presStyleLbl="node1" presStyleIdx="0" presStyleCnt="3">
        <dgm:presLayoutVars>
          <dgm:bulletEnabled val="1"/>
        </dgm:presLayoutVars>
      </dgm:prSet>
      <dgm:spPr/>
    </dgm:pt>
    <dgm:pt modelId="{DBE3B556-5F9A-4103-9E62-CC1EC6FD08D4}" type="pres">
      <dgm:prSet presAssocID="{33D454BC-7033-46B5-A6F0-1C9E415BBEEB}" presName="accent_1" presStyleCnt="0"/>
      <dgm:spPr/>
    </dgm:pt>
    <dgm:pt modelId="{F4FBDC77-DD27-4871-9AF0-427FAE0C7FFE}" type="pres">
      <dgm:prSet presAssocID="{33D454BC-7033-46B5-A6F0-1C9E415BBEEB}" presName="accentRepeatNode" presStyleLbl="solidFgAcc1" presStyleIdx="0" presStyleCnt="3"/>
      <dgm:spPr/>
    </dgm:pt>
    <dgm:pt modelId="{AEE501B2-C551-4B28-8C84-0765C637FA52}" type="pres">
      <dgm:prSet presAssocID="{A584B2E9-6B74-487C-9CF2-54E19B6EE351}" presName="text_2" presStyleLbl="node1" presStyleIdx="1" presStyleCnt="3">
        <dgm:presLayoutVars>
          <dgm:bulletEnabled val="1"/>
        </dgm:presLayoutVars>
      </dgm:prSet>
      <dgm:spPr/>
    </dgm:pt>
    <dgm:pt modelId="{194CA9A2-5CFE-481B-B85D-489B2DA5AF49}" type="pres">
      <dgm:prSet presAssocID="{A584B2E9-6B74-487C-9CF2-54E19B6EE351}" presName="accent_2" presStyleCnt="0"/>
      <dgm:spPr/>
    </dgm:pt>
    <dgm:pt modelId="{8806B7A7-1979-4D9F-94CD-B93B2402B95A}" type="pres">
      <dgm:prSet presAssocID="{A584B2E9-6B74-487C-9CF2-54E19B6EE351}" presName="accentRepeatNode" presStyleLbl="solidFgAcc1" presStyleIdx="1" presStyleCnt="3"/>
      <dgm:spPr/>
    </dgm:pt>
    <dgm:pt modelId="{94F7BCB7-5AA0-417A-A1D7-FE3B8D097429}" type="pres">
      <dgm:prSet presAssocID="{991565BF-B9C2-482D-AABB-E9244FF3CF84}" presName="text_3" presStyleLbl="node1" presStyleIdx="2" presStyleCnt="3">
        <dgm:presLayoutVars>
          <dgm:bulletEnabled val="1"/>
        </dgm:presLayoutVars>
      </dgm:prSet>
      <dgm:spPr/>
    </dgm:pt>
    <dgm:pt modelId="{7A43AAD3-B6BF-436D-A918-A99C0949E9C8}" type="pres">
      <dgm:prSet presAssocID="{991565BF-B9C2-482D-AABB-E9244FF3CF84}" presName="accent_3" presStyleCnt="0"/>
      <dgm:spPr/>
    </dgm:pt>
    <dgm:pt modelId="{49586FFB-F23C-42AC-8EBA-243B47806227}" type="pres">
      <dgm:prSet presAssocID="{991565BF-B9C2-482D-AABB-E9244FF3CF84}" presName="accentRepeatNode" presStyleLbl="solidFgAcc1" presStyleIdx="2" presStyleCnt="3"/>
      <dgm:spPr/>
    </dgm:pt>
  </dgm:ptLst>
  <dgm:cxnLst>
    <dgm:cxn modelId="{A431402F-A989-4374-9C8F-49647E2B832F}" type="presOf" srcId="{A584B2E9-6B74-487C-9CF2-54E19B6EE351}" destId="{AEE501B2-C551-4B28-8C84-0765C637FA52}" srcOrd="0" destOrd="0" presId="urn:microsoft.com/office/officeart/2008/layout/VerticalCurvedList"/>
    <dgm:cxn modelId="{BB26E63C-4391-4FFE-B444-62C308545AC1}" type="presOf" srcId="{33D454BC-7033-46B5-A6F0-1C9E415BBEEB}" destId="{5CE3240E-0DA1-40DA-B43D-A88A3D10F5D3}" srcOrd="0" destOrd="0" presId="urn:microsoft.com/office/officeart/2008/layout/VerticalCurvedList"/>
    <dgm:cxn modelId="{B36FC655-83F9-4C3E-AAC0-DC69D34C4FE3}" type="presOf" srcId="{8604188C-B52F-4B4D-B69C-D9D438F1AAC9}" destId="{7EAEE4BD-2D86-4836-8D76-2B4B5EC2390B}" srcOrd="0" destOrd="0" presId="urn:microsoft.com/office/officeart/2008/layout/VerticalCurvedList"/>
    <dgm:cxn modelId="{DEB1285C-9DED-4E66-BC94-AAC55F6FBA42}" srcId="{8604188C-B52F-4B4D-B69C-D9D438F1AAC9}" destId="{33D454BC-7033-46B5-A6F0-1C9E415BBEEB}" srcOrd="0" destOrd="0" parTransId="{F379D45F-7482-4458-9F03-1249A6D229BE}" sibTransId="{564833DE-2C24-4FAC-8EC4-4AB81CDA9A1D}"/>
    <dgm:cxn modelId="{ACD3565E-0424-4F0A-862F-AD919ABA02DD}" type="presOf" srcId="{991565BF-B9C2-482D-AABB-E9244FF3CF84}" destId="{94F7BCB7-5AA0-417A-A1D7-FE3B8D097429}" srcOrd="0" destOrd="0" presId="urn:microsoft.com/office/officeart/2008/layout/VerticalCurvedList"/>
    <dgm:cxn modelId="{7275B086-D1D5-4A9D-BD40-AC3B63879D85}" srcId="{8604188C-B52F-4B4D-B69C-D9D438F1AAC9}" destId="{A584B2E9-6B74-487C-9CF2-54E19B6EE351}" srcOrd="1" destOrd="0" parTransId="{7F091901-1043-467A-BC3D-57EBA895084D}" sibTransId="{87C54246-B246-440D-B2A3-3A0C0D05015C}"/>
    <dgm:cxn modelId="{3E5093B3-7249-492D-A104-CACAE002FE8C}" srcId="{8604188C-B52F-4B4D-B69C-D9D438F1AAC9}" destId="{991565BF-B9C2-482D-AABB-E9244FF3CF84}" srcOrd="2" destOrd="0" parTransId="{9BB85F64-25DC-4064-887A-8F62F9720F9E}" sibTransId="{4CB8D122-1169-4E0E-8A56-5797E4E14BF4}"/>
    <dgm:cxn modelId="{6108CCDE-C960-4DDB-A37F-41DCF7F51FA2}" type="presOf" srcId="{564833DE-2C24-4FAC-8EC4-4AB81CDA9A1D}" destId="{6F256314-83A4-4476-91E5-C8B82F87AF8C}" srcOrd="0" destOrd="0" presId="urn:microsoft.com/office/officeart/2008/layout/VerticalCurvedList"/>
    <dgm:cxn modelId="{3F8A1DB7-60A0-4301-BD72-767594C6CD8C}" type="presParOf" srcId="{7EAEE4BD-2D86-4836-8D76-2B4B5EC2390B}" destId="{3232EFB6-F75D-4B44-8BE9-23420A294F23}" srcOrd="0" destOrd="0" presId="urn:microsoft.com/office/officeart/2008/layout/VerticalCurvedList"/>
    <dgm:cxn modelId="{90734F0A-5022-426E-8FEE-64217579B2C0}" type="presParOf" srcId="{3232EFB6-F75D-4B44-8BE9-23420A294F23}" destId="{271ED925-42A3-4F0F-9BC9-E695EBCB2C82}" srcOrd="0" destOrd="0" presId="urn:microsoft.com/office/officeart/2008/layout/VerticalCurvedList"/>
    <dgm:cxn modelId="{A904CC01-72B9-46B4-A4D9-0170F2D3F011}" type="presParOf" srcId="{271ED925-42A3-4F0F-9BC9-E695EBCB2C82}" destId="{0BE74C08-3BDD-41AC-99F8-1D84BCE65785}" srcOrd="0" destOrd="0" presId="urn:microsoft.com/office/officeart/2008/layout/VerticalCurvedList"/>
    <dgm:cxn modelId="{1B966F84-1906-4F79-BC1B-AD36FFE11E3D}" type="presParOf" srcId="{271ED925-42A3-4F0F-9BC9-E695EBCB2C82}" destId="{6F256314-83A4-4476-91E5-C8B82F87AF8C}" srcOrd="1" destOrd="0" presId="urn:microsoft.com/office/officeart/2008/layout/VerticalCurvedList"/>
    <dgm:cxn modelId="{58861BCA-7F0F-4D89-9CE6-A21D2AE714F6}" type="presParOf" srcId="{271ED925-42A3-4F0F-9BC9-E695EBCB2C82}" destId="{C2D3021C-B77F-4436-808A-5FDAF226DFD7}" srcOrd="2" destOrd="0" presId="urn:microsoft.com/office/officeart/2008/layout/VerticalCurvedList"/>
    <dgm:cxn modelId="{11F87DB1-6F04-458D-8B8A-78B7F08A51B7}" type="presParOf" srcId="{271ED925-42A3-4F0F-9BC9-E695EBCB2C82}" destId="{A367F45B-1A64-4DFE-B550-A3B0E3325974}" srcOrd="3" destOrd="0" presId="urn:microsoft.com/office/officeart/2008/layout/VerticalCurvedList"/>
    <dgm:cxn modelId="{32024AB9-5031-4C7A-A7A6-0B50620BD596}" type="presParOf" srcId="{3232EFB6-F75D-4B44-8BE9-23420A294F23}" destId="{5CE3240E-0DA1-40DA-B43D-A88A3D10F5D3}" srcOrd="1" destOrd="0" presId="urn:microsoft.com/office/officeart/2008/layout/VerticalCurvedList"/>
    <dgm:cxn modelId="{4C60F895-E8AC-4076-8CEB-DEC6B9E9BCF5}" type="presParOf" srcId="{3232EFB6-F75D-4B44-8BE9-23420A294F23}" destId="{DBE3B556-5F9A-4103-9E62-CC1EC6FD08D4}" srcOrd="2" destOrd="0" presId="urn:microsoft.com/office/officeart/2008/layout/VerticalCurvedList"/>
    <dgm:cxn modelId="{B2D9EC83-324A-433A-9B2C-A9691FA1CE7B}" type="presParOf" srcId="{DBE3B556-5F9A-4103-9E62-CC1EC6FD08D4}" destId="{F4FBDC77-DD27-4871-9AF0-427FAE0C7FFE}" srcOrd="0" destOrd="0" presId="urn:microsoft.com/office/officeart/2008/layout/VerticalCurvedList"/>
    <dgm:cxn modelId="{19884907-F404-46C9-9A56-CF836725A18D}" type="presParOf" srcId="{3232EFB6-F75D-4B44-8BE9-23420A294F23}" destId="{AEE501B2-C551-4B28-8C84-0765C637FA52}" srcOrd="3" destOrd="0" presId="urn:microsoft.com/office/officeart/2008/layout/VerticalCurvedList"/>
    <dgm:cxn modelId="{283E28A8-6FF5-4727-A6AE-A17F8F126ECE}" type="presParOf" srcId="{3232EFB6-F75D-4B44-8BE9-23420A294F23}" destId="{194CA9A2-5CFE-481B-B85D-489B2DA5AF49}" srcOrd="4" destOrd="0" presId="urn:microsoft.com/office/officeart/2008/layout/VerticalCurvedList"/>
    <dgm:cxn modelId="{7ACBACB0-7E47-4859-BFFE-CB9FB7B4ABDD}" type="presParOf" srcId="{194CA9A2-5CFE-481B-B85D-489B2DA5AF49}" destId="{8806B7A7-1979-4D9F-94CD-B93B2402B95A}" srcOrd="0" destOrd="0" presId="urn:microsoft.com/office/officeart/2008/layout/VerticalCurvedList"/>
    <dgm:cxn modelId="{ECEF9D37-83C6-4857-88C0-DBC985923166}" type="presParOf" srcId="{3232EFB6-F75D-4B44-8BE9-23420A294F23}" destId="{94F7BCB7-5AA0-417A-A1D7-FE3B8D097429}" srcOrd="5" destOrd="0" presId="urn:microsoft.com/office/officeart/2008/layout/VerticalCurvedList"/>
    <dgm:cxn modelId="{EA81562E-008E-4842-BD27-6AA7A28CD3ED}" type="presParOf" srcId="{3232EFB6-F75D-4B44-8BE9-23420A294F23}" destId="{7A43AAD3-B6BF-436D-A918-A99C0949E9C8}" srcOrd="6" destOrd="0" presId="urn:microsoft.com/office/officeart/2008/layout/VerticalCurvedList"/>
    <dgm:cxn modelId="{4F8E233D-3A1F-4BF0-A43E-C6899FBFFADB}" type="presParOf" srcId="{7A43AAD3-B6BF-436D-A918-A99C0949E9C8}" destId="{49586FFB-F23C-42AC-8EBA-243B4780622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604188C-B52F-4B4D-B69C-D9D438F1AAC9}" type="doc">
      <dgm:prSet loTypeId="urn:microsoft.com/office/officeart/2005/8/layout/list1" loCatId="list" qsTypeId="urn:microsoft.com/office/officeart/2005/8/quickstyle/simple1" qsCatId="simple" csTypeId="urn:microsoft.com/office/officeart/2005/8/colors/accent3_1" csCatId="accent3" phldr="1"/>
      <dgm:spPr/>
      <dgm:t>
        <a:bodyPr/>
        <a:lstStyle/>
        <a:p>
          <a:endParaRPr lang="en-GB"/>
        </a:p>
      </dgm:t>
    </dgm:pt>
    <dgm:pt modelId="{33D454BC-7033-46B5-A6F0-1C9E415BBEEB}">
      <dgm:prSet/>
      <dgm:spPr/>
      <dgm:t>
        <a:bodyPr/>
        <a:lstStyle/>
        <a:p>
          <a:r>
            <a:rPr lang="en-GB" dirty="0"/>
            <a:t>The PV a Single Amount</a:t>
          </a:r>
          <a:endParaRPr lang="en-US" dirty="0"/>
        </a:p>
      </dgm:t>
    </dgm:pt>
    <dgm:pt modelId="{F379D45F-7482-4458-9F03-1249A6D229BE}" type="parTrans" cxnId="{DEB1285C-9DED-4E66-BC94-AAC55F6FBA42}">
      <dgm:prSet/>
      <dgm:spPr/>
      <dgm:t>
        <a:bodyPr/>
        <a:lstStyle/>
        <a:p>
          <a:endParaRPr lang="en-GB"/>
        </a:p>
      </dgm:t>
    </dgm:pt>
    <dgm:pt modelId="{564833DE-2C24-4FAC-8EC4-4AB81CDA9A1D}" type="sibTrans" cxnId="{DEB1285C-9DED-4E66-BC94-AAC55F6FBA42}">
      <dgm:prSet/>
      <dgm:spPr/>
      <dgm:t>
        <a:bodyPr/>
        <a:lstStyle/>
        <a:p>
          <a:endParaRPr lang="en-GB"/>
        </a:p>
      </dgm:t>
    </dgm:pt>
    <dgm:pt modelId="{58926B4E-7D8F-4DF3-B19F-3B88AA1A1A15}">
      <dgm:prSet/>
      <dgm:spPr/>
      <dgm:t>
        <a:bodyPr/>
        <a:lstStyle/>
        <a:p>
          <a:r>
            <a:rPr lang="en-US" dirty="0"/>
            <a:t>The PV of an Annuity</a:t>
          </a:r>
        </a:p>
      </dgm:t>
    </dgm:pt>
    <dgm:pt modelId="{C44B1FD6-A6F3-4FEF-BE36-3845491A71F6}" type="parTrans" cxnId="{532E6F14-5E08-4BC6-80B8-74998AF6B64A}">
      <dgm:prSet/>
      <dgm:spPr/>
      <dgm:t>
        <a:bodyPr/>
        <a:lstStyle/>
        <a:p>
          <a:endParaRPr lang="en-GB"/>
        </a:p>
      </dgm:t>
    </dgm:pt>
    <dgm:pt modelId="{A4B69F13-EDA7-414C-BA58-B4847E261A13}" type="sibTrans" cxnId="{532E6F14-5E08-4BC6-80B8-74998AF6B64A}">
      <dgm:prSet/>
      <dgm:spPr/>
      <dgm:t>
        <a:bodyPr/>
        <a:lstStyle/>
        <a:p>
          <a:endParaRPr lang="en-GB"/>
        </a:p>
      </dgm:t>
    </dgm:pt>
    <mc:AlternateContent xmlns:mc="http://schemas.openxmlformats.org/markup-compatibility/2006" xmlns:a14="http://schemas.microsoft.com/office/drawing/2010/main">
      <mc:Choice Requires="a14">
        <dgm:pt modelId="{BCEC33AE-46FF-414A-82DE-0C799BD43AF3}">
          <dgm:prSet/>
          <dgm:spPr/>
          <dgm: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PV</m:t>
                        </m:r>
                      </m:e>
                      <m:sub>
                        <m:r>
                          <a:rPr lang="en-US" b="0" i="0" smtClean="0">
                            <a:latin typeface="Cambria Math" panose="02040503050406030204" pitchFamily="18" charset="0"/>
                          </a:rPr>
                          <m:t>0</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NCF</m:t>
                            </m:r>
                          </m:e>
                          <m:sub>
                            <m:r>
                              <m:rPr>
                                <m:sty m:val="p"/>
                              </m:rPr>
                              <a:rPr lang="en-US" b="0" i="0" smtClean="0">
                                <a:latin typeface="Cambria Math" panose="02040503050406030204" pitchFamily="18" charset="0"/>
                              </a:rPr>
                              <m:t>t</m:t>
                            </m:r>
                          </m:sub>
                        </m:sSub>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0" smtClean="0">
                                    <a:latin typeface="Cambria Math" panose="02040503050406030204" pitchFamily="18" charset="0"/>
                                  </a:rPr>
                                  <m:t>1+</m:t>
                                </m:r>
                                <m:r>
                                  <m:rPr>
                                    <m:sty m:val="p"/>
                                  </m:rPr>
                                  <a:rPr lang="en-US" b="0" i="0" smtClean="0">
                                    <a:latin typeface="Cambria Math" panose="02040503050406030204" pitchFamily="18" charset="0"/>
                                  </a:rPr>
                                  <m:t>k</m:t>
                                </m:r>
                              </m:e>
                            </m:d>
                          </m:e>
                          <m:sup>
                            <m:r>
                              <m:rPr>
                                <m:sty m:val="p"/>
                              </m:rPr>
                              <a:rPr lang="en-US" b="0" i="0" smtClean="0">
                                <a:latin typeface="Cambria Math" panose="02040503050406030204" pitchFamily="18" charset="0"/>
                              </a:rPr>
                              <m:t>t</m:t>
                            </m:r>
                          </m:sup>
                        </m:sSup>
                      </m:den>
                    </m:f>
                  </m:oMath>
                </m:oMathPara>
              </a14:m>
              <a:endParaRPr lang="en-US" i="0" dirty="0"/>
            </a:p>
          </dgm:t>
        </dgm:pt>
      </mc:Choice>
      <mc:Fallback xmlns="">
        <dgm:pt modelId="{BCEC33AE-46FF-414A-82DE-0C799BD43AF3}">
          <dgm:prSet/>
          <dgm:spPr/>
          <dgm:t>
            <a:bodyPr/>
            <a:lstStyle/>
            <a:p>
              <a:r>
                <a:rPr lang="en-US" b="0" i="0">
                  <a:latin typeface="Cambria Math" panose="02040503050406030204" pitchFamily="18" charset="0"/>
                </a:rPr>
                <a:t>PV_0=NCF_t/(1+k)^t </a:t>
              </a:r>
              <a:endParaRPr lang="en-US" i="0" dirty="0"/>
            </a:p>
          </dgm:t>
        </dgm:pt>
      </mc:Fallback>
    </mc:AlternateContent>
    <dgm:pt modelId="{A2969B86-CF30-4476-B748-100FC44A830A}" type="parTrans" cxnId="{D9D9B34E-34DA-4905-AA91-280CFCC40E1F}">
      <dgm:prSet/>
      <dgm:spPr/>
      <dgm:t>
        <a:bodyPr/>
        <a:lstStyle/>
        <a:p>
          <a:endParaRPr lang="en-GB"/>
        </a:p>
      </dgm:t>
    </dgm:pt>
    <dgm:pt modelId="{3AC1E7FF-5FBF-4AA3-92E3-0741C01ECCBF}" type="sibTrans" cxnId="{D9D9B34E-34DA-4905-AA91-280CFCC40E1F}">
      <dgm:prSet/>
      <dgm:spPr/>
      <dgm:t>
        <a:bodyPr/>
        <a:lstStyle/>
        <a:p>
          <a:endParaRPr lang="en-GB"/>
        </a:p>
      </dgm:t>
    </dgm:pt>
    <mc:AlternateContent xmlns:mc="http://schemas.openxmlformats.org/markup-compatibility/2006" xmlns:a14="http://schemas.microsoft.com/office/drawing/2010/main">
      <mc:Choice Requires="a14">
        <dgm:pt modelId="{AC5B8947-3FD0-4319-960C-2E6CB99E0439}">
          <dgm:prSet/>
          <dgm:spPr/>
          <dgm: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PV</m:t>
                        </m:r>
                      </m:e>
                      <m:sub>
                        <m:r>
                          <a:rPr lang="en-US" b="0" i="0" smtClean="0">
                            <a:latin typeface="Cambria Math" panose="02040503050406030204" pitchFamily="18" charset="0"/>
                          </a:rPr>
                          <m:t>0</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NCF</m:t>
                        </m:r>
                      </m:e>
                      <m:sub>
                        <m:r>
                          <m:rPr>
                            <m:sty m:val="p"/>
                          </m:rPr>
                          <a:rPr lang="en-US" b="0" i="0" smtClean="0">
                            <a:latin typeface="Cambria Math" panose="02040503050406030204" pitchFamily="18" charset="0"/>
                          </a:rPr>
                          <m:t>t</m:t>
                        </m:r>
                      </m:sub>
                    </m:sSub>
                    <m:r>
                      <a:rPr lang="en-US" b="0" i="0"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0" smtClean="0">
                                    <a:latin typeface="Cambria Math" panose="02040503050406030204" pitchFamily="18" charset="0"/>
                                  </a:rPr>
                                  <m:t>1+</m:t>
                                </m:r>
                                <m:r>
                                  <m:rPr>
                                    <m:sty m:val="p"/>
                                  </m:rPr>
                                  <a:rPr lang="en-US" b="0" i="0" smtClean="0">
                                    <a:latin typeface="Cambria Math" panose="02040503050406030204" pitchFamily="18" charset="0"/>
                                  </a:rPr>
                                  <m:t>k</m:t>
                                </m:r>
                              </m:e>
                            </m:d>
                          </m:e>
                          <m:sup>
                            <m:r>
                              <m:rPr>
                                <m:sty m:val="p"/>
                              </m:rPr>
                              <a:rPr lang="en-US" b="0" i="0" smtClean="0">
                                <a:latin typeface="Cambria Math" panose="02040503050406030204" pitchFamily="18" charset="0"/>
                              </a:rPr>
                              <m:t>t</m:t>
                            </m:r>
                          </m:sup>
                        </m:sSup>
                      </m:den>
                    </m:f>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NCF</m:t>
                        </m:r>
                      </m:e>
                      <m:sub>
                        <m:r>
                          <m:rPr>
                            <m:sty m:val="p"/>
                          </m:rPr>
                          <a:rPr lang="en-US" b="0" i="0" smtClean="0">
                            <a:latin typeface="Cambria Math" panose="02040503050406030204" pitchFamily="18" charset="0"/>
                          </a:rPr>
                          <m:t>t</m:t>
                        </m:r>
                      </m:sub>
                    </m:sSub>
                    <m: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rPr>
                      <m:t>DF</m:t>
                    </m:r>
                  </m:oMath>
                </m:oMathPara>
              </a14:m>
              <a:endParaRPr lang="en-US" i="0" dirty="0"/>
            </a:p>
          </dgm:t>
        </dgm:pt>
      </mc:Choice>
      <mc:Fallback xmlns="">
        <dgm:pt modelId="{AC5B8947-3FD0-4319-960C-2E6CB99E0439}">
          <dgm:prSet/>
          <dgm:spPr/>
          <dgm:t>
            <a:bodyPr/>
            <a:lstStyle/>
            <a:p>
              <a:r>
                <a:rPr lang="en-US" b="0" i="0">
                  <a:latin typeface="Cambria Math" panose="02040503050406030204" pitchFamily="18" charset="0"/>
                </a:rPr>
                <a:t>PV_0=NCF_t</a:t>
              </a:r>
              <a:r>
                <a:rPr lang="en-US" b="0" i="0">
                  <a:latin typeface="Cambria Math" panose="02040503050406030204" pitchFamily="18" charset="0"/>
                  <a:ea typeface="Cambria Math" panose="02040503050406030204" pitchFamily="18" charset="0"/>
                </a:rPr>
                <a:t>×</a:t>
              </a:r>
              <a:r>
                <a:rPr lang="en-US" b="0" i="0">
                  <a:latin typeface="Cambria Math" panose="02040503050406030204" pitchFamily="18" charset="0"/>
                </a:rPr>
                <a:t>1/(1+k)^t =NCF_t</a:t>
              </a:r>
              <a:r>
                <a:rPr lang="en-US" b="0" i="0">
                  <a:latin typeface="Cambria Math" panose="02040503050406030204" pitchFamily="18" charset="0"/>
                  <a:ea typeface="Cambria Math" panose="02040503050406030204" pitchFamily="18" charset="0"/>
                </a:rPr>
                <a:t>×</a:t>
              </a:r>
              <a:r>
                <a:rPr lang="en-US" b="0" i="0">
                  <a:latin typeface="Cambria Math" panose="02040503050406030204" pitchFamily="18" charset="0"/>
                </a:rPr>
                <a:t>DF</a:t>
              </a:r>
              <a:endParaRPr lang="en-US" i="0" dirty="0"/>
            </a:p>
          </dgm:t>
        </dgm:pt>
      </mc:Fallback>
    </mc:AlternateContent>
    <dgm:pt modelId="{16A840DB-6C16-4B4E-8B78-C22EBC5880AC}" type="parTrans" cxnId="{9B8C1D08-5F53-4EDC-9C66-CC365098F07F}">
      <dgm:prSet/>
      <dgm:spPr/>
      <dgm:t>
        <a:bodyPr/>
        <a:lstStyle/>
        <a:p>
          <a:endParaRPr lang="en-GB"/>
        </a:p>
      </dgm:t>
    </dgm:pt>
    <dgm:pt modelId="{58260439-5436-477D-B162-A01DA0960C06}" type="sibTrans" cxnId="{9B8C1D08-5F53-4EDC-9C66-CC365098F07F}">
      <dgm:prSet/>
      <dgm:spPr/>
      <dgm:t>
        <a:bodyPr/>
        <a:lstStyle/>
        <a:p>
          <a:endParaRPr lang="en-GB"/>
        </a:p>
      </dgm:t>
    </dgm:pt>
    <mc:AlternateContent xmlns:mc="http://schemas.openxmlformats.org/markup-compatibility/2006" xmlns:a14="http://schemas.microsoft.com/office/drawing/2010/main">
      <mc:Choice Requires="a14">
        <dgm:pt modelId="{795614A2-CB38-469D-9CFE-A498FA22F69C}">
          <dgm:prSet/>
          <dgm:spPr/>
          <dgm: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PV</m:t>
                        </m:r>
                      </m:e>
                      <m:sub>
                        <m:r>
                          <a:rPr lang="en-US" b="0" i="0" smtClean="0">
                            <a:latin typeface="Cambria Math" panose="02040503050406030204" pitchFamily="18" charset="0"/>
                          </a:rPr>
                          <m:t>0</m:t>
                        </m:r>
                      </m:sub>
                    </m:sSub>
                    <m:r>
                      <a:rPr lang="en-US" b="0" i="0" smtClean="0">
                        <a:latin typeface="Cambria Math" panose="02040503050406030204" pitchFamily="18" charset="0"/>
                      </a:rPr>
                      <m:t>=</m:t>
                    </m:r>
                    <m:r>
                      <m:rPr>
                        <m:sty m:val="p"/>
                      </m:rPr>
                      <a:rPr lang="en-US" b="0" i="0" smtClean="0">
                        <a:latin typeface="Cambria Math" panose="02040503050406030204" pitchFamily="18" charset="0"/>
                      </a:rPr>
                      <m:t>NCF</m:t>
                    </m:r>
                    <m:r>
                      <a:rPr lang="en-US" b="0" i="0"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0" smtClean="0">
                                <a:latin typeface="Cambria Math" panose="02040503050406030204" pitchFamily="18" charset="0"/>
                                <a:ea typeface="Cambria Math" panose="02040503050406030204" pitchFamily="18" charset="0"/>
                              </a:rPr>
                              <m:t>1−</m:t>
                            </m:r>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0" smtClean="0">
                                            <a:latin typeface="Cambria Math" panose="02040503050406030204" pitchFamily="18" charset="0"/>
                                          </a:rPr>
                                          <m:t>1+</m:t>
                                        </m:r>
                                        <m:r>
                                          <m:rPr>
                                            <m:sty m:val="p"/>
                                          </m:rPr>
                                          <a:rPr lang="en-US" b="0" i="0" smtClean="0">
                                            <a:latin typeface="Cambria Math" panose="02040503050406030204" pitchFamily="18" charset="0"/>
                                          </a:rPr>
                                          <m:t>k</m:t>
                                        </m:r>
                                      </m:e>
                                    </m:d>
                                  </m:e>
                                  <m:sup>
                                    <m:r>
                                      <m:rPr>
                                        <m:sty m:val="p"/>
                                      </m:rPr>
                                      <a:rPr lang="en-US" b="0" i="0" smtClean="0">
                                        <a:latin typeface="Cambria Math" panose="02040503050406030204" pitchFamily="18" charset="0"/>
                                      </a:rPr>
                                      <m:t>t</m:t>
                                    </m:r>
                                  </m:sup>
                                </m:sSup>
                              </m:den>
                            </m:f>
                          </m:num>
                          <m:den>
                            <m:r>
                              <m:rPr>
                                <m:sty m:val="p"/>
                              </m:rPr>
                              <a:rPr lang="en-US" b="0" i="0" smtClean="0">
                                <a:latin typeface="Cambria Math" panose="02040503050406030204" pitchFamily="18" charset="0"/>
                                <a:ea typeface="Cambria Math" panose="02040503050406030204" pitchFamily="18" charset="0"/>
                              </a:rPr>
                              <m:t>k</m:t>
                            </m:r>
                          </m:den>
                        </m:f>
                      </m:e>
                    </m:d>
                  </m:oMath>
                </m:oMathPara>
              </a14:m>
              <a:endParaRPr lang="en-US" i="0" dirty="0"/>
            </a:p>
          </dgm:t>
        </dgm:pt>
      </mc:Choice>
      <mc:Fallback xmlns="">
        <dgm:pt modelId="{795614A2-CB38-469D-9CFE-A498FA22F69C}">
          <dgm:prSet/>
          <dgm:spPr/>
          <dgm:t>
            <a:bodyPr/>
            <a:lstStyle/>
            <a:p>
              <a:r>
                <a:rPr lang="en-US" b="0" i="0">
                  <a:latin typeface="Cambria Math" panose="02040503050406030204" pitchFamily="18" charset="0"/>
                </a:rPr>
                <a:t>PV_0=NCF</a:t>
              </a:r>
              <a:r>
                <a:rPr lang="en-US" b="0" i="0">
                  <a:latin typeface="Cambria Math" panose="02040503050406030204" pitchFamily="18" charset="0"/>
                  <a:ea typeface="Cambria Math" panose="02040503050406030204" pitchFamily="18" charset="0"/>
                </a:rPr>
                <a:t>×((1−</a:t>
              </a:r>
              <a:r>
                <a:rPr lang="en-US" b="0" i="0">
                  <a:latin typeface="Cambria Math" panose="02040503050406030204" pitchFamily="18" charset="0"/>
                </a:rPr>
                <a:t>1/(1+k)^t </a:t>
              </a:r>
              <a:r>
                <a:rPr lang="en-US" b="0" i="0">
                  <a:latin typeface="Cambria Math" panose="02040503050406030204" pitchFamily="18" charset="0"/>
                  <a:ea typeface="Cambria Math" panose="02040503050406030204" pitchFamily="18" charset="0"/>
                </a:rPr>
                <a:t>)/k)</a:t>
              </a:r>
              <a:endParaRPr lang="en-US" i="0" dirty="0"/>
            </a:p>
          </dgm:t>
        </dgm:pt>
      </mc:Fallback>
    </mc:AlternateContent>
    <dgm:pt modelId="{801BD1E8-A9FA-4B9A-9862-8D745A27A9D1}" type="parTrans" cxnId="{806958C1-42C9-48E7-91A8-4516AC4F0363}">
      <dgm:prSet/>
      <dgm:spPr/>
      <dgm:t>
        <a:bodyPr/>
        <a:lstStyle/>
        <a:p>
          <a:endParaRPr lang="en-GB"/>
        </a:p>
      </dgm:t>
    </dgm:pt>
    <dgm:pt modelId="{648A46C9-C623-4AA6-B939-8617FD1EC9E1}" type="sibTrans" cxnId="{806958C1-42C9-48E7-91A8-4516AC4F0363}">
      <dgm:prSet/>
      <dgm:spPr/>
      <dgm:t>
        <a:bodyPr/>
        <a:lstStyle/>
        <a:p>
          <a:endParaRPr lang="en-GB"/>
        </a:p>
      </dgm:t>
    </dgm:pt>
    <mc:AlternateContent xmlns:mc="http://schemas.openxmlformats.org/markup-compatibility/2006" xmlns:a14="http://schemas.microsoft.com/office/drawing/2010/main">
      <mc:Choice Requires="a14">
        <dgm:pt modelId="{C8E083B7-1102-4A39-88BF-951CA5EFF8F8}">
          <dgm:prSet/>
          <dgm:spPr/>
          <dgm: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PV</m:t>
                        </m:r>
                      </m:e>
                      <m:sub>
                        <m:r>
                          <a:rPr lang="en-US" b="0" i="0" smtClean="0">
                            <a:latin typeface="Cambria Math" panose="02040503050406030204" pitchFamily="18" charset="0"/>
                          </a:rPr>
                          <m:t>0</m:t>
                        </m:r>
                      </m:sub>
                    </m:sSub>
                    <m:r>
                      <a:rPr lang="en-US" b="0" i="0" smtClean="0">
                        <a:latin typeface="Cambria Math" panose="02040503050406030204" pitchFamily="18" charset="0"/>
                      </a:rPr>
                      <m:t>=</m:t>
                    </m:r>
                    <m:r>
                      <m:rPr>
                        <m:sty m:val="p"/>
                      </m:rPr>
                      <a:rPr lang="en-US" b="0" i="0" smtClean="0">
                        <a:latin typeface="Cambria Math" panose="02040503050406030204" pitchFamily="18" charset="0"/>
                      </a:rPr>
                      <m:t>NCF</m:t>
                    </m:r>
                    <m: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DFA</m:t>
                    </m:r>
                  </m:oMath>
                </m:oMathPara>
              </a14:m>
              <a:endParaRPr lang="en-US" i="0" dirty="0"/>
            </a:p>
          </dgm:t>
        </dgm:pt>
      </mc:Choice>
      <mc:Fallback xmlns="">
        <dgm:pt modelId="{C8E083B7-1102-4A39-88BF-951CA5EFF8F8}">
          <dgm:prSet/>
          <dgm:spPr/>
          <dgm:t>
            <a:bodyPr/>
            <a:lstStyle/>
            <a:p>
              <a:r>
                <a:rPr lang="en-US" b="0" i="0">
                  <a:latin typeface="Cambria Math" panose="02040503050406030204" pitchFamily="18" charset="0"/>
                </a:rPr>
                <a:t>PV_0=NCF</a:t>
              </a:r>
              <a:r>
                <a:rPr lang="en-US" b="0" i="0">
                  <a:latin typeface="Cambria Math" panose="02040503050406030204" pitchFamily="18" charset="0"/>
                  <a:ea typeface="Cambria Math" panose="02040503050406030204" pitchFamily="18" charset="0"/>
                </a:rPr>
                <a:t>×DFA</a:t>
              </a:r>
              <a:endParaRPr lang="en-US" i="0" dirty="0"/>
            </a:p>
          </dgm:t>
        </dgm:pt>
      </mc:Fallback>
    </mc:AlternateContent>
    <dgm:pt modelId="{DD041C03-4350-4C6E-984A-0314CA8ED6D8}" type="sibTrans" cxnId="{7BB26FC8-F432-49C7-8503-C9BFEB5928CC}">
      <dgm:prSet/>
      <dgm:spPr/>
      <dgm:t>
        <a:bodyPr/>
        <a:lstStyle/>
        <a:p>
          <a:endParaRPr lang="en-GB"/>
        </a:p>
      </dgm:t>
    </dgm:pt>
    <dgm:pt modelId="{1B70DA39-6853-4FC1-BD7B-1AF169A9ED66}" type="parTrans" cxnId="{7BB26FC8-F432-49C7-8503-C9BFEB5928CC}">
      <dgm:prSet/>
      <dgm:spPr/>
      <dgm:t>
        <a:bodyPr/>
        <a:lstStyle/>
        <a:p>
          <a:endParaRPr lang="en-GB"/>
        </a:p>
      </dgm:t>
    </dgm:pt>
    <dgm:pt modelId="{1550C696-393D-4D85-9755-415619BB1319}" type="pres">
      <dgm:prSet presAssocID="{8604188C-B52F-4B4D-B69C-D9D438F1AAC9}" presName="linear" presStyleCnt="0">
        <dgm:presLayoutVars>
          <dgm:dir/>
          <dgm:animLvl val="lvl"/>
          <dgm:resizeHandles val="exact"/>
        </dgm:presLayoutVars>
      </dgm:prSet>
      <dgm:spPr/>
    </dgm:pt>
    <dgm:pt modelId="{5AC3C103-3CAC-41D0-A48D-07E192677383}" type="pres">
      <dgm:prSet presAssocID="{33D454BC-7033-46B5-A6F0-1C9E415BBEEB}" presName="parentLin" presStyleCnt="0"/>
      <dgm:spPr/>
    </dgm:pt>
    <dgm:pt modelId="{5AFE2A75-BA00-452F-B1F2-AE611D05C3DD}" type="pres">
      <dgm:prSet presAssocID="{33D454BC-7033-46B5-A6F0-1C9E415BBEEB}" presName="parentLeftMargin" presStyleLbl="node1" presStyleIdx="0" presStyleCnt="2"/>
      <dgm:spPr/>
    </dgm:pt>
    <dgm:pt modelId="{9010774D-48E6-4FBE-B05C-4FF92186904D}" type="pres">
      <dgm:prSet presAssocID="{33D454BC-7033-46B5-A6F0-1C9E415BBEEB}" presName="parentText" presStyleLbl="node1" presStyleIdx="0" presStyleCnt="2">
        <dgm:presLayoutVars>
          <dgm:chMax val="0"/>
          <dgm:bulletEnabled val="1"/>
        </dgm:presLayoutVars>
      </dgm:prSet>
      <dgm:spPr/>
    </dgm:pt>
    <dgm:pt modelId="{5A92984D-4004-4B6C-924B-4A409A5B8CFE}" type="pres">
      <dgm:prSet presAssocID="{33D454BC-7033-46B5-A6F0-1C9E415BBEEB}" presName="negativeSpace" presStyleCnt="0"/>
      <dgm:spPr/>
    </dgm:pt>
    <dgm:pt modelId="{AC93BEB2-BCD5-4A40-BB22-82F2DE691B5C}" type="pres">
      <dgm:prSet presAssocID="{33D454BC-7033-46B5-A6F0-1C9E415BBEEB}" presName="childText" presStyleLbl="conFgAcc1" presStyleIdx="0" presStyleCnt="2">
        <dgm:presLayoutVars>
          <dgm:bulletEnabled val="1"/>
        </dgm:presLayoutVars>
      </dgm:prSet>
      <dgm:spPr/>
    </dgm:pt>
    <dgm:pt modelId="{3A979CE1-E19C-47E9-9E3B-4F7B56938D1F}" type="pres">
      <dgm:prSet presAssocID="{564833DE-2C24-4FAC-8EC4-4AB81CDA9A1D}" presName="spaceBetweenRectangles" presStyleCnt="0"/>
      <dgm:spPr/>
    </dgm:pt>
    <dgm:pt modelId="{CE7A55AB-E7C2-41E2-8CC1-8618334792AE}" type="pres">
      <dgm:prSet presAssocID="{58926B4E-7D8F-4DF3-B19F-3B88AA1A1A15}" presName="parentLin" presStyleCnt="0"/>
      <dgm:spPr/>
    </dgm:pt>
    <dgm:pt modelId="{38627B48-C584-46AF-BF19-2AA55D2E6611}" type="pres">
      <dgm:prSet presAssocID="{58926B4E-7D8F-4DF3-B19F-3B88AA1A1A15}" presName="parentLeftMargin" presStyleLbl="node1" presStyleIdx="0" presStyleCnt="2"/>
      <dgm:spPr/>
    </dgm:pt>
    <dgm:pt modelId="{F3E5F394-B86E-4996-BF83-4B2754AAAE18}" type="pres">
      <dgm:prSet presAssocID="{58926B4E-7D8F-4DF3-B19F-3B88AA1A1A15}" presName="parentText" presStyleLbl="node1" presStyleIdx="1" presStyleCnt="2">
        <dgm:presLayoutVars>
          <dgm:chMax val="0"/>
          <dgm:bulletEnabled val="1"/>
        </dgm:presLayoutVars>
      </dgm:prSet>
      <dgm:spPr/>
    </dgm:pt>
    <dgm:pt modelId="{0C04A294-2DAF-4802-BE38-FD9C0A03D925}" type="pres">
      <dgm:prSet presAssocID="{58926B4E-7D8F-4DF3-B19F-3B88AA1A1A15}" presName="negativeSpace" presStyleCnt="0"/>
      <dgm:spPr/>
    </dgm:pt>
    <dgm:pt modelId="{0BD07F2E-F4CA-4F89-9ABF-B7F550A44527}" type="pres">
      <dgm:prSet presAssocID="{58926B4E-7D8F-4DF3-B19F-3B88AA1A1A15}" presName="childText" presStyleLbl="conFgAcc1" presStyleIdx="1" presStyleCnt="2">
        <dgm:presLayoutVars>
          <dgm:bulletEnabled val="1"/>
        </dgm:presLayoutVars>
      </dgm:prSet>
      <dgm:spPr/>
    </dgm:pt>
  </dgm:ptLst>
  <dgm:cxnLst>
    <dgm:cxn modelId="{9B8C1D08-5F53-4EDC-9C66-CC365098F07F}" srcId="{33D454BC-7033-46B5-A6F0-1C9E415BBEEB}" destId="{AC5B8947-3FD0-4319-960C-2E6CB99E0439}" srcOrd="1" destOrd="0" parTransId="{16A840DB-6C16-4B4E-8B78-C22EBC5880AC}" sibTransId="{58260439-5436-477D-B162-A01DA0960C06}"/>
    <dgm:cxn modelId="{532E6F14-5E08-4BC6-80B8-74998AF6B64A}" srcId="{8604188C-B52F-4B4D-B69C-D9D438F1AAC9}" destId="{58926B4E-7D8F-4DF3-B19F-3B88AA1A1A15}" srcOrd="1" destOrd="0" parTransId="{C44B1FD6-A6F3-4FEF-BE36-3845491A71F6}" sibTransId="{A4B69F13-EDA7-414C-BA58-B4847E261A13}"/>
    <dgm:cxn modelId="{F975263C-2507-4F8E-9FA9-354E222FC187}" type="presOf" srcId="{C8E083B7-1102-4A39-88BF-951CA5EFF8F8}" destId="{0BD07F2E-F4CA-4F89-9ABF-B7F550A44527}" srcOrd="0" destOrd="1" presId="urn:microsoft.com/office/officeart/2005/8/layout/list1"/>
    <dgm:cxn modelId="{D9D9B34E-34DA-4905-AA91-280CFCC40E1F}" srcId="{33D454BC-7033-46B5-A6F0-1C9E415BBEEB}" destId="{BCEC33AE-46FF-414A-82DE-0C799BD43AF3}" srcOrd="0" destOrd="0" parTransId="{A2969B86-CF30-4476-B748-100FC44A830A}" sibTransId="{3AC1E7FF-5FBF-4AA3-92E3-0741C01ECCBF}"/>
    <dgm:cxn modelId="{DEB1285C-9DED-4E66-BC94-AAC55F6FBA42}" srcId="{8604188C-B52F-4B4D-B69C-D9D438F1AAC9}" destId="{33D454BC-7033-46B5-A6F0-1C9E415BBEEB}" srcOrd="0" destOrd="0" parTransId="{F379D45F-7482-4458-9F03-1249A6D229BE}" sibTransId="{564833DE-2C24-4FAC-8EC4-4AB81CDA9A1D}"/>
    <dgm:cxn modelId="{01859B60-ADD1-4D1C-BE83-BF02E4E5538A}" type="presOf" srcId="{58926B4E-7D8F-4DF3-B19F-3B88AA1A1A15}" destId="{F3E5F394-B86E-4996-BF83-4B2754AAAE18}" srcOrd="1" destOrd="0" presId="urn:microsoft.com/office/officeart/2005/8/layout/list1"/>
    <dgm:cxn modelId="{570BDB8F-BBF4-4DC1-AE62-A3C63C6CF77F}" type="presOf" srcId="{795614A2-CB38-469D-9CFE-A498FA22F69C}" destId="{0BD07F2E-F4CA-4F89-9ABF-B7F550A44527}" srcOrd="0" destOrd="0" presId="urn:microsoft.com/office/officeart/2005/8/layout/list1"/>
    <dgm:cxn modelId="{C731F6AA-F770-481E-A6A6-023476B0933C}" type="presOf" srcId="{33D454BC-7033-46B5-A6F0-1C9E415BBEEB}" destId="{9010774D-48E6-4FBE-B05C-4FF92186904D}" srcOrd="1" destOrd="0" presId="urn:microsoft.com/office/officeart/2005/8/layout/list1"/>
    <dgm:cxn modelId="{C5D2D4B7-583E-4BC6-A168-6A4BDE37C7B3}" type="presOf" srcId="{8604188C-B52F-4B4D-B69C-D9D438F1AAC9}" destId="{1550C696-393D-4D85-9755-415619BB1319}" srcOrd="0" destOrd="0" presId="urn:microsoft.com/office/officeart/2005/8/layout/list1"/>
    <dgm:cxn modelId="{3023D7BA-0BAC-4A88-9689-0F05D4C70610}" type="presOf" srcId="{58926B4E-7D8F-4DF3-B19F-3B88AA1A1A15}" destId="{38627B48-C584-46AF-BF19-2AA55D2E6611}" srcOrd="0" destOrd="0" presId="urn:microsoft.com/office/officeart/2005/8/layout/list1"/>
    <dgm:cxn modelId="{806958C1-42C9-48E7-91A8-4516AC4F0363}" srcId="{58926B4E-7D8F-4DF3-B19F-3B88AA1A1A15}" destId="{795614A2-CB38-469D-9CFE-A498FA22F69C}" srcOrd="0" destOrd="0" parTransId="{801BD1E8-A9FA-4B9A-9862-8D745A27A9D1}" sibTransId="{648A46C9-C623-4AA6-B939-8617FD1EC9E1}"/>
    <dgm:cxn modelId="{7BB26FC8-F432-49C7-8503-C9BFEB5928CC}" srcId="{58926B4E-7D8F-4DF3-B19F-3B88AA1A1A15}" destId="{C8E083B7-1102-4A39-88BF-951CA5EFF8F8}" srcOrd="1" destOrd="0" parTransId="{1B70DA39-6853-4FC1-BD7B-1AF169A9ED66}" sibTransId="{DD041C03-4350-4C6E-984A-0314CA8ED6D8}"/>
    <dgm:cxn modelId="{863FA4D6-60AE-4A3C-8239-A6AB4D523E66}" type="presOf" srcId="{AC5B8947-3FD0-4319-960C-2E6CB99E0439}" destId="{AC93BEB2-BCD5-4A40-BB22-82F2DE691B5C}" srcOrd="0" destOrd="1" presId="urn:microsoft.com/office/officeart/2005/8/layout/list1"/>
    <dgm:cxn modelId="{80781FF4-D37B-4804-93C3-3BFB07434D02}" type="presOf" srcId="{BCEC33AE-46FF-414A-82DE-0C799BD43AF3}" destId="{AC93BEB2-BCD5-4A40-BB22-82F2DE691B5C}" srcOrd="0" destOrd="0" presId="urn:microsoft.com/office/officeart/2005/8/layout/list1"/>
    <dgm:cxn modelId="{81B0DAFF-35E8-450E-A08E-B3C9FE9079A4}" type="presOf" srcId="{33D454BC-7033-46B5-A6F0-1C9E415BBEEB}" destId="{5AFE2A75-BA00-452F-B1F2-AE611D05C3DD}" srcOrd="0" destOrd="0" presId="urn:microsoft.com/office/officeart/2005/8/layout/list1"/>
    <dgm:cxn modelId="{05291836-73EE-4F4E-8A29-03089F394161}" type="presParOf" srcId="{1550C696-393D-4D85-9755-415619BB1319}" destId="{5AC3C103-3CAC-41D0-A48D-07E192677383}" srcOrd="0" destOrd="0" presId="urn:microsoft.com/office/officeart/2005/8/layout/list1"/>
    <dgm:cxn modelId="{AB15F75B-295A-42CB-A1C3-2237183BC3C3}" type="presParOf" srcId="{5AC3C103-3CAC-41D0-A48D-07E192677383}" destId="{5AFE2A75-BA00-452F-B1F2-AE611D05C3DD}" srcOrd="0" destOrd="0" presId="urn:microsoft.com/office/officeart/2005/8/layout/list1"/>
    <dgm:cxn modelId="{94A8844B-0109-4527-8EBB-FA1829D51B0A}" type="presParOf" srcId="{5AC3C103-3CAC-41D0-A48D-07E192677383}" destId="{9010774D-48E6-4FBE-B05C-4FF92186904D}" srcOrd="1" destOrd="0" presId="urn:microsoft.com/office/officeart/2005/8/layout/list1"/>
    <dgm:cxn modelId="{F624633C-6364-4012-BA87-F9B3A324238D}" type="presParOf" srcId="{1550C696-393D-4D85-9755-415619BB1319}" destId="{5A92984D-4004-4B6C-924B-4A409A5B8CFE}" srcOrd="1" destOrd="0" presId="urn:microsoft.com/office/officeart/2005/8/layout/list1"/>
    <dgm:cxn modelId="{DD224813-D047-4740-B3EF-784CFD6A6215}" type="presParOf" srcId="{1550C696-393D-4D85-9755-415619BB1319}" destId="{AC93BEB2-BCD5-4A40-BB22-82F2DE691B5C}" srcOrd="2" destOrd="0" presId="urn:microsoft.com/office/officeart/2005/8/layout/list1"/>
    <dgm:cxn modelId="{BE53645D-727B-4617-816D-EC79D38304C8}" type="presParOf" srcId="{1550C696-393D-4D85-9755-415619BB1319}" destId="{3A979CE1-E19C-47E9-9E3B-4F7B56938D1F}" srcOrd="3" destOrd="0" presId="urn:microsoft.com/office/officeart/2005/8/layout/list1"/>
    <dgm:cxn modelId="{A66D262B-E642-4913-A1DC-43E4FA0730E7}" type="presParOf" srcId="{1550C696-393D-4D85-9755-415619BB1319}" destId="{CE7A55AB-E7C2-41E2-8CC1-8618334792AE}" srcOrd="4" destOrd="0" presId="urn:microsoft.com/office/officeart/2005/8/layout/list1"/>
    <dgm:cxn modelId="{FA94377D-8C29-4398-AB47-C536BDA1855C}" type="presParOf" srcId="{CE7A55AB-E7C2-41E2-8CC1-8618334792AE}" destId="{38627B48-C584-46AF-BF19-2AA55D2E6611}" srcOrd="0" destOrd="0" presId="urn:microsoft.com/office/officeart/2005/8/layout/list1"/>
    <dgm:cxn modelId="{7A290AB3-0832-4B3B-B820-CDE02D0CD301}" type="presParOf" srcId="{CE7A55AB-E7C2-41E2-8CC1-8618334792AE}" destId="{F3E5F394-B86E-4996-BF83-4B2754AAAE18}" srcOrd="1" destOrd="0" presId="urn:microsoft.com/office/officeart/2005/8/layout/list1"/>
    <dgm:cxn modelId="{C26100A0-7A13-4A5F-8986-EAD546019A54}" type="presParOf" srcId="{1550C696-393D-4D85-9755-415619BB1319}" destId="{0C04A294-2DAF-4802-BE38-FD9C0A03D925}" srcOrd="5" destOrd="0" presId="urn:microsoft.com/office/officeart/2005/8/layout/list1"/>
    <dgm:cxn modelId="{32BADC02-DD85-470B-A138-9A6E92E1D334}" type="presParOf" srcId="{1550C696-393D-4D85-9755-415619BB1319}" destId="{0BD07F2E-F4CA-4F89-9ABF-B7F550A44527}"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7286948-D2BC-4626-BB8E-D34D1DB9BD69}"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GB"/>
        </a:p>
      </dgm:t>
    </dgm:pt>
    <dgm:pt modelId="{E46FC029-669D-4E80-B56A-69B084B6F160}">
      <dgm:prSet/>
      <dgm:spPr/>
      <dgm:t>
        <a:bodyPr/>
        <a:lstStyle/>
        <a:p>
          <a:pPr rtl="0"/>
          <a:r>
            <a:rPr lang="en-GB" dirty="0"/>
            <a:t>The NPV technique</a:t>
          </a:r>
        </a:p>
      </dgm:t>
    </dgm:pt>
    <dgm:pt modelId="{82760E46-E2BD-4CBA-B177-B726407CDB6B}" type="parTrans" cxnId="{CF6326C1-0BBB-4BF0-941B-45025ED90D9F}">
      <dgm:prSet/>
      <dgm:spPr/>
      <dgm:t>
        <a:bodyPr/>
        <a:lstStyle/>
        <a:p>
          <a:endParaRPr lang="en-GB"/>
        </a:p>
      </dgm:t>
    </dgm:pt>
    <dgm:pt modelId="{D591292D-117C-4780-914C-0BEE7AE19E94}" type="sibTrans" cxnId="{CF6326C1-0BBB-4BF0-941B-45025ED90D9F}">
      <dgm:prSet/>
      <dgm:spPr/>
      <dgm:t>
        <a:bodyPr/>
        <a:lstStyle/>
        <a:p>
          <a:endParaRPr lang="en-GB"/>
        </a:p>
      </dgm:t>
    </dgm:pt>
    <dgm:pt modelId="{DD89C8FE-0250-4BF2-9D56-239437F1A831}" type="pres">
      <dgm:prSet presAssocID="{17286948-D2BC-4626-BB8E-D34D1DB9BD69}" presName="CompostProcess" presStyleCnt="0">
        <dgm:presLayoutVars>
          <dgm:dir/>
          <dgm:resizeHandles val="exact"/>
        </dgm:presLayoutVars>
      </dgm:prSet>
      <dgm:spPr/>
    </dgm:pt>
    <dgm:pt modelId="{76FDD563-20D1-435D-B0A3-3B641C5FCDA0}" type="pres">
      <dgm:prSet presAssocID="{17286948-D2BC-4626-BB8E-D34D1DB9BD69}" presName="arrow" presStyleLbl="bgShp" presStyleIdx="0" presStyleCnt="1" custLinFactNeighborX="1151" custLinFactNeighborY="22798"/>
      <dgm:spPr/>
    </dgm:pt>
    <dgm:pt modelId="{84183858-13C9-463C-A7D8-FEF5C937744C}" type="pres">
      <dgm:prSet presAssocID="{17286948-D2BC-4626-BB8E-D34D1DB9BD69}" presName="linearProcess" presStyleCnt="0"/>
      <dgm:spPr/>
    </dgm:pt>
    <dgm:pt modelId="{62A214FC-7229-4708-A651-81E9D8F40C6C}" type="pres">
      <dgm:prSet presAssocID="{E46FC029-669D-4E80-B56A-69B084B6F160}" presName="textNode" presStyleLbl="node1" presStyleIdx="0" presStyleCnt="1">
        <dgm:presLayoutVars>
          <dgm:bulletEnabled val="1"/>
        </dgm:presLayoutVars>
      </dgm:prSet>
      <dgm:spPr/>
    </dgm:pt>
  </dgm:ptLst>
  <dgm:cxnLst>
    <dgm:cxn modelId="{042D834E-D6D5-4055-96CF-0E1813A850B8}" type="presOf" srcId="{E46FC029-669D-4E80-B56A-69B084B6F160}" destId="{62A214FC-7229-4708-A651-81E9D8F40C6C}" srcOrd="0" destOrd="0" presId="urn:microsoft.com/office/officeart/2005/8/layout/hProcess9"/>
    <dgm:cxn modelId="{CF6326C1-0BBB-4BF0-941B-45025ED90D9F}" srcId="{17286948-D2BC-4626-BB8E-D34D1DB9BD69}" destId="{E46FC029-669D-4E80-B56A-69B084B6F160}" srcOrd="0" destOrd="0" parTransId="{82760E46-E2BD-4CBA-B177-B726407CDB6B}" sibTransId="{D591292D-117C-4780-914C-0BEE7AE19E94}"/>
    <dgm:cxn modelId="{91C295C8-0C64-4092-8B0E-3DE5B88932D9}" type="presOf" srcId="{17286948-D2BC-4626-BB8E-D34D1DB9BD69}" destId="{DD89C8FE-0250-4BF2-9D56-239437F1A831}" srcOrd="0" destOrd="0" presId="urn:microsoft.com/office/officeart/2005/8/layout/hProcess9"/>
    <dgm:cxn modelId="{DDD4A6CA-4B39-4F7F-8A9E-17FFCC63D832}" type="presParOf" srcId="{DD89C8FE-0250-4BF2-9D56-239437F1A831}" destId="{76FDD563-20D1-435D-B0A3-3B641C5FCDA0}" srcOrd="0" destOrd="0" presId="urn:microsoft.com/office/officeart/2005/8/layout/hProcess9"/>
    <dgm:cxn modelId="{8DAF46AD-3721-470D-9C18-583553568E64}" type="presParOf" srcId="{DD89C8FE-0250-4BF2-9D56-239437F1A831}" destId="{84183858-13C9-463C-A7D8-FEF5C937744C}" srcOrd="1" destOrd="0" presId="urn:microsoft.com/office/officeart/2005/8/layout/hProcess9"/>
    <dgm:cxn modelId="{51259908-BB88-410A-A593-5DC92800DA3B}" type="presParOf" srcId="{84183858-13C9-463C-A7D8-FEF5C937744C}" destId="{62A214FC-7229-4708-A651-81E9D8F40C6C}" srcOrd="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695FA5-C8E2-4A7B-8A5C-4834AC5DDE82}">
      <dsp:nvSpPr>
        <dsp:cNvPr id="0" name=""/>
        <dsp:cNvSpPr/>
      </dsp:nvSpPr>
      <dsp:spPr>
        <a:xfrm>
          <a:off x="-69340" y="421817"/>
          <a:ext cx="3466545" cy="3467316"/>
        </a:xfrm>
        <a:prstGeom prst="circularArrow">
          <a:avLst>
            <a:gd name="adj1" fmla="val 10980"/>
            <a:gd name="adj2" fmla="val 1142322"/>
            <a:gd name="adj3" fmla="val 9000000"/>
            <a:gd name="adj4" fmla="val 10800000"/>
            <a:gd name="adj5" fmla="val 125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BEFD3B-7FF6-4F89-A94B-CC5E23A9A292}">
      <dsp:nvSpPr>
        <dsp:cNvPr id="0" name=""/>
        <dsp:cNvSpPr/>
      </dsp:nvSpPr>
      <dsp:spPr>
        <a:xfrm>
          <a:off x="3189744" y="783491"/>
          <a:ext cx="2357621" cy="2891924"/>
        </a:xfrm>
        <a:prstGeom prst="rect">
          <a:avLst/>
        </a:prstGeom>
        <a:solidFill>
          <a:schemeClr val="bg1"/>
        </a:solidFill>
        <a:ln>
          <a:noFill/>
        </a:ln>
        <a:effectLst/>
      </dsp:spPr>
      <dsp:style>
        <a:lnRef idx="0">
          <a:scrgbClr r="0" g="0" b="0"/>
        </a:lnRef>
        <a:fillRef idx="0">
          <a:scrgbClr r="0" g="0" b="0"/>
        </a:fillRef>
        <a:effectRef idx="0">
          <a:scrgbClr r="0" g="0" b="0"/>
        </a:effectRef>
        <a:fontRef idx="minor"/>
      </dsp:style>
      <dsp:txBody>
        <a:bodyPr spcFirstLastPara="0" vert="horz" wrap="square" lIns="18415" tIns="18415" rIns="18415" bIns="18415" numCol="1" spcCol="1270" anchor="ctr" anchorCtr="0">
          <a:noAutofit/>
        </a:bodyPr>
        <a:lstStyle/>
        <a:p>
          <a:pPr marL="228600" lvl="1" indent="-228600" algn="l" defTabSz="1022350" rtl="0">
            <a:lnSpc>
              <a:spcPct val="90000"/>
            </a:lnSpc>
            <a:spcBef>
              <a:spcPct val="0"/>
            </a:spcBef>
            <a:spcAft>
              <a:spcPct val="15000"/>
            </a:spcAft>
            <a:buChar char="•"/>
          </a:pPr>
          <a:r>
            <a:rPr lang="en-US" sz="2300" kern="1200" dirty="0"/>
            <a:t>NPV</a:t>
          </a:r>
        </a:p>
        <a:p>
          <a:pPr marL="228600" lvl="1" indent="-228600" algn="l" defTabSz="1022350" rtl="0">
            <a:lnSpc>
              <a:spcPct val="90000"/>
            </a:lnSpc>
            <a:spcBef>
              <a:spcPct val="0"/>
            </a:spcBef>
            <a:spcAft>
              <a:spcPct val="15000"/>
            </a:spcAft>
            <a:buChar char="•"/>
          </a:pPr>
          <a:r>
            <a:rPr lang="en-US" sz="2300" kern="1200" dirty="0"/>
            <a:t>PI</a:t>
          </a:r>
        </a:p>
        <a:p>
          <a:pPr marL="228600" lvl="1" indent="-228600" algn="l" defTabSz="1022350" rtl="0">
            <a:lnSpc>
              <a:spcPct val="90000"/>
            </a:lnSpc>
            <a:spcBef>
              <a:spcPct val="0"/>
            </a:spcBef>
            <a:spcAft>
              <a:spcPct val="15000"/>
            </a:spcAft>
            <a:buChar char="•"/>
          </a:pPr>
          <a:r>
            <a:rPr lang="en-US" sz="2300" kern="1200" dirty="0"/>
            <a:t>IRR</a:t>
          </a:r>
        </a:p>
        <a:p>
          <a:pPr marL="228600" lvl="1" indent="-228600" algn="l" defTabSz="1022350" rtl="0">
            <a:lnSpc>
              <a:spcPct val="90000"/>
            </a:lnSpc>
            <a:spcBef>
              <a:spcPct val="0"/>
            </a:spcBef>
            <a:spcAft>
              <a:spcPct val="15000"/>
            </a:spcAft>
            <a:buChar char="•"/>
          </a:pPr>
          <a:r>
            <a:rPr lang="en-US" sz="2300" kern="1200" dirty="0"/>
            <a:t>Payback period</a:t>
          </a:r>
        </a:p>
        <a:p>
          <a:pPr marL="228600" lvl="1" indent="-228600" algn="l" defTabSz="1022350" rtl="0">
            <a:lnSpc>
              <a:spcPct val="90000"/>
            </a:lnSpc>
            <a:spcBef>
              <a:spcPct val="0"/>
            </a:spcBef>
            <a:spcAft>
              <a:spcPct val="15000"/>
            </a:spcAft>
            <a:buChar char="•"/>
          </a:pPr>
          <a:r>
            <a:rPr lang="en-US" sz="2300" kern="1200" dirty="0"/>
            <a:t>Sensitivity analysis</a:t>
          </a:r>
        </a:p>
      </dsp:txBody>
      <dsp:txXfrm>
        <a:off x="3189744" y="783491"/>
        <a:ext cx="2357621" cy="2891924"/>
      </dsp:txXfrm>
    </dsp:sp>
    <dsp:sp modelId="{FD129C5E-DC01-4C5F-B1AE-2EEB3079BB85}">
      <dsp:nvSpPr>
        <dsp:cNvPr id="0" name=""/>
        <dsp:cNvSpPr/>
      </dsp:nvSpPr>
      <dsp:spPr>
        <a:xfrm>
          <a:off x="696195" y="1676985"/>
          <a:ext cx="1934364" cy="967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rtl="0">
            <a:lnSpc>
              <a:spcPct val="90000"/>
            </a:lnSpc>
            <a:spcBef>
              <a:spcPct val="0"/>
            </a:spcBef>
            <a:spcAft>
              <a:spcPct val="35000"/>
            </a:spcAft>
            <a:buNone/>
          </a:pPr>
          <a:r>
            <a:rPr lang="en-US" sz="2900" kern="1200" dirty="0"/>
            <a:t>Investment Appraisals</a:t>
          </a:r>
        </a:p>
      </dsp:txBody>
      <dsp:txXfrm>
        <a:off x="696195" y="1676985"/>
        <a:ext cx="1934364" cy="96703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BE5469-52F3-4995-B583-7E68D8779167}">
      <dsp:nvSpPr>
        <dsp:cNvPr id="0" name=""/>
        <dsp:cNvSpPr/>
      </dsp:nvSpPr>
      <dsp:spPr>
        <a:xfrm>
          <a:off x="372670" y="0"/>
          <a:ext cx="2060812" cy="2060812"/>
        </a:xfrm>
        <a:prstGeom prst="ellipse">
          <a:avLst/>
        </a:prstGeom>
        <a:solidFill>
          <a:schemeClr val="lt1">
            <a:alpha val="50000"/>
            <a:hueOff val="0"/>
            <a:satOff val="0"/>
            <a:lumOff val="0"/>
            <a:alphaOff val="0"/>
          </a:schemeClr>
        </a:solidFill>
        <a:ln w="19050" cap="flat" cmpd="sng" algn="ctr">
          <a:solidFill>
            <a:schemeClr val="dk2">
              <a:shade val="80000"/>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355850" rtl="0">
            <a:lnSpc>
              <a:spcPct val="90000"/>
            </a:lnSpc>
            <a:spcBef>
              <a:spcPct val="0"/>
            </a:spcBef>
            <a:spcAft>
              <a:spcPct val="35000"/>
            </a:spcAft>
            <a:buNone/>
          </a:pPr>
          <a:r>
            <a:rPr lang="en-GB" sz="5300" kern="1200"/>
            <a:t>Next </a:t>
          </a:r>
        </a:p>
      </dsp:txBody>
      <dsp:txXfrm>
        <a:off x="674469" y="301799"/>
        <a:ext cx="1457214" cy="145721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C543DD-1627-4E4B-84B1-00E45501DC36}">
      <dsp:nvSpPr>
        <dsp:cNvPr id="0" name=""/>
        <dsp:cNvSpPr/>
      </dsp:nvSpPr>
      <dsp:spPr>
        <a:xfrm>
          <a:off x="0" y="0"/>
          <a:ext cx="7429422" cy="2498244"/>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1376" tIns="341376" rIns="341376" bIns="341376" numCol="1" spcCol="1270" anchor="ctr" anchorCtr="0">
          <a:noAutofit/>
        </a:bodyPr>
        <a:lstStyle/>
        <a:p>
          <a:pPr marL="0" lvl="0" indent="0" algn="ctr" defTabSz="2133600" rtl="0">
            <a:lnSpc>
              <a:spcPct val="90000"/>
            </a:lnSpc>
            <a:spcBef>
              <a:spcPct val="0"/>
            </a:spcBef>
            <a:spcAft>
              <a:spcPct val="35000"/>
            </a:spcAft>
            <a:buNone/>
          </a:pPr>
          <a:r>
            <a:rPr lang="en-GB" sz="4800" kern="1200"/>
            <a:t>Decision Rule</a:t>
          </a:r>
        </a:p>
      </dsp:txBody>
      <dsp:txXfrm>
        <a:off x="0" y="0"/>
        <a:ext cx="7429422" cy="1349051"/>
      </dsp:txXfrm>
    </dsp:sp>
    <dsp:sp modelId="{FC2DE77A-AB63-45FB-BF79-1096D8694EBB}">
      <dsp:nvSpPr>
        <dsp:cNvPr id="0" name=""/>
        <dsp:cNvSpPr/>
      </dsp:nvSpPr>
      <dsp:spPr>
        <a:xfrm>
          <a:off x="0" y="1299086"/>
          <a:ext cx="7429422" cy="1149192"/>
        </a:xfrm>
        <a:prstGeom prst="rect">
          <a:avLst/>
        </a:prstGeom>
        <a:solidFill>
          <a:schemeClr val="lt1">
            <a:alpha val="90000"/>
            <a:tint val="40000"/>
            <a:hueOff val="0"/>
            <a:satOff val="0"/>
            <a:lumOff val="0"/>
            <a:alphaOff val="0"/>
          </a:schemeClr>
        </a:solidFill>
        <a:ln w="127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29210" rIns="163576" bIns="29210" numCol="1" spcCol="1270" anchor="ctr" anchorCtr="0">
          <a:noAutofit/>
        </a:bodyPr>
        <a:lstStyle/>
        <a:p>
          <a:pPr marL="0" lvl="0" indent="0" algn="ctr" defTabSz="1022350" rtl="0">
            <a:lnSpc>
              <a:spcPct val="90000"/>
            </a:lnSpc>
            <a:spcBef>
              <a:spcPct val="0"/>
            </a:spcBef>
            <a:spcAft>
              <a:spcPct val="35000"/>
            </a:spcAft>
            <a:buNone/>
          </a:pPr>
          <a:r>
            <a:rPr lang="en-GB" sz="2300" kern="1200" dirty="0"/>
            <a:t>Projects with positive </a:t>
          </a:r>
          <a:r>
            <a:rPr lang="en-GB" sz="2300" kern="1200" dirty="0" err="1"/>
            <a:t>NPV</a:t>
          </a:r>
          <a:r>
            <a:rPr lang="en-GB" sz="2300" kern="1200" dirty="0"/>
            <a:t> should be implemented.</a:t>
          </a:r>
        </a:p>
        <a:p>
          <a:pPr marL="0" lvl="0" indent="0" algn="ctr" defTabSz="1022350" rtl="0">
            <a:lnSpc>
              <a:spcPct val="90000"/>
            </a:lnSpc>
            <a:spcBef>
              <a:spcPct val="0"/>
            </a:spcBef>
            <a:spcAft>
              <a:spcPct val="35000"/>
            </a:spcAft>
            <a:buNone/>
          </a:pPr>
          <a:r>
            <a:rPr lang="en-GB" sz="2300" kern="1200" dirty="0"/>
            <a:t>A positive </a:t>
          </a:r>
          <a:r>
            <a:rPr lang="en-GB" sz="2300" kern="1200" dirty="0" err="1"/>
            <a:t>NPV</a:t>
          </a:r>
          <a:r>
            <a:rPr lang="en-GB" sz="2300" kern="1200" dirty="0"/>
            <a:t> suggests that the project will add value to the firm</a:t>
          </a:r>
        </a:p>
      </dsp:txBody>
      <dsp:txXfrm>
        <a:off x="0" y="1299086"/>
        <a:ext cx="7429422" cy="114919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9D6029-8F4F-4664-864D-91C950DE1FEF}">
      <dsp:nvSpPr>
        <dsp:cNvPr id="0" name=""/>
        <dsp:cNvSpPr/>
      </dsp:nvSpPr>
      <dsp:spPr>
        <a:xfrm>
          <a:off x="255834" y="1665915"/>
          <a:ext cx="3789451" cy="1248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rtl="0">
            <a:lnSpc>
              <a:spcPct val="90000"/>
            </a:lnSpc>
            <a:spcBef>
              <a:spcPct val="0"/>
            </a:spcBef>
            <a:spcAft>
              <a:spcPct val="35000"/>
            </a:spcAft>
            <a:buNone/>
          </a:pPr>
          <a:r>
            <a:rPr lang="en-GB" sz="2500" kern="1200" dirty="0"/>
            <a:t>Implementation of Projects with Positive </a:t>
          </a:r>
          <a:r>
            <a:rPr lang="en-GB" sz="2500" kern="1200" dirty="0" err="1"/>
            <a:t>NPV</a:t>
          </a:r>
          <a:endParaRPr lang="en-GB" sz="2500" kern="1200" dirty="0"/>
        </a:p>
      </dsp:txBody>
      <dsp:txXfrm>
        <a:off x="255834" y="1665915"/>
        <a:ext cx="3789451" cy="1248796"/>
      </dsp:txXfrm>
    </dsp:sp>
    <dsp:sp modelId="{7C9159FB-8AD2-4244-8919-D05413047602}">
      <dsp:nvSpPr>
        <dsp:cNvPr id="0" name=""/>
        <dsp:cNvSpPr/>
      </dsp:nvSpPr>
      <dsp:spPr>
        <a:xfrm>
          <a:off x="251527" y="1286108"/>
          <a:ext cx="301433" cy="301433"/>
        </a:xfrm>
        <a:prstGeom prst="ellipse">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2AEC79-42E6-4DAE-9D64-62CECE65D0CC}">
      <dsp:nvSpPr>
        <dsp:cNvPr id="0" name=""/>
        <dsp:cNvSpPr/>
      </dsp:nvSpPr>
      <dsp:spPr>
        <a:xfrm>
          <a:off x="462531" y="864101"/>
          <a:ext cx="301433" cy="301433"/>
        </a:xfrm>
        <a:prstGeom prst="ellipse">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03EFA0-ABCD-487B-BF0C-327CC0561F8A}">
      <dsp:nvSpPr>
        <dsp:cNvPr id="0" name=""/>
        <dsp:cNvSpPr/>
      </dsp:nvSpPr>
      <dsp:spPr>
        <a:xfrm>
          <a:off x="968939" y="948503"/>
          <a:ext cx="473681" cy="473681"/>
        </a:xfrm>
        <a:prstGeom prst="ellipse">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BCA132-D56F-42C3-AF0C-97B17D678FC3}">
      <dsp:nvSpPr>
        <dsp:cNvPr id="0" name=""/>
        <dsp:cNvSpPr/>
      </dsp:nvSpPr>
      <dsp:spPr>
        <a:xfrm>
          <a:off x="1390947" y="484295"/>
          <a:ext cx="301433" cy="301433"/>
        </a:xfrm>
        <a:prstGeom prst="ellipse">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0417D9-BA0E-4940-AD2A-DB72ED689D93}">
      <dsp:nvSpPr>
        <dsp:cNvPr id="0" name=""/>
        <dsp:cNvSpPr/>
      </dsp:nvSpPr>
      <dsp:spPr>
        <a:xfrm>
          <a:off x="1939556" y="315492"/>
          <a:ext cx="301433" cy="301433"/>
        </a:xfrm>
        <a:prstGeom prst="ellipse">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2F207E-039C-4C46-9EC9-3A3B1F5E69DD}">
      <dsp:nvSpPr>
        <dsp:cNvPr id="0" name=""/>
        <dsp:cNvSpPr/>
      </dsp:nvSpPr>
      <dsp:spPr>
        <a:xfrm>
          <a:off x="2614767" y="610897"/>
          <a:ext cx="301433" cy="301433"/>
        </a:xfrm>
        <a:prstGeom prst="ellipse">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FC7541-A233-4CB8-983B-52F55AB212BD}">
      <dsp:nvSpPr>
        <dsp:cNvPr id="0" name=""/>
        <dsp:cNvSpPr/>
      </dsp:nvSpPr>
      <dsp:spPr>
        <a:xfrm>
          <a:off x="3036774" y="821901"/>
          <a:ext cx="473681" cy="473681"/>
        </a:xfrm>
        <a:prstGeom prst="ellipse">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B1D9BE-8D74-49F2-B6BC-9891D0927443}">
      <dsp:nvSpPr>
        <dsp:cNvPr id="0" name=""/>
        <dsp:cNvSpPr/>
      </dsp:nvSpPr>
      <dsp:spPr>
        <a:xfrm>
          <a:off x="3627584" y="1286108"/>
          <a:ext cx="301433" cy="301433"/>
        </a:xfrm>
        <a:prstGeom prst="ellipse">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A13C1A-E8E4-452F-B8AF-18ACE21DFAA3}">
      <dsp:nvSpPr>
        <dsp:cNvPr id="0" name=""/>
        <dsp:cNvSpPr/>
      </dsp:nvSpPr>
      <dsp:spPr>
        <a:xfrm>
          <a:off x="3880788" y="1750316"/>
          <a:ext cx="301433" cy="301433"/>
        </a:xfrm>
        <a:prstGeom prst="ellipse">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C08637-0CDB-4E21-B74F-3D75E709149C}">
      <dsp:nvSpPr>
        <dsp:cNvPr id="0" name=""/>
        <dsp:cNvSpPr/>
      </dsp:nvSpPr>
      <dsp:spPr>
        <a:xfrm>
          <a:off x="1686351" y="864101"/>
          <a:ext cx="775115" cy="775115"/>
        </a:xfrm>
        <a:prstGeom prst="ellipse">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C1AB4B-9567-4E94-A601-2811E5BF6329}">
      <dsp:nvSpPr>
        <dsp:cNvPr id="0" name=""/>
        <dsp:cNvSpPr/>
      </dsp:nvSpPr>
      <dsp:spPr>
        <a:xfrm>
          <a:off x="40524" y="2467728"/>
          <a:ext cx="301433" cy="301433"/>
        </a:xfrm>
        <a:prstGeom prst="ellipse">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43393B-387A-4F50-AEF6-5DC7700238B0}">
      <dsp:nvSpPr>
        <dsp:cNvPr id="0" name=""/>
        <dsp:cNvSpPr/>
      </dsp:nvSpPr>
      <dsp:spPr>
        <a:xfrm>
          <a:off x="293728" y="2847535"/>
          <a:ext cx="473681" cy="473681"/>
        </a:xfrm>
        <a:prstGeom prst="ellipse">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9A22DD-7AAA-4559-B045-A09DAF9F77AD}">
      <dsp:nvSpPr>
        <dsp:cNvPr id="0" name=""/>
        <dsp:cNvSpPr/>
      </dsp:nvSpPr>
      <dsp:spPr>
        <a:xfrm>
          <a:off x="926739" y="3185140"/>
          <a:ext cx="688991" cy="688991"/>
        </a:xfrm>
        <a:prstGeom prst="ellipse">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C98505-6B13-4C6E-9271-FB26369D3110}">
      <dsp:nvSpPr>
        <dsp:cNvPr id="0" name=""/>
        <dsp:cNvSpPr/>
      </dsp:nvSpPr>
      <dsp:spPr>
        <a:xfrm>
          <a:off x="1812954" y="3733750"/>
          <a:ext cx="301433" cy="301433"/>
        </a:xfrm>
        <a:prstGeom prst="ellipse">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011247-1BDD-44E8-9E1C-BD9A6D42C59C}">
      <dsp:nvSpPr>
        <dsp:cNvPr id="0" name=""/>
        <dsp:cNvSpPr/>
      </dsp:nvSpPr>
      <dsp:spPr>
        <a:xfrm>
          <a:off x="1981756" y="3185140"/>
          <a:ext cx="473681" cy="473681"/>
        </a:xfrm>
        <a:prstGeom prst="ellipse">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0EB5EC-8AE9-46F6-99E2-6A4874CD1EB5}">
      <dsp:nvSpPr>
        <dsp:cNvPr id="0" name=""/>
        <dsp:cNvSpPr/>
      </dsp:nvSpPr>
      <dsp:spPr>
        <a:xfrm>
          <a:off x="2403764" y="3775950"/>
          <a:ext cx="301433" cy="301433"/>
        </a:xfrm>
        <a:prstGeom prst="ellipse">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4D8BBE-399F-4620-9E4B-452DEA23109C}">
      <dsp:nvSpPr>
        <dsp:cNvPr id="0" name=""/>
        <dsp:cNvSpPr/>
      </dsp:nvSpPr>
      <dsp:spPr>
        <a:xfrm>
          <a:off x="2783570" y="3100739"/>
          <a:ext cx="688991" cy="688991"/>
        </a:xfrm>
        <a:prstGeom prst="ellipse">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E0EC7D-765F-4211-BE0D-DA68ABFE54B0}">
      <dsp:nvSpPr>
        <dsp:cNvPr id="0" name=""/>
        <dsp:cNvSpPr/>
      </dsp:nvSpPr>
      <dsp:spPr>
        <a:xfrm>
          <a:off x="3711986" y="2931936"/>
          <a:ext cx="473681" cy="473681"/>
        </a:xfrm>
        <a:prstGeom prst="ellipse">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8397F4-8FF5-4062-AF4E-2584C34217ED}">
      <dsp:nvSpPr>
        <dsp:cNvPr id="0" name=""/>
        <dsp:cNvSpPr/>
      </dsp:nvSpPr>
      <dsp:spPr>
        <a:xfrm>
          <a:off x="4185667" y="947801"/>
          <a:ext cx="1391134" cy="2655828"/>
        </a:xfrm>
        <a:prstGeom prst="chevron">
          <a:avLst>
            <a:gd name="adj" fmla="val 6231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E28EAE5-B197-4203-B5BC-CB8600108BC9}">
      <dsp:nvSpPr>
        <dsp:cNvPr id="0" name=""/>
        <dsp:cNvSpPr/>
      </dsp:nvSpPr>
      <dsp:spPr>
        <a:xfrm>
          <a:off x="5323868" y="947801"/>
          <a:ext cx="1391134" cy="2655828"/>
        </a:xfrm>
        <a:prstGeom prst="chevron">
          <a:avLst>
            <a:gd name="adj" fmla="val 6231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00FC9C3-2F43-4648-AE1C-080CB8CA2555}">
      <dsp:nvSpPr>
        <dsp:cNvPr id="0" name=""/>
        <dsp:cNvSpPr/>
      </dsp:nvSpPr>
      <dsp:spPr>
        <a:xfrm>
          <a:off x="6866763" y="728318"/>
          <a:ext cx="3224903" cy="3224903"/>
        </a:xfrm>
        <a:prstGeom prst="ellipse">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rtl="0">
            <a:lnSpc>
              <a:spcPct val="90000"/>
            </a:lnSpc>
            <a:spcBef>
              <a:spcPct val="0"/>
            </a:spcBef>
            <a:spcAft>
              <a:spcPct val="35000"/>
            </a:spcAft>
            <a:buNone/>
          </a:pPr>
          <a:r>
            <a:rPr lang="en-GB" sz="2800" kern="1200" dirty="0"/>
            <a:t>Increase in shareholders’ wealth</a:t>
          </a:r>
        </a:p>
      </dsp:txBody>
      <dsp:txXfrm>
        <a:off x="7339039" y="1200594"/>
        <a:ext cx="2280351" cy="228035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7BB099-0AEA-4E55-9D4D-0C145F868726}">
      <dsp:nvSpPr>
        <dsp:cNvPr id="0" name=""/>
        <dsp:cNvSpPr/>
      </dsp:nvSpPr>
      <dsp:spPr>
        <a:xfrm>
          <a:off x="0" y="195418"/>
          <a:ext cx="10058399" cy="748800"/>
        </a:xfrm>
        <a:prstGeom prst="roundRect">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kern="1200"/>
            <a:t>Assumptions:</a:t>
          </a:r>
          <a:endParaRPr lang="en-US" sz="3200" kern="1200"/>
        </a:p>
      </dsp:txBody>
      <dsp:txXfrm>
        <a:off x="36553" y="231971"/>
        <a:ext cx="9985293" cy="675694"/>
      </dsp:txXfrm>
    </dsp:sp>
    <dsp:sp modelId="{9A95E53B-450A-48F0-B580-84E80D441660}">
      <dsp:nvSpPr>
        <dsp:cNvPr id="0" name=""/>
        <dsp:cNvSpPr/>
      </dsp:nvSpPr>
      <dsp:spPr>
        <a:xfrm>
          <a:off x="0" y="944218"/>
          <a:ext cx="10058399" cy="1523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GB" sz="2500" kern="1200" dirty="0"/>
            <a:t>Management of Edy Kay Ventures is considering an expansion project which entails an immediate investment of GHS200,000 and will produce GHS70,000 in each of the next five years. </a:t>
          </a:r>
          <a:endParaRPr lang="en-US" sz="2500" kern="1200" dirty="0"/>
        </a:p>
        <a:p>
          <a:pPr marL="228600" lvl="1" indent="-228600" algn="l" defTabSz="1111250">
            <a:lnSpc>
              <a:spcPct val="90000"/>
            </a:lnSpc>
            <a:spcBef>
              <a:spcPct val="0"/>
            </a:spcBef>
            <a:spcAft>
              <a:spcPct val="20000"/>
            </a:spcAft>
            <a:buChar char="•"/>
          </a:pPr>
          <a:r>
            <a:rPr lang="en-GB" sz="2500" kern="1200" dirty="0"/>
            <a:t>The cost of financing the project is 18%.</a:t>
          </a:r>
          <a:endParaRPr lang="en-US" sz="2500" kern="1200" dirty="0"/>
        </a:p>
      </dsp:txBody>
      <dsp:txXfrm>
        <a:off x="0" y="944218"/>
        <a:ext cx="10058399" cy="1523520"/>
      </dsp:txXfrm>
    </dsp:sp>
    <dsp:sp modelId="{DEFF998F-198F-4FE9-84D5-15D455C1EFAE}">
      <dsp:nvSpPr>
        <dsp:cNvPr id="0" name=""/>
        <dsp:cNvSpPr/>
      </dsp:nvSpPr>
      <dsp:spPr>
        <a:xfrm>
          <a:off x="0" y="2467738"/>
          <a:ext cx="10058399" cy="748800"/>
        </a:xfrm>
        <a:prstGeom prst="roundRect">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kern="1200"/>
            <a:t>Problem</a:t>
          </a:r>
          <a:endParaRPr lang="en-US" sz="3200" kern="1200"/>
        </a:p>
      </dsp:txBody>
      <dsp:txXfrm>
        <a:off x="36553" y="2504291"/>
        <a:ext cx="9985293" cy="675694"/>
      </dsp:txXfrm>
    </dsp:sp>
    <dsp:sp modelId="{6898F25F-67A1-4605-926F-D4446C4618CC}">
      <dsp:nvSpPr>
        <dsp:cNvPr id="0" name=""/>
        <dsp:cNvSpPr/>
      </dsp:nvSpPr>
      <dsp:spPr>
        <a:xfrm>
          <a:off x="0" y="3216539"/>
          <a:ext cx="10058399" cy="761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GB" sz="2500" kern="1200" dirty="0"/>
            <a:t>Appraise the project using the three DCF techniques and indicate whether the project should be implemented.</a:t>
          </a:r>
          <a:endParaRPr lang="en-US" sz="2500" kern="1200" dirty="0"/>
        </a:p>
      </dsp:txBody>
      <dsp:txXfrm>
        <a:off x="0" y="3216539"/>
        <a:ext cx="10058399" cy="76176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FDC395-E3E9-4C45-B9F4-008842C4E216}">
      <dsp:nvSpPr>
        <dsp:cNvPr id="0" name=""/>
        <dsp:cNvSpPr/>
      </dsp:nvSpPr>
      <dsp:spPr>
        <a:xfrm>
          <a:off x="0" y="106026"/>
          <a:ext cx="7392039" cy="98279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GB" sz="4200" kern="1200"/>
            <a:t>Discount future cash flows:</a:t>
          </a:r>
          <a:endParaRPr lang="en-US" sz="4200" kern="1200"/>
        </a:p>
      </dsp:txBody>
      <dsp:txXfrm>
        <a:off x="47976" y="154002"/>
        <a:ext cx="7296087" cy="886847"/>
      </dsp:txXfrm>
    </dsp:sp>
    <dsp:sp modelId="{1ECFD3C5-F2C5-495D-9D54-216215B6B122}">
      <dsp:nvSpPr>
        <dsp:cNvPr id="0" name=""/>
        <dsp:cNvSpPr/>
      </dsp:nvSpPr>
      <dsp:spPr>
        <a:xfrm>
          <a:off x="0" y="1088826"/>
          <a:ext cx="7392039" cy="2738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4697" tIns="53340" rIns="298704" bIns="53340" numCol="1" spcCol="1270" anchor="t" anchorCtr="0">
          <a:noAutofit/>
        </a:bodyPr>
        <a:lstStyle/>
        <a:p>
          <a:pPr marL="285750" lvl="1" indent="-285750" algn="l" defTabSz="1466850">
            <a:lnSpc>
              <a:spcPct val="90000"/>
            </a:lnSpc>
            <a:spcBef>
              <a:spcPct val="0"/>
            </a:spcBef>
            <a:spcAft>
              <a:spcPct val="20000"/>
            </a:spcAft>
            <a:buChar char="•"/>
          </a:pPr>
          <a14:m xmlns:a14="http://schemas.microsoft.com/office/drawing/2010/main">
            <m:oMath xmlns:m="http://schemas.openxmlformats.org/officeDocument/2006/math">
              <m:sSub>
                <m:sSubPr>
                  <m:ctrlPr>
                    <a:rPr lang="en-US" sz="3300" i="1" kern="1200" smtClean="0">
                      <a:latin typeface="Cambria Math" panose="02040503050406030204" pitchFamily="18" charset="0"/>
                    </a:rPr>
                  </m:ctrlPr>
                </m:sSubPr>
                <m:e>
                  <m:r>
                    <m:rPr>
                      <m:sty m:val="p"/>
                    </m:rPr>
                    <a:rPr lang="en-US" sz="3300" kern="1200">
                      <a:latin typeface="Cambria Math" panose="02040503050406030204" pitchFamily="18" charset="0"/>
                    </a:rPr>
                    <m:t>PV</m:t>
                  </m:r>
                </m:e>
                <m:sub>
                  <m:r>
                    <a:rPr lang="en-US" sz="3300" kern="1200">
                      <a:latin typeface="Cambria Math" panose="02040503050406030204" pitchFamily="18" charset="0"/>
                    </a:rPr>
                    <m:t>0</m:t>
                  </m:r>
                </m:sub>
              </m:sSub>
              <m:r>
                <a:rPr lang="en-US" sz="3300" kern="1200">
                  <a:latin typeface="Cambria Math" panose="02040503050406030204" pitchFamily="18" charset="0"/>
                </a:rPr>
                <m:t>=</m:t>
              </m:r>
              <m:r>
                <m:rPr>
                  <m:sty m:val="p"/>
                </m:rPr>
                <a:rPr lang="en-US" sz="3300" kern="1200">
                  <a:latin typeface="Cambria Math" panose="02040503050406030204" pitchFamily="18" charset="0"/>
                </a:rPr>
                <m:t>NCF</m:t>
              </m:r>
              <m:r>
                <a:rPr lang="en-US" sz="3300" kern="1200">
                  <a:latin typeface="Cambria Math" panose="02040503050406030204" pitchFamily="18" charset="0"/>
                </a:rPr>
                <m:t>×</m:t>
              </m:r>
              <m:d>
                <m:dPr>
                  <m:ctrlPr>
                    <a:rPr lang="en-US" sz="3300" i="1" kern="1200">
                      <a:latin typeface="Cambria Math" panose="02040503050406030204" pitchFamily="18" charset="0"/>
                    </a:rPr>
                  </m:ctrlPr>
                </m:dPr>
                <m:e>
                  <m:f>
                    <m:fPr>
                      <m:ctrlPr>
                        <a:rPr lang="en-US" sz="3300" i="1" kern="1200">
                          <a:latin typeface="Cambria Math" panose="02040503050406030204" pitchFamily="18" charset="0"/>
                        </a:rPr>
                      </m:ctrlPr>
                    </m:fPr>
                    <m:num>
                      <m:r>
                        <a:rPr lang="en-US" sz="3300" kern="1200">
                          <a:latin typeface="Cambria Math" panose="02040503050406030204" pitchFamily="18" charset="0"/>
                        </a:rPr>
                        <m:t>1−</m:t>
                      </m:r>
                      <m:f>
                        <m:fPr>
                          <m:ctrlPr>
                            <a:rPr lang="en-US" sz="3300" i="1" kern="1200">
                              <a:latin typeface="Cambria Math" panose="02040503050406030204" pitchFamily="18" charset="0"/>
                            </a:rPr>
                          </m:ctrlPr>
                        </m:fPr>
                        <m:num>
                          <m:r>
                            <a:rPr lang="en-US" sz="3300" kern="1200">
                              <a:latin typeface="Cambria Math" panose="02040503050406030204" pitchFamily="18" charset="0"/>
                            </a:rPr>
                            <m:t>1</m:t>
                          </m:r>
                        </m:num>
                        <m:den>
                          <m:sSup>
                            <m:sSupPr>
                              <m:ctrlPr>
                                <a:rPr lang="en-US" sz="3300" i="1" kern="1200">
                                  <a:latin typeface="Cambria Math" panose="02040503050406030204" pitchFamily="18" charset="0"/>
                                </a:rPr>
                              </m:ctrlPr>
                            </m:sSupPr>
                            <m:e>
                              <m:d>
                                <m:dPr>
                                  <m:ctrlPr>
                                    <a:rPr lang="en-US" sz="3300" i="1" kern="1200">
                                      <a:latin typeface="Cambria Math" panose="02040503050406030204" pitchFamily="18" charset="0"/>
                                    </a:rPr>
                                  </m:ctrlPr>
                                </m:dPr>
                                <m:e>
                                  <m:r>
                                    <a:rPr lang="en-US" sz="3300" kern="1200">
                                      <a:latin typeface="Cambria Math" panose="02040503050406030204" pitchFamily="18" charset="0"/>
                                    </a:rPr>
                                    <m:t>1+</m:t>
                                  </m:r>
                                  <m:r>
                                    <m:rPr>
                                      <m:sty m:val="p"/>
                                    </m:rPr>
                                    <a:rPr lang="en-US" sz="3300" kern="1200">
                                      <a:latin typeface="Cambria Math" panose="02040503050406030204" pitchFamily="18" charset="0"/>
                                    </a:rPr>
                                    <m:t>k</m:t>
                                  </m:r>
                                </m:e>
                              </m:d>
                            </m:e>
                            <m:sup>
                              <m:r>
                                <m:rPr>
                                  <m:sty m:val="p"/>
                                </m:rPr>
                                <a:rPr lang="en-US" sz="3300" kern="1200">
                                  <a:latin typeface="Cambria Math" panose="02040503050406030204" pitchFamily="18" charset="0"/>
                                </a:rPr>
                                <m:t>t</m:t>
                              </m:r>
                            </m:sup>
                          </m:sSup>
                        </m:den>
                      </m:f>
                    </m:num>
                    <m:den>
                      <m:r>
                        <m:rPr>
                          <m:sty m:val="p"/>
                        </m:rPr>
                        <a:rPr lang="en-US" sz="3300" kern="1200">
                          <a:latin typeface="Cambria Math" panose="02040503050406030204" pitchFamily="18" charset="0"/>
                        </a:rPr>
                        <m:t>k</m:t>
                      </m:r>
                    </m:den>
                  </m:f>
                </m:e>
              </m:d>
            </m:oMath>
          </a14:m>
          <a:endParaRPr lang="en-US" sz="3300" kern="1200"/>
        </a:p>
        <a:p>
          <a:pPr marL="285750" lvl="1" indent="-285750" algn="l" defTabSz="1466850">
            <a:lnSpc>
              <a:spcPct val="90000"/>
            </a:lnSpc>
            <a:spcBef>
              <a:spcPct val="0"/>
            </a:spcBef>
            <a:spcAft>
              <a:spcPct val="20000"/>
            </a:spcAft>
            <a:buChar char="•"/>
          </a:pPr>
          <a14:m xmlns:a14="http://schemas.microsoft.com/office/drawing/2010/main">
            <m:oMath xmlns:m="http://schemas.openxmlformats.org/officeDocument/2006/math">
              <m:sSub>
                <m:sSubPr>
                  <m:ctrlPr>
                    <a:rPr lang="en-US" sz="3300" i="1" kern="1200" smtClean="0">
                      <a:latin typeface="Cambria Math" panose="02040503050406030204" pitchFamily="18" charset="0"/>
                    </a:rPr>
                  </m:ctrlPr>
                </m:sSubPr>
                <m:e>
                  <m:r>
                    <m:rPr>
                      <m:sty m:val="p"/>
                    </m:rPr>
                    <a:rPr lang="en-US" sz="3300" kern="1200">
                      <a:latin typeface="Cambria Math" panose="02040503050406030204" pitchFamily="18" charset="0"/>
                    </a:rPr>
                    <m:t>PV</m:t>
                  </m:r>
                </m:e>
                <m:sub>
                  <m:r>
                    <a:rPr lang="en-US" sz="3300" kern="1200">
                      <a:latin typeface="Cambria Math" panose="02040503050406030204" pitchFamily="18" charset="0"/>
                    </a:rPr>
                    <m:t>0</m:t>
                  </m:r>
                </m:sub>
              </m:sSub>
              <m:r>
                <a:rPr lang="en-US" sz="3300" kern="1200">
                  <a:latin typeface="Cambria Math" panose="02040503050406030204" pitchFamily="18" charset="0"/>
                </a:rPr>
                <m:t>=</m:t>
              </m:r>
              <m:r>
                <a:rPr lang="en-US" sz="3300" b="0" i="0" kern="1200">
                  <a:latin typeface="Cambria Math" panose="02040503050406030204" pitchFamily="18" charset="0"/>
                </a:rPr>
                <m:t>70,000</m:t>
              </m:r>
              <m:r>
                <a:rPr lang="en-US" sz="3300" kern="1200">
                  <a:latin typeface="Cambria Math" panose="02040503050406030204" pitchFamily="18" charset="0"/>
                </a:rPr>
                <m:t>×</m:t>
              </m:r>
              <m:d>
                <m:dPr>
                  <m:ctrlPr>
                    <a:rPr lang="en-US" sz="3300" i="1" kern="1200">
                      <a:latin typeface="Cambria Math" panose="02040503050406030204" pitchFamily="18" charset="0"/>
                    </a:rPr>
                  </m:ctrlPr>
                </m:dPr>
                <m:e>
                  <m:f>
                    <m:fPr>
                      <m:ctrlPr>
                        <a:rPr lang="en-US" sz="3300" i="1" kern="1200">
                          <a:latin typeface="Cambria Math" panose="02040503050406030204" pitchFamily="18" charset="0"/>
                        </a:rPr>
                      </m:ctrlPr>
                    </m:fPr>
                    <m:num>
                      <m:r>
                        <a:rPr lang="en-US" sz="3300" kern="1200">
                          <a:latin typeface="Cambria Math" panose="02040503050406030204" pitchFamily="18" charset="0"/>
                        </a:rPr>
                        <m:t>1−</m:t>
                      </m:r>
                      <m:f>
                        <m:fPr>
                          <m:ctrlPr>
                            <a:rPr lang="en-US" sz="3300" i="1" kern="1200">
                              <a:latin typeface="Cambria Math" panose="02040503050406030204" pitchFamily="18" charset="0"/>
                            </a:rPr>
                          </m:ctrlPr>
                        </m:fPr>
                        <m:num>
                          <m:r>
                            <a:rPr lang="en-US" sz="3300" kern="1200">
                              <a:latin typeface="Cambria Math" panose="02040503050406030204" pitchFamily="18" charset="0"/>
                            </a:rPr>
                            <m:t>1</m:t>
                          </m:r>
                        </m:num>
                        <m:den>
                          <m:sSup>
                            <m:sSupPr>
                              <m:ctrlPr>
                                <a:rPr lang="en-US" sz="3300" i="1" kern="1200">
                                  <a:latin typeface="Cambria Math" panose="02040503050406030204" pitchFamily="18" charset="0"/>
                                </a:rPr>
                              </m:ctrlPr>
                            </m:sSupPr>
                            <m:e>
                              <m:d>
                                <m:dPr>
                                  <m:ctrlPr>
                                    <a:rPr lang="en-US" sz="3300" i="1" kern="1200">
                                      <a:latin typeface="Cambria Math" panose="02040503050406030204" pitchFamily="18" charset="0"/>
                                    </a:rPr>
                                  </m:ctrlPr>
                                </m:dPr>
                                <m:e>
                                  <m:r>
                                    <a:rPr lang="en-US" sz="3300" kern="1200">
                                      <a:latin typeface="Cambria Math" panose="02040503050406030204" pitchFamily="18" charset="0"/>
                                    </a:rPr>
                                    <m:t>1+</m:t>
                                  </m:r>
                                  <m:r>
                                    <a:rPr lang="en-US" sz="3300" b="0" i="1" kern="1200">
                                      <a:latin typeface="Cambria Math" panose="02040503050406030204" pitchFamily="18" charset="0"/>
                                    </a:rPr>
                                    <m:t>0.18</m:t>
                                  </m:r>
                                </m:e>
                              </m:d>
                            </m:e>
                            <m:sup>
                              <m:r>
                                <a:rPr lang="en-US" sz="3300" b="0" i="1" kern="1200">
                                  <a:latin typeface="Cambria Math" panose="02040503050406030204" pitchFamily="18" charset="0"/>
                                </a:rPr>
                                <m:t>5</m:t>
                              </m:r>
                            </m:sup>
                          </m:sSup>
                        </m:den>
                      </m:f>
                    </m:num>
                    <m:den>
                      <m:r>
                        <a:rPr lang="en-US" sz="3300" b="0" i="0" kern="1200">
                          <a:latin typeface="Cambria Math" panose="02040503050406030204" pitchFamily="18" charset="0"/>
                        </a:rPr>
                        <m:t>0.18</m:t>
                      </m:r>
                    </m:den>
                  </m:f>
                </m:e>
              </m:d>
            </m:oMath>
          </a14:m>
          <a:endParaRPr lang="en-US" sz="3300" kern="1200"/>
        </a:p>
        <a:p>
          <a:pPr marL="285750" lvl="1" indent="-285750" algn="l" defTabSz="1466850">
            <a:lnSpc>
              <a:spcPct val="90000"/>
            </a:lnSpc>
            <a:spcBef>
              <a:spcPct val="0"/>
            </a:spcBef>
            <a:spcAft>
              <a:spcPct val="20000"/>
            </a:spcAft>
            <a:buChar char="•"/>
          </a:pPr>
          <a14:m xmlns:a14="http://schemas.microsoft.com/office/drawing/2010/main">
            <m:oMath xmlns:m="http://schemas.openxmlformats.org/officeDocument/2006/math">
              <m:sSub>
                <m:sSubPr>
                  <m:ctrlPr>
                    <a:rPr lang="en-US" sz="3300" i="1" kern="1200" smtClean="0">
                      <a:latin typeface="Cambria Math" panose="02040503050406030204" pitchFamily="18" charset="0"/>
                    </a:rPr>
                  </m:ctrlPr>
                </m:sSubPr>
                <m:e>
                  <m:r>
                    <m:rPr>
                      <m:sty m:val="p"/>
                    </m:rPr>
                    <a:rPr lang="en-US" sz="3300" kern="1200">
                      <a:latin typeface="Cambria Math" panose="02040503050406030204" pitchFamily="18" charset="0"/>
                    </a:rPr>
                    <m:t>PV</m:t>
                  </m:r>
                </m:e>
                <m:sub>
                  <m:r>
                    <a:rPr lang="en-US" sz="3300" kern="1200">
                      <a:latin typeface="Cambria Math" panose="02040503050406030204" pitchFamily="18" charset="0"/>
                    </a:rPr>
                    <m:t>0</m:t>
                  </m:r>
                </m:sub>
              </m:sSub>
              <m:r>
                <a:rPr lang="en-US" sz="3300" kern="1200">
                  <a:latin typeface="Cambria Math" panose="02040503050406030204" pitchFamily="18" charset="0"/>
                </a:rPr>
                <m:t>=</m:t>
              </m:r>
              <m:r>
                <a:rPr lang="en-US" sz="3300" b="0" i="0" kern="1200">
                  <a:latin typeface="Cambria Math" panose="02040503050406030204" pitchFamily="18" charset="0"/>
                </a:rPr>
                <m:t>70,000</m:t>
              </m:r>
              <m:r>
                <a:rPr lang="en-US" sz="3300" kern="1200">
                  <a:latin typeface="Cambria Math" panose="02040503050406030204" pitchFamily="18" charset="0"/>
                </a:rPr>
                <m:t>×</m:t>
              </m:r>
              <m:r>
                <a:rPr lang="en-US" sz="3300" b="0" i="0" kern="1200">
                  <a:latin typeface="Cambria Math" panose="02040503050406030204" pitchFamily="18" charset="0"/>
                </a:rPr>
                <m:t>3.1272=218,904</m:t>
              </m:r>
            </m:oMath>
          </a14:m>
          <a:endParaRPr lang="en-US" sz="3300" kern="1200"/>
        </a:p>
      </dsp:txBody>
      <dsp:txXfrm>
        <a:off x="0" y="1088826"/>
        <a:ext cx="7392039" cy="2738610"/>
      </dsp:txXfrm>
    </dsp:sp>
    <dsp:sp modelId="{39083E45-EE0D-4F88-B286-0B0281A715E2}">
      <dsp:nvSpPr>
        <dsp:cNvPr id="0" name=""/>
        <dsp:cNvSpPr/>
      </dsp:nvSpPr>
      <dsp:spPr>
        <a:xfrm>
          <a:off x="0" y="3827437"/>
          <a:ext cx="7392039" cy="982799"/>
        </a:xfrm>
        <a:prstGeom prst="roundRect">
          <a:avLst/>
        </a:prstGeom>
        <a:solidFill>
          <a:schemeClr val="accent4">
            <a:hueOff val="20423033"/>
            <a:satOff val="-23986"/>
            <a:lumOff val="921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GB" sz="4200" kern="1200"/>
            <a:t>Compute NPV</a:t>
          </a:r>
          <a:endParaRPr lang="en-US" sz="4200" kern="1200"/>
        </a:p>
      </dsp:txBody>
      <dsp:txXfrm>
        <a:off x="47976" y="3875413"/>
        <a:ext cx="7296087" cy="886847"/>
      </dsp:txXfrm>
    </dsp:sp>
    <dsp:sp modelId="{D423837C-0784-4DFD-AA01-4B1908B7CBC8}">
      <dsp:nvSpPr>
        <dsp:cNvPr id="0" name=""/>
        <dsp:cNvSpPr/>
      </dsp:nvSpPr>
      <dsp:spPr>
        <a:xfrm>
          <a:off x="0" y="4810237"/>
          <a:ext cx="7392039" cy="695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4697" tIns="53340" rIns="298704" bIns="53340" numCol="1" spcCol="1270" anchor="t" anchorCtr="0">
          <a:noAutofit/>
        </a:bodyPr>
        <a:lstStyle/>
        <a:p>
          <a:pPr marL="285750" lvl="1" indent="-285750" algn="l" defTabSz="1466850">
            <a:lnSpc>
              <a:spcPct val="90000"/>
            </a:lnSpc>
            <a:spcBef>
              <a:spcPct val="0"/>
            </a:spcBef>
            <a:spcAft>
              <a:spcPct val="20000"/>
            </a:spcAft>
            <a:buChar char="•"/>
          </a:pPr>
          <a14:m xmlns:a14="http://schemas.microsoft.com/office/drawing/2010/main">
            <m:oMath xmlns:m="http://schemas.openxmlformats.org/officeDocument/2006/math">
              <m:r>
                <m:rPr>
                  <m:sty m:val="p"/>
                </m:rPr>
                <a:rPr lang="en-US" sz="3300" b="0" i="0" kern="1200" smtClean="0">
                  <a:latin typeface="Cambria Math" panose="02040503050406030204" pitchFamily="18" charset="0"/>
                </a:rPr>
                <m:t>NPV</m:t>
              </m:r>
              <m:r>
                <a:rPr lang="en-US" sz="3300" b="0" i="0" kern="1200" smtClean="0">
                  <a:latin typeface="Cambria Math" panose="02040503050406030204" pitchFamily="18" charset="0"/>
                </a:rPr>
                <m:t>=218,904−200,000=18,904</m:t>
              </m:r>
            </m:oMath>
          </a14:m>
          <a:endParaRPr lang="en-US" sz="3300" kern="1200"/>
        </a:p>
      </dsp:txBody>
      <dsp:txXfrm>
        <a:off x="0" y="4810237"/>
        <a:ext cx="7392039" cy="69552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FDD563-20D1-435D-B0A3-3B641C5FCDA0}">
      <dsp:nvSpPr>
        <dsp:cNvPr id="0" name=""/>
        <dsp:cNvSpPr/>
      </dsp:nvSpPr>
      <dsp:spPr>
        <a:xfrm>
          <a:off x="620208" y="0"/>
          <a:ext cx="6217920" cy="2634017"/>
        </a:xfrm>
        <a:prstGeom prst="rightArrow">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A214FC-7229-4708-A651-81E9D8F40C6C}">
      <dsp:nvSpPr>
        <dsp:cNvPr id="0" name=""/>
        <dsp:cNvSpPr/>
      </dsp:nvSpPr>
      <dsp:spPr>
        <a:xfrm>
          <a:off x="0" y="790205"/>
          <a:ext cx="7315200" cy="1053606"/>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en-GB" sz="3600" kern="1200" dirty="0"/>
            <a:t>The profitability index technique</a:t>
          </a:r>
        </a:p>
      </dsp:txBody>
      <dsp:txXfrm>
        <a:off x="51433" y="841638"/>
        <a:ext cx="7212334" cy="95074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BE5469-52F3-4995-B583-7E68D8779167}">
      <dsp:nvSpPr>
        <dsp:cNvPr id="0" name=""/>
        <dsp:cNvSpPr/>
      </dsp:nvSpPr>
      <dsp:spPr>
        <a:xfrm>
          <a:off x="372670" y="0"/>
          <a:ext cx="2060812" cy="2060812"/>
        </a:xfrm>
        <a:prstGeom prst="ellipse">
          <a:avLst/>
        </a:prstGeom>
        <a:solidFill>
          <a:schemeClr val="lt1">
            <a:alpha val="50000"/>
            <a:hueOff val="0"/>
            <a:satOff val="0"/>
            <a:lumOff val="0"/>
            <a:alphaOff val="0"/>
          </a:schemeClr>
        </a:solidFill>
        <a:ln w="19050" cap="flat" cmpd="sng" algn="ctr">
          <a:solidFill>
            <a:schemeClr val="dk2">
              <a:shade val="80000"/>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355850" rtl="0">
            <a:lnSpc>
              <a:spcPct val="90000"/>
            </a:lnSpc>
            <a:spcBef>
              <a:spcPct val="0"/>
            </a:spcBef>
            <a:spcAft>
              <a:spcPct val="35000"/>
            </a:spcAft>
            <a:buNone/>
          </a:pPr>
          <a:r>
            <a:rPr lang="en-GB" sz="5300" kern="1200"/>
            <a:t>Next </a:t>
          </a:r>
        </a:p>
      </dsp:txBody>
      <dsp:txXfrm>
        <a:off x="674469" y="301799"/>
        <a:ext cx="1457214" cy="145721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8CAFC4-4999-4150-B396-52C67D92B6D1}">
      <dsp:nvSpPr>
        <dsp:cNvPr id="0" name=""/>
        <dsp:cNvSpPr/>
      </dsp:nvSpPr>
      <dsp:spPr>
        <a:xfrm>
          <a:off x="0" y="801853"/>
          <a:ext cx="7059183" cy="1819125"/>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47871" tIns="687324" rIns="547871" bIns="284480" numCol="1" spcCol="1270" anchor="t" anchorCtr="0">
          <a:noAutofit/>
        </a:bodyPr>
        <a:lstStyle/>
        <a:p>
          <a:pPr marL="285750" lvl="1" indent="-285750" algn="l" defTabSz="1778000">
            <a:lnSpc>
              <a:spcPct val="90000"/>
            </a:lnSpc>
            <a:spcBef>
              <a:spcPct val="0"/>
            </a:spcBef>
            <a:spcAft>
              <a:spcPct val="15000"/>
            </a:spcAft>
            <a:buChar char="•"/>
          </a:pPr>
          <a14:m xmlns:a14="http://schemas.microsoft.com/office/drawing/2010/main">
            <m:oMath xmlns:m="http://schemas.openxmlformats.org/officeDocument/2006/math">
              <m:r>
                <m:rPr>
                  <m:sty m:val="p"/>
                </m:rPr>
                <a:rPr lang="en-US" sz="4000" i="0" kern="1200" smtClean="0">
                  <a:latin typeface="Cambria Math" panose="02040503050406030204" pitchFamily="18" charset="0"/>
                </a:rPr>
                <m:t>PI</m:t>
              </m:r>
              <m:r>
                <a:rPr lang="en-US" sz="4000" i="0" kern="1200" smtClean="0">
                  <a:latin typeface="Cambria Math" panose="02040503050406030204" pitchFamily="18" charset="0"/>
                </a:rPr>
                <m:t> = </m:t>
              </m:r>
              <m:f>
                <m:fPr>
                  <m:ctrlPr>
                    <a:rPr lang="en-US" sz="4000" i="1" kern="1200">
                      <a:latin typeface="Cambria Math" panose="02040503050406030204" pitchFamily="18" charset="0"/>
                    </a:rPr>
                  </m:ctrlPr>
                </m:fPr>
                <m:num>
                  <m:r>
                    <m:rPr>
                      <m:sty m:val="p"/>
                    </m:rPr>
                    <a:rPr lang="en-US" sz="4000" b="0" i="0" kern="1200">
                      <a:latin typeface="Cambria Math" panose="02040503050406030204" pitchFamily="18" charset="0"/>
                    </a:rPr>
                    <m:t>Sum</m:t>
                  </m:r>
                  <m:r>
                    <a:rPr lang="en-US" sz="4000" b="0" i="0" kern="1200">
                      <a:latin typeface="Cambria Math" panose="02040503050406030204" pitchFamily="18" charset="0"/>
                    </a:rPr>
                    <m:t> </m:t>
                  </m:r>
                  <m:r>
                    <m:rPr>
                      <m:sty m:val="p"/>
                    </m:rPr>
                    <a:rPr lang="en-US" sz="4000" b="0" i="0" kern="1200">
                      <a:latin typeface="Cambria Math" panose="02040503050406030204" pitchFamily="18" charset="0"/>
                    </a:rPr>
                    <m:t>of</m:t>
                  </m:r>
                  <m:r>
                    <a:rPr lang="en-US" sz="4000" b="0" i="0" kern="1200">
                      <a:latin typeface="Cambria Math" panose="02040503050406030204" pitchFamily="18" charset="0"/>
                    </a:rPr>
                    <m:t> </m:t>
                  </m:r>
                  <m:r>
                    <m:rPr>
                      <m:sty m:val="p"/>
                    </m:rPr>
                    <a:rPr lang="en-US" sz="4000" b="0" i="0" kern="1200">
                      <a:latin typeface="Cambria Math" panose="02040503050406030204" pitchFamily="18" charset="0"/>
                    </a:rPr>
                    <m:t>PV</m:t>
                  </m:r>
                  <m:r>
                    <a:rPr lang="en-US" sz="4000" b="0" i="0" kern="1200">
                      <a:latin typeface="Cambria Math" panose="02040503050406030204" pitchFamily="18" charset="0"/>
                    </a:rPr>
                    <m:t> </m:t>
                  </m:r>
                  <m:r>
                    <m:rPr>
                      <m:sty m:val="p"/>
                    </m:rPr>
                    <a:rPr lang="en-US" sz="4000" b="0" i="0" kern="1200">
                      <a:latin typeface="Cambria Math" panose="02040503050406030204" pitchFamily="18" charset="0"/>
                    </a:rPr>
                    <m:t>of</m:t>
                  </m:r>
                  <m:r>
                    <a:rPr lang="en-US" sz="4000" b="0" i="0" kern="1200">
                      <a:latin typeface="Cambria Math" panose="02040503050406030204" pitchFamily="18" charset="0"/>
                    </a:rPr>
                    <m:t> </m:t>
                  </m:r>
                  <m:r>
                    <m:rPr>
                      <m:sty m:val="p"/>
                    </m:rPr>
                    <a:rPr lang="en-US" sz="4000" b="0" i="0" kern="1200">
                      <a:latin typeface="Cambria Math" panose="02040503050406030204" pitchFamily="18" charset="0"/>
                    </a:rPr>
                    <m:t>Future</m:t>
                  </m:r>
                  <m:r>
                    <a:rPr lang="en-US" sz="4000" b="0" i="0" kern="1200">
                      <a:latin typeface="Cambria Math" panose="02040503050406030204" pitchFamily="18" charset="0"/>
                    </a:rPr>
                    <m:t> </m:t>
                  </m:r>
                  <m:r>
                    <m:rPr>
                      <m:sty m:val="p"/>
                    </m:rPr>
                    <a:rPr lang="en-US" sz="4000" b="0" i="0" kern="1200">
                      <a:latin typeface="Cambria Math" panose="02040503050406030204" pitchFamily="18" charset="0"/>
                    </a:rPr>
                    <m:t>NCF</m:t>
                  </m:r>
                </m:num>
                <m:den>
                  <m:r>
                    <m:rPr>
                      <m:sty m:val="p"/>
                    </m:rPr>
                    <a:rPr lang="en-US" sz="4000" b="0" i="0" kern="1200">
                      <a:latin typeface="Cambria Math" panose="02040503050406030204" pitchFamily="18" charset="0"/>
                    </a:rPr>
                    <m:t>Initial</m:t>
                  </m:r>
                  <m:r>
                    <a:rPr lang="en-US" sz="4000" b="0" i="0" kern="1200">
                      <a:latin typeface="Cambria Math" panose="02040503050406030204" pitchFamily="18" charset="0"/>
                    </a:rPr>
                    <m:t> </m:t>
                  </m:r>
                  <m:r>
                    <m:rPr>
                      <m:sty m:val="p"/>
                    </m:rPr>
                    <a:rPr lang="en-US" sz="4000" b="0" i="0" kern="1200">
                      <a:latin typeface="Cambria Math" panose="02040503050406030204" pitchFamily="18" charset="0"/>
                    </a:rPr>
                    <m:t>Investment</m:t>
                  </m:r>
                </m:den>
              </m:f>
            </m:oMath>
          </a14:m>
          <a:endParaRPr lang="en-US" sz="4000" kern="1200" dirty="0"/>
        </a:p>
      </dsp:txBody>
      <dsp:txXfrm>
        <a:off x="0" y="801853"/>
        <a:ext cx="7059183" cy="1819125"/>
      </dsp:txXfrm>
    </dsp:sp>
    <dsp:sp modelId="{29A8F84E-B651-4CCB-BE51-6A091F938CB8}">
      <dsp:nvSpPr>
        <dsp:cNvPr id="0" name=""/>
        <dsp:cNvSpPr/>
      </dsp:nvSpPr>
      <dsp:spPr>
        <a:xfrm>
          <a:off x="352959" y="314773"/>
          <a:ext cx="4941428" cy="97416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774" tIns="0" rIns="186774" bIns="0" numCol="1" spcCol="1270" anchor="ctr" anchorCtr="0">
          <a:noAutofit/>
        </a:bodyPr>
        <a:lstStyle/>
        <a:p>
          <a:pPr marL="0" lvl="0" indent="0" algn="l" defTabSz="1466850">
            <a:lnSpc>
              <a:spcPct val="90000"/>
            </a:lnSpc>
            <a:spcBef>
              <a:spcPct val="0"/>
            </a:spcBef>
            <a:spcAft>
              <a:spcPct val="35000"/>
            </a:spcAft>
            <a:buNone/>
          </a:pPr>
          <a:r>
            <a:rPr lang="en-US" sz="3300" b="1" kern="1200"/>
            <a:t>Computation:</a:t>
          </a:r>
          <a:endParaRPr lang="en-US" sz="3300" kern="1200"/>
        </a:p>
      </dsp:txBody>
      <dsp:txXfrm>
        <a:off x="400514" y="362328"/>
        <a:ext cx="4846318" cy="879050"/>
      </dsp:txXfrm>
    </dsp:sp>
    <dsp:sp modelId="{553B9FE7-88FD-4164-B376-6481F4F6D11F}">
      <dsp:nvSpPr>
        <dsp:cNvPr id="0" name=""/>
        <dsp:cNvSpPr/>
      </dsp:nvSpPr>
      <dsp:spPr>
        <a:xfrm>
          <a:off x="0" y="3286258"/>
          <a:ext cx="7059183" cy="1923075"/>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47871" tIns="687324" rIns="547871" bIns="234696" numCol="1" spcCol="1270" anchor="t" anchorCtr="0">
          <a:noAutofit/>
        </a:bodyPr>
        <a:lstStyle/>
        <a:p>
          <a:pPr marL="285750" lvl="1" indent="-285750" algn="l" defTabSz="1466850">
            <a:lnSpc>
              <a:spcPct val="90000"/>
            </a:lnSpc>
            <a:spcBef>
              <a:spcPct val="0"/>
            </a:spcBef>
            <a:spcAft>
              <a:spcPct val="15000"/>
            </a:spcAft>
            <a:buChar char="•"/>
          </a:pPr>
          <a:r>
            <a:rPr lang="en-US" sz="3300" kern="1200" dirty="0"/>
            <a:t>Accept the project if its PI &gt; 1 </a:t>
          </a:r>
        </a:p>
        <a:p>
          <a:pPr marL="285750" lvl="1" indent="-285750" algn="l" defTabSz="1466850">
            <a:lnSpc>
              <a:spcPct val="90000"/>
            </a:lnSpc>
            <a:spcBef>
              <a:spcPct val="0"/>
            </a:spcBef>
            <a:spcAft>
              <a:spcPct val="15000"/>
            </a:spcAft>
            <a:buChar char="•"/>
          </a:pPr>
          <a:r>
            <a:rPr lang="en-US" sz="3300" kern="1200" dirty="0"/>
            <a:t>Reject the project if its PI &lt; 1.</a:t>
          </a:r>
        </a:p>
      </dsp:txBody>
      <dsp:txXfrm>
        <a:off x="0" y="3286258"/>
        <a:ext cx="7059183" cy="1923075"/>
      </dsp:txXfrm>
    </dsp:sp>
    <dsp:sp modelId="{1DD3963B-37BF-49EC-A2B5-1C8A4240F305}">
      <dsp:nvSpPr>
        <dsp:cNvPr id="0" name=""/>
        <dsp:cNvSpPr/>
      </dsp:nvSpPr>
      <dsp:spPr>
        <a:xfrm>
          <a:off x="352959" y="2799178"/>
          <a:ext cx="4941428" cy="97416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774" tIns="0" rIns="186774" bIns="0" numCol="1" spcCol="1270" anchor="ctr" anchorCtr="0">
          <a:noAutofit/>
        </a:bodyPr>
        <a:lstStyle/>
        <a:p>
          <a:pPr marL="0" lvl="0" indent="0" algn="l" defTabSz="1466850">
            <a:lnSpc>
              <a:spcPct val="90000"/>
            </a:lnSpc>
            <a:spcBef>
              <a:spcPct val="0"/>
            </a:spcBef>
            <a:spcAft>
              <a:spcPct val="35000"/>
            </a:spcAft>
            <a:buNone/>
          </a:pPr>
          <a:r>
            <a:rPr lang="en-US" sz="3300" b="1" kern="1200"/>
            <a:t>Decision rule</a:t>
          </a:r>
          <a:endParaRPr lang="en-US" sz="3300" kern="1200"/>
        </a:p>
      </dsp:txBody>
      <dsp:txXfrm>
        <a:off x="400514" y="2846733"/>
        <a:ext cx="4846318" cy="87905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AE331C-51A3-420C-8BB1-8F5564F68298}">
      <dsp:nvSpPr>
        <dsp:cNvPr id="0" name=""/>
        <dsp:cNvSpPr/>
      </dsp:nvSpPr>
      <dsp:spPr>
        <a:xfrm>
          <a:off x="0" y="3320672"/>
          <a:ext cx="10517487" cy="1231661"/>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dirty="0"/>
            <a:t>A project with positive NPV has PI &gt; 1 and a project with negative NPV has PI &lt; 1. </a:t>
          </a:r>
        </a:p>
      </dsp:txBody>
      <dsp:txXfrm>
        <a:off x="0" y="3320672"/>
        <a:ext cx="10517487" cy="1231661"/>
      </dsp:txXfrm>
    </dsp:sp>
    <dsp:sp modelId="{1462257C-7F99-48F0-ACC0-E5343B66BE76}">
      <dsp:nvSpPr>
        <dsp:cNvPr id="0" name=""/>
        <dsp:cNvSpPr/>
      </dsp:nvSpPr>
      <dsp:spPr>
        <a:xfrm rot="10800000">
          <a:off x="0" y="811"/>
          <a:ext cx="10517487" cy="3338335"/>
        </a:xfrm>
        <a:prstGeom prst="upArrowCallou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dirty="0"/>
            <a:t>If a project’s NPV is positive then the PV of future cash flows from the project is more than the initial cash outflow; and so, its PI will be greater than 1.</a:t>
          </a:r>
        </a:p>
        <a:p>
          <a:pPr marL="0" lvl="0" indent="0" algn="ctr" defTabSz="1022350">
            <a:lnSpc>
              <a:spcPct val="90000"/>
            </a:lnSpc>
            <a:spcBef>
              <a:spcPct val="0"/>
            </a:spcBef>
            <a:spcAft>
              <a:spcPct val="35000"/>
            </a:spcAft>
            <a:buNone/>
          </a:pPr>
          <a:r>
            <a:rPr lang="en-US" sz="2300" kern="1200" dirty="0"/>
            <a:t>If a project’s NPV is negative then the PV of future cash flows from the project is less than the initial cash outflow; and so, its PI will be less than 1.  </a:t>
          </a:r>
        </a:p>
      </dsp:txBody>
      <dsp:txXfrm rot="10800000">
        <a:off x="0" y="811"/>
        <a:ext cx="10517487" cy="216915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7D7C57-7717-4B6C-B428-FDA14723A0AC}">
      <dsp:nvSpPr>
        <dsp:cNvPr id="0" name=""/>
        <dsp:cNvSpPr/>
      </dsp:nvSpPr>
      <dsp:spPr>
        <a:xfrm>
          <a:off x="0" y="0"/>
          <a:ext cx="10073199" cy="1857973"/>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b="1" kern="1200" dirty="0"/>
            <a:t>Strength</a:t>
          </a:r>
          <a:endParaRPr lang="en-US" sz="3900" kern="1200" dirty="0"/>
        </a:p>
        <a:p>
          <a:pPr marL="285750" lvl="1" indent="-285750" algn="l" defTabSz="1333500">
            <a:lnSpc>
              <a:spcPct val="90000"/>
            </a:lnSpc>
            <a:spcBef>
              <a:spcPct val="0"/>
            </a:spcBef>
            <a:spcAft>
              <a:spcPct val="15000"/>
            </a:spcAft>
            <a:buChar char="•"/>
          </a:pPr>
          <a:r>
            <a:rPr lang="en-US" sz="3000" kern="1200" dirty="0"/>
            <a:t>Its result is identical to that of the NPV method.</a:t>
          </a:r>
        </a:p>
      </dsp:txBody>
      <dsp:txXfrm>
        <a:off x="2200437" y="0"/>
        <a:ext cx="7872761" cy="1857973"/>
      </dsp:txXfrm>
    </dsp:sp>
    <dsp:sp modelId="{FD28168A-4EF0-43CE-BBFA-FDBF84C0FA00}">
      <dsp:nvSpPr>
        <dsp:cNvPr id="0" name=""/>
        <dsp:cNvSpPr/>
      </dsp:nvSpPr>
      <dsp:spPr>
        <a:xfrm>
          <a:off x="185797" y="185797"/>
          <a:ext cx="2014639" cy="1486378"/>
        </a:xfrm>
        <a:prstGeom prst="roundRect">
          <a:avLst>
            <a:gd name="adj" fmla="val 10000"/>
          </a:avLst>
        </a:prstGeom>
        <a:solidFill>
          <a:schemeClr val="accent3">
            <a:tint val="40000"/>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183D732-B675-4E68-80F5-500B8528464F}">
      <dsp:nvSpPr>
        <dsp:cNvPr id="0" name=""/>
        <dsp:cNvSpPr/>
      </dsp:nvSpPr>
      <dsp:spPr>
        <a:xfrm>
          <a:off x="0" y="2043770"/>
          <a:ext cx="10073199" cy="1857973"/>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b="1" kern="1200"/>
            <a:t>Weakness</a:t>
          </a:r>
          <a:endParaRPr lang="en-US" sz="3900" kern="1200"/>
        </a:p>
        <a:p>
          <a:pPr marL="285750" lvl="1" indent="-285750" algn="l" defTabSz="1333500">
            <a:lnSpc>
              <a:spcPct val="90000"/>
            </a:lnSpc>
            <a:spcBef>
              <a:spcPct val="0"/>
            </a:spcBef>
            <a:spcAft>
              <a:spcPct val="15000"/>
            </a:spcAft>
            <a:buChar char="•"/>
          </a:pPr>
          <a:r>
            <a:rPr lang="en-US" sz="3000" kern="1200"/>
            <a:t>May lead to incorrect decisions when comparing mutually exclusive projects.</a:t>
          </a:r>
        </a:p>
      </dsp:txBody>
      <dsp:txXfrm>
        <a:off x="2200437" y="2043770"/>
        <a:ext cx="7872761" cy="1857973"/>
      </dsp:txXfrm>
    </dsp:sp>
    <dsp:sp modelId="{6EE59F4B-69E9-48D1-80F9-4EB809333B83}">
      <dsp:nvSpPr>
        <dsp:cNvPr id="0" name=""/>
        <dsp:cNvSpPr/>
      </dsp:nvSpPr>
      <dsp:spPr>
        <a:xfrm>
          <a:off x="185797" y="2229568"/>
          <a:ext cx="2014639" cy="1486378"/>
        </a:xfrm>
        <a:prstGeom prst="roundRect">
          <a:avLst>
            <a:gd name="adj" fmla="val 10000"/>
          </a:avLst>
        </a:prstGeom>
        <a:solidFill>
          <a:schemeClr val="accent3">
            <a:tint val="40000"/>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0E6B45-A00E-4CC0-AFC9-710A6DBF531D}">
      <dsp:nvSpPr>
        <dsp:cNvPr id="0" name=""/>
        <dsp:cNvSpPr/>
      </dsp:nvSpPr>
      <dsp:spPr>
        <a:xfrm>
          <a:off x="5210353" y="0"/>
          <a:ext cx="4194727" cy="4194544"/>
        </a:xfrm>
        <a:prstGeom prst="donut">
          <a:avLst>
            <a:gd name="adj" fmla="val 1101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742E62-A67D-41F2-A57E-5741F760FAE0}">
      <dsp:nvSpPr>
        <dsp:cNvPr id="0" name=""/>
        <dsp:cNvSpPr/>
      </dsp:nvSpPr>
      <dsp:spPr>
        <a:xfrm>
          <a:off x="1120017" y="146802"/>
          <a:ext cx="5159108" cy="3900755"/>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9000" r="-9000"/>
          </a:stretch>
        </a:blip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85543D-9E10-40D2-8955-6686B620BFCB}">
      <dsp:nvSpPr>
        <dsp:cNvPr id="0" name=""/>
        <dsp:cNvSpPr/>
      </dsp:nvSpPr>
      <dsp:spPr>
        <a:xfrm>
          <a:off x="5671831" y="461379"/>
          <a:ext cx="3271771" cy="3271628"/>
        </a:xfrm>
        <a:prstGeom prst="ellipse">
          <a:avLst/>
        </a:prstGeom>
        <a:solidFill>
          <a:schemeClr val="lt1">
            <a:alpha val="90000"/>
            <a:tint val="40000"/>
            <a:hueOff val="0"/>
            <a:satOff val="0"/>
            <a:lumOff val="0"/>
            <a:alphaOff val="0"/>
          </a:schemeClr>
        </a:solidFill>
        <a:ln w="12700" cap="flat" cmpd="sng" algn="ctr">
          <a:solidFill>
            <a:schemeClr val="accent3">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US" sz="2400" kern="1200" dirty="0"/>
            <a:t>Investment projects should be evaluated based on value-maximizing criteria.</a:t>
          </a:r>
        </a:p>
      </dsp:txBody>
      <dsp:txXfrm>
        <a:off x="6150971" y="940498"/>
        <a:ext cx="2313491" cy="231339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FDD563-20D1-435D-B0A3-3B641C5FCDA0}">
      <dsp:nvSpPr>
        <dsp:cNvPr id="0" name=""/>
        <dsp:cNvSpPr/>
      </dsp:nvSpPr>
      <dsp:spPr>
        <a:xfrm>
          <a:off x="620208" y="0"/>
          <a:ext cx="6217920" cy="2634017"/>
        </a:xfrm>
        <a:prstGeom prst="rightArrow">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A214FC-7229-4708-A651-81E9D8F40C6C}">
      <dsp:nvSpPr>
        <dsp:cNvPr id="0" name=""/>
        <dsp:cNvSpPr/>
      </dsp:nvSpPr>
      <dsp:spPr>
        <a:xfrm>
          <a:off x="1040130" y="790205"/>
          <a:ext cx="5234940" cy="1053606"/>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ctr" defTabSz="2000250" rtl="0">
            <a:lnSpc>
              <a:spcPct val="90000"/>
            </a:lnSpc>
            <a:spcBef>
              <a:spcPct val="0"/>
            </a:spcBef>
            <a:spcAft>
              <a:spcPct val="35000"/>
            </a:spcAft>
            <a:buNone/>
          </a:pPr>
          <a:r>
            <a:rPr lang="en-GB" sz="4500" kern="1200" dirty="0"/>
            <a:t>The IRR technique</a:t>
          </a:r>
        </a:p>
      </dsp:txBody>
      <dsp:txXfrm>
        <a:off x="1091563" y="841638"/>
        <a:ext cx="5132074" cy="95074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BE5469-52F3-4995-B583-7E68D8779167}">
      <dsp:nvSpPr>
        <dsp:cNvPr id="0" name=""/>
        <dsp:cNvSpPr/>
      </dsp:nvSpPr>
      <dsp:spPr>
        <a:xfrm>
          <a:off x="372670" y="0"/>
          <a:ext cx="2060812" cy="2060812"/>
        </a:xfrm>
        <a:prstGeom prst="ellipse">
          <a:avLst/>
        </a:prstGeom>
        <a:solidFill>
          <a:schemeClr val="lt1">
            <a:alpha val="50000"/>
            <a:hueOff val="0"/>
            <a:satOff val="0"/>
            <a:lumOff val="0"/>
            <a:alphaOff val="0"/>
          </a:schemeClr>
        </a:solidFill>
        <a:ln w="19050" cap="flat" cmpd="sng" algn="ctr">
          <a:solidFill>
            <a:schemeClr val="dk2">
              <a:shade val="80000"/>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355850" rtl="0">
            <a:lnSpc>
              <a:spcPct val="90000"/>
            </a:lnSpc>
            <a:spcBef>
              <a:spcPct val="0"/>
            </a:spcBef>
            <a:spcAft>
              <a:spcPct val="35000"/>
            </a:spcAft>
            <a:buNone/>
          </a:pPr>
          <a:r>
            <a:rPr lang="en-GB" sz="5300" kern="1200"/>
            <a:t>Next </a:t>
          </a:r>
        </a:p>
      </dsp:txBody>
      <dsp:txXfrm>
        <a:off x="674469" y="301799"/>
        <a:ext cx="1457214" cy="1457214"/>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0EAE13-FB09-49A7-9BF7-ACBC22BF95E1}">
      <dsp:nvSpPr>
        <dsp:cNvPr id="0" name=""/>
        <dsp:cNvSpPr/>
      </dsp:nvSpPr>
      <dsp:spPr>
        <a:xfrm>
          <a:off x="0" y="592499"/>
          <a:ext cx="6711950" cy="1719900"/>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0922" tIns="812292" rIns="520922" bIns="213360" numCol="1" spcCol="1270" anchor="t" anchorCtr="0">
          <a:noAutofit/>
        </a:bodyPr>
        <a:lstStyle/>
        <a:p>
          <a:pPr marL="285750" lvl="1" indent="-285750" algn="l" defTabSz="1333500" rtl="0">
            <a:lnSpc>
              <a:spcPct val="90000"/>
            </a:lnSpc>
            <a:spcBef>
              <a:spcPct val="0"/>
            </a:spcBef>
            <a:spcAft>
              <a:spcPct val="15000"/>
            </a:spcAft>
            <a:buChar char="•"/>
          </a:pPr>
          <a14:m xmlns:a14="http://schemas.microsoft.com/office/drawing/2010/main">
            <m:oMath xmlns:m="http://schemas.openxmlformats.org/officeDocument/2006/math">
              <m:sSub>
                <m:sSubPr>
                  <m:ctrlPr>
                    <a:rPr lang="en-US" sz="3000" b="0" i="1" kern="1200" smtClean="0">
                      <a:latin typeface="Cambria Math" panose="02040503050406030204" pitchFamily="18" charset="0"/>
                    </a:rPr>
                  </m:ctrlPr>
                </m:sSubPr>
                <m:e>
                  <m:r>
                    <m:rPr>
                      <m:sty m:val="p"/>
                    </m:rPr>
                    <a:rPr lang="en-US" sz="3000" b="0" i="0" kern="1200">
                      <a:latin typeface="Cambria Math" panose="02040503050406030204" pitchFamily="18" charset="0"/>
                    </a:rPr>
                    <m:t>IRR</m:t>
                  </m:r>
                  <m:r>
                    <a:rPr lang="en-US" sz="3000" b="0" i="0" kern="1200">
                      <a:latin typeface="Cambria Math" panose="02040503050406030204" pitchFamily="18" charset="0"/>
                    </a:rPr>
                    <m:t>=</m:t>
                  </m:r>
                  <m:r>
                    <m:rPr>
                      <m:sty m:val="p"/>
                    </m:rPr>
                    <a:rPr lang="en-US" sz="3000" i="0" kern="1200">
                      <a:latin typeface="Cambria Math" panose="02040503050406030204" pitchFamily="18" charset="0"/>
                    </a:rPr>
                    <m:t>i</m:t>
                  </m:r>
                </m:e>
                <m:sub>
                  <m:r>
                    <m:rPr>
                      <m:sty m:val="p"/>
                    </m:rPr>
                    <a:rPr lang="en-US" sz="3000" b="0" i="0" kern="1200">
                      <a:latin typeface="Cambria Math" panose="02040503050406030204" pitchFamily="18" charset="0"/>
                    </a:rPr>
                    <m:t>L</m:t>
                  </m:r>
                </m:sub>
              </m:sSub>
              <m:r>
                <a:rPr lang="en-US" sz="3000" b="0" i="0" kern="1200">
                  <a:latin typeface="Cambria Math" panose="02040503050406030204" pitchFamily="18" charset="0"/>
                </a:rPr>
                <m:t>+</m:t>
              </m:r>
              <m:d>
                <m:dPr>
                  <m:ctrlPr>
                    <a:rPr lang="en-US" sz="3000" b="0" i="1" kern="1200">
                      <a:latin typeface="Cambria Math" panose="02040503050406030204" pitchFamily="18" charset="0"/>
                    </a:rPr>
                  </m:ctrlPr>
                </m:dPr>
                <m:e>
                  <m:f>
                    <m:fPr>
                      <m:ctrlPr>
                        <a:rPr lang="en-US" sz="3000" b="0" i="1" kern="1200">
                          <a:latin typeface="Cambria Math" panose="02040503050406030204" pitchFamily="18" charset="0"/>
                        </a:rPr>
                      </m:ctrlPr>
                    </m:fPr>
                    <m:num>
                      <m:sSub>
                        <m:sSubPr>
                          <m:ctrlPr>
                            <a:rPr lang="en-US" sz="3000" i="1" kern="1200">
                              <a:latin typeface="Cambria Math" panose="02040503050406030204" pitchFamily="18" charset="0"/>
                            </a:rPr>
                          </m:ctrlPr>
                        </m:sSubPr>
                        <m:e>
                          <m:r>
                            <m:rPr>
                              <m:sty m:val="p"/>
                            </m:rPr>
                            <a:rPr lang="en-US" sz="3000" i="0" kern="1200">
                              <a:latin typeface="Cambria Math" panose="02040503050406030204" pitchFamily="18" charset="0"/>
                            </a:rPr>
                            <m:t>NPV</m:t>
                          </m:r>
                        </m:e>
                        <m:sub>
                          <m:r>
                            <m:rPr>
                              <m:sty m:val="p"/>
                            </m:rPr>
                            <a:rPr lang="en-US" sz="3000" b="0" i="0" kern="1200">
                              <a:latin typeface="Cambria Math" panose="02040503050406030204" pitchFamily="18" charset="0"/>
                            </a:rPr>
                            <m:t>L</m:t>
                          </m:r>
                        </m:sub>
                      </m:sSub>
                    </m:num>
                    <m:den>
                      <m:sSub>
                        <m:sSubPr>
                          <m:ctrlPr>
                            <a:rPr lang="en-US" sz="3000" i="1" kern="1200">
                              <a:latin typeface="Cambria Math" panose="02040503050406030204" pitchFamily="18" charset="0"/>
                            </a:rPr>
                          </m:ctrlPr>
                        </m:sSubPr>
                        <m:e>
                          <m:r>
                            <m:rPr>
                              <m:sty m:val="p"/>
                            </m:rPr>
                            <a:rPr lang="en-US" sz="3000" i="0" kern="1200">
                              <a:latin typeface="Cambria Math" panose="02040503050406030204" pitchFamily="18" charset="0"/>
                            </a:rPr>
                            <m:t>NPV</m:t>
                          </m:r>
                        </m:e>
                        <m:sub>
                          <m:r>
                            <m:rPr>
                              <m:sty m:val="p"/>
                            </m:rPr>
                            <a:rPr lang="en-US" sz="3000" i="0" kern="1200">
                              <a:latin typeface="Cambria Math" panose="02040503050406030204" pitchFamily="18" charset="0"/>
                            </a:rPr>
                            <m:t>L</m:t>
                          </m:r>
                        </m:sub>
                      </m:sSub>
                      <m:r>
                        <a:rPr lang="en-US" sz="3000" b="0" i="0" kern="1200">
                          <a:latin typeface="Cambria Math" panose="02040503050406030204" pitchFamily="18" charset="0"/>
                        </a:rPr>
                        <m:t>−</m:t>
                      </m:r>
                      <m:sSub>
                        <m:sSubPr>
                          <m:ctrlPr>
                            <a:rPr lang="en-US" sz="3000" i="1" kern="1200">
                              <a:latin typeface="Cambria Math" panose="02040503050406030204" pitchFamily="18" charset="0"/>
                            </a:rPr>
                          </m:ctrlPr>
                        </m:sSubPr>
                        <m:e>
                          <m:r>
                            <m:rPr>
                              <m:sty m:val="p"/>
                            </m:rPr>
                            <a:rPr lang="en-US" sz="3000" i="0" kern="1200">
                              <a:latin typeface="Cambria Math" panose="02040503050406030204" pitchFamily="18" charset="0"/>
                            </a:rPr>
                            <m:t>NPV</m:t>
                          </m:r>
                        </m:e>
                        <m:sub>
                          <m:r>
                            <m:rPr>
                              <m:sty m:val="p"/>
                            </m:rPr>
                            <a:rPr lang="en-US" sz="3000" b="0" i="0" kern="1200">
                              <a:latin typeface="Cambria Math" panose="02040503050406030204" pitchFamily="18" charset="0"/>
                            </a:rPr>
                            <m:t>H</m:t>
                          </m:r>
                        </m:sub>
                      </m:sSub>
                    </m:den>
                  </m:f>
                </m:e>
              </m:d>
              <m:r>
                <a:rPr lang="en-US" sz="3000" b="0" i="0" kern="1200">
                  <a:latin typeface="Cambria Math" panose="02040503050406030204" pitchFamily="18" charset="0"/>
                </a:rPr>
                <m:t>(</m:t>
              </m:r>
              <m:sSub>
                <m:sSubPr>
                  <m:ctrlPr>
                    <a:rPr lang="en-US" sz="3000" i="1" kern="1200">
                      <a:latin typeface="Cambria Math" panose="02040503050406030204" pitchFamily="18" charset="0"/>
                    </a:rPr>
                  </m:ctrlPr>
                </m:sSubPr>
                <m:e>
                  <m:r>
                    <m:rPr>
                      <m:sty m:val="p"/>
                    </m:rPr>
                    <a:rPr lang="en-US" sz="3000" i="0" kern="1200">
                      <a:latin typeface="Cambria Math" panose="02040503050406030204" pitchFamily="18" charset="0"/>
                    </a:rPr>
                    <m:t>i</m:t>
                  </m:r>
                </m:e>
                <m:sub>
                  <m:r>
                    <m:rPr>
                      <m:sty m:val="p"/>
                    </m:rPr>
                    <a:rPr lang="en-US" sz="3000" b="0" i="0" kern="1200">
                      <a:latin typeface="Cambria Math" panose="02040503050406030204" pitchFamily="18" charset="0"/>
                    </a:rPr>
                    <m:t>H</m:t>
                  </m:r>
                </m:sub>
              </m:sSub>
              <m:r>
                <a:rPr lang="en-US" sz="3000" b="0" i="0" kern="1200">
                  <a:latin typeface="Cambria Math" panose="02040503050406030204" pitchFamily="18" charset="0"/>
                </a:rPr>
                <m:t>−</m:t>
              </m:r>
              <m:sSub>
                <m:sSubPr>
                  <m:ctrlPr>
                    <a:rPr lang="en-US" sz="3000" i="1" kern="1200">
                      <a:latin typeface="Cambria Math" panose="02040503050406030204" pitchFamily="18" charset="0"/>
                    </a:rPr>
                  </m:ctrlPr>
                </m:sSubPr>
                <m:e>
                  <m:r>
                    <m:rPr>
                      <m:sty m:val="p"/>
                    </m:rPr>
                    <a:rPr lang="en-US" sz="3000" i="0" kern="1200">
                      <a:latin typeface="Cambria Math" panose="02040503050406030204" pitchFamily="18" charset="0"/>
                    </a:rPr>
                    <m:t>i</m:t>
                  </m:r>
                </m:e>
                <m:sub>
                  <m:r>
                    <m:rPr>
                      <m:sty m:val="p"/>
                    </m:rPr>
                    <a:rPr lang="en-US" sz="3000" b="0" i="0" kern="1200">
                      <a:latin typeface="Cambria Math" panose="02040503050406030204" pitchFamily="18" charset="0"/>
                    </a:rPr>
                    <m:t>L</m:t>
                  </m:r>
                </m:sub>
              </m:sSub>
              <m:r>
                <a:rPr lang="en-US" sz="3000" b="0" i="0" kern="1200">
                  <a:latin typeface="Cambria Math" panose="02040503050406030204" pitchFamily="18" charset="0"/>
                </a:rPr>
                <m:t>)</m:t>
              </m:r>
            </m:oMath>
          </a14:m>
          <a:endParaRPr lang="en-GB" sz="3000" kern="1200" dirty="0"/>
        </a:p>
      </dsp:txBody>
      <dsp:txXfrm>
        <a:off x="0" y="592499"/>
        <a:ext cx="6711950" cy="1719900"/>
      </dsp:txXfrm>
    </dsp:sp>
    <dsp:sp modelId="{97B2EEEB-5848-4632-80D5-355B677F4B47}">
      <dsp:nvSpPr>
        <dsp:cNvPr id="0" name=""/>
        <dsp:cNvSpPr/>
      </dsp:nvSpPr>
      <dsp:spPr>
        <a:xfrm>
          <a:off x="335597" y="16859"/>
          <a:ext cx="4698365" cy="115128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587" tIns="0" rIns="177587" bIns="0" numCol="1" spcCol="1270" anchor="ctr" anchorCtr="0">
          <a:noAutofit/>
        </a:bodyPr>
        <a:lstStyle/>
        <a:p>
          <a:pPr marL="0" lvl="0" indent="0" algn="l" defTabSz="1333500" rtl="0">
            <a:lnSpc>
              <a:spcPct val="90000"/>
            </a:lnSpc>
            <a:spcBef>
              <a:spcPct val="0"/>
            </a:spcBef>
            <a:spcAft>
              <a:spcPct val="35000"/>
            </a:spcAft>
            <a:buNone/>
          </a:pPr>
          <a:r>
            <a:rPr lang="en-GB" sz="3000" kern="1200" dirty="0"/>
            <a:t>Formula</a:t>
          </a:r>
        </a:p>
      </dsp:txBody>
      <dsp:txXfrm>
        <a:off x="391798" y="73060"/>
        <a:ext cx="4585963" cy="1038878"/>
      </dsp:txXfrm>
    </dsp:sp>
    <dsp:sp modelId="{E11B8F7D-5A01-44C6-8BB6-0EFAFD51843C}">
      <dsp:nvSpPr>
        <dsp:cNvPr id="0" name=""/>
        <dsp:cNvSpPr/>
      </dsp:nvSpPr>
      <dsp:spPr>
        <a:xfrm>
          <a:off x="0" y="3098640"/>
          <a:ext cx="6711950" cy="1904175"/>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0922" tIns="812292" rIns="520922" bIns="213360" numCol="1" spcCol="1270" anchor="t" anchorCtr="0">
          <a:noAutofit/>
        </a:bodyPr>
        <a:lstStyle/>
        <a:p>
          <a:pPr marL="285750" lvl="1" indent="-285750" algn="l" defTabSz="1333500">
            <a:lnSpc>
              <a:spcPct val="90000"/>
            </a:lnSpc>
            <a:spcBef>
              <a:spcPct val="0"/>
            </a:spcBef>
            <a:spcAft>
              <a:spcPct val="15000"/>
            </a:spcAft>
            <a:buChar char="•"/>
          </a:pPr>
          <a:r>
            <a:rPr lang="en-US" sz="3000" kern="1200" dirty="0"/>
            <a:t>Acceptance: IRR &gt; hurdle rate</a:t>
          </a:r>
          <a:endParaRPr lang="en-GB" sz="3000" kern="1200" dirty="0"/>
        </a:p>
        <a:p>
          <a:pPr marL="285750" lvl="1" indent="-285750" algn="l" defTabSz="1333500">
            <a:lnSpc>
              <a:spcPct val="90000"/>
            </a:lnSpc>
            <a:spcBef>
              <a:spcPct val="0"/>
            </a:spcBef>
            <a:spcAft>
              <a:spcPct val="15000"/>
            </a:spcAft>
            <a:buChar char="•"/>
          </a:pPr>
          <a:r>
            <a:rPr lang="en-US" sz="3000" kern="1200" dirty="0"/>
            <a:t>Rejection: IRR &lt; hurdle rate</a:t>
          </a:r>
        </a:p>
      </dsp:txBody>
      <dsp:txXfrm>
        <a:off x="0" y="3098640"/>
        <a:ext cx="6711950" cy="1904175"/>
      </dsp:txXfrm>
    </dsp:sp>
    <dsp:sp modelId="{2F6F6959-018B-4A5E-A650-FE250465509F}">
      <dsp:nvSpPr>
        <dsp:cNvPr id="0" name=""/>
        <dsp:cNvSpPr/>
      </dsp:nvSpPr>
      <dsp:spPr>
        <a:xfrm>
          <a:off x="335597" y="2523000"/>
          <a:ext cx="4698365" cy="115128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587" tIns="0" rIns="177587" bIns="0" numCol="1" spcCol="1270" anchor="ctr" anchorCtr="0">
          <a:noAutofit/>
        </a:bodyPr>
        <a:lstStyle/>
        <a:p>
          <a:pPr marL="0" lvl="0" indent="0" algn="l" defTabSz="1333500" rtl="0">
            <a:lnSpc>
              <a:spcPct val="90000"/>
            </a:lnSpc>
            <a:spcBef>
              <a:spcPct val="0"/>
            </a:spcBef>
            <a:spcAft>
              <a:spcPct val="35000"/>
            </a:spcAft>
            <a:buNone/>
          </a:pPr>
          <a:r>
            <a:rPr lang="en-GB" sz="3000" kern="1200" dirty="0"/>
            <a:t>Decision rule</a:t>
          </a:r>
        </a:p>
      </dsp:txBody>
      <dsp:txXfrm>
        <a:off x="391798" y="2579201"/>
        <a:ext cx="4585963" cy="1038878"/>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7470E2-356B-44B3-A45F-9DA98FF7A4EC}">
      <dsp:nvSpPr>
        <dsp:cNvPr id="0" name=""/>
        <dsp:cNvSpPr/>
      </dsp:nvSpPr>
      <dsp:spPr>
        <a:xfrm>
          <a:off x="0" y="93723"/>
          <a:ext cx="7275576" cy="74880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kern="1200"/>
            <a:t>Strengths</a:t>
          </a:r>
          <a:endParaRPr lang="en-US" sz="3200" kern="1200"/>
        </a:p>
      </dsp:txBody>
      <dsp:txXfrm>
        <a:off x="36553" y="130276"/>
        <a:ext cx="7202470" cy="675694"/>
      </dsp:txXfrm>
    </dsp:sp>
    <dsp:sp modelId="{023DCEB4-901B-4219-9D9A-F492DDD45FB1}">
      <dsp:nvSpPr>
        <dsp:cNvPr id="0" name=""/>
        <dsp:cNvSpPr/>
      </dsp:nvSpPr>
      <dsp:spPr>
        <a:xfrm>
          <a:off x="0" y="842523"/>
          <a:ext cx="7275576" cy="218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1000"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GB" sz="2500" kern="1200" dirty="0"/>
            <a:t>It is a relative measure (expressed in %), and so can easily be compared to that of other investments.</a:t>
          </a:r>
          <a:endParaRPr lang="en-US" sz="2500" kern="1200" dirty="0"/>
        </a:p>
        <a:p>
          <a:pPr marL="228600" lvl="1" indent="-228600" algn="l" defTabSz="1111250">
            <a:lnSpc>
              <a:spcPct val="90000"/>
            </a:lnSpc>
            <a:spcBef>
              <a:spcPct val="0"/>
            </a:spcBef>
            <a:spcAft>
              <a:spcPct val="20000"/>
            </a:spcAft>
            <a:buChar char="•"/>
          </a:pPr>
          <a:r>
            <a:rPr lang="en-GB" sz="2500" kern="1200" dirty="0"/>
            <a:t>Managers understand it much better as it is expressed in the same form as the finance rate.</a:t>
          </a:r>
          <a:endParaRPr lang="en-US" sz="2500" kern="1200" dirty="0"/>
        </a:p>
      </dsp:txBody>
      <dsp:txXfrm>
        <a:off x="0" y="842523"/>
        <a:ext cx="7275576" cy="2185920"/>
      </dsp:txXfrm>
    </dsp:sp>
    <dsp:sp modelId="{5DFE6E70-5C36-47D9-B7C3-B5DA2BD82FE8}">
      <dsp:nvSpPr>
        <dsp:cNvPr id="0" name=""/>
        <dsp:cNvSpPr/>
      </dsp:nvSpPr>
      <dsp:spPr>
        <a:xfrm>
          <a:off x="0" y="3028444"/>
          <a:ext cx="7275576" cy="74880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kern="1200"/>
            <a:t>Weaknesses</a:t>
          </a:r>
          <a:endParaRPr lang="en-US" sz="3200" kern="1200"/>
        </a:p>
      </dsp:txBody>
      <dsp:txXfrm>
        <a:off x="36553" y="3064997"/>
        <a:ext cx="7202470" cy="675694"/>
      </dsp:txXfrm>
    </dsp:sp>
    <dsp:sp modelId="{0C98CEA1-2AEC-49B6-B362-ED036F01F47C}">
      <dsp:nvSpPr>
        <dsp:cNvPr id="0" name=""/>
        <dsp:cNvSpPr/>
      </dsp:nvSpPr>
      <dsp:spPr>
        <a:xfrm>
          <a:off x="0" y="3777244"/>
          <a:ext cx="7275576" cy="1523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1000"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GB" sz="2500" kern="1200" dirty="0"/>
            <a:t>There may be multiple IRRs from nonconventional cash flows.</a:t>
          </a:r>
          <a:endParaRPr lang="en-US" sz="2500" kern="1200" dirty="0"/>
        </a:p>
        <a:p>
          <a:pPr marL="228600" lvl="1" indent="-228600" algn="l" defTabSz="1111250">
            <a:lnSpc>
              <a:spcPct val="90000"/>
            </a:lnSpc>
            <a:spcBef>
              <a:spcPct val="0"/>
            </a:spcBef>
            <a:spcAft>
              <a:spcPct val="20000"/>
            </a:spcAft>
            <a:buChar char="•"/>
          </a:pPr>
          <a:r>
            <a:rPr lang="en-GB" sz="2500" kern="1200" dirty="0"/>
            <a:t>Inefficient in appraising mutually exclusive projects.</a:t>
          </a:r>
          <a:endParaRPr lang="en-US" sz="2500" kern="1200" dirty="0"/>
        </a:p>
      </dsp:txBody>
      <dsp:txXfrm>
        <a:off x="0" y="3777244"/>
        <a:ext cx="7275576" cy="152352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FDD563-20D1-435D-B0A3-3B641C5FCDA0}">
      <dsp:nvSpPr>
        <dsp:cNvPr id="0" name=""/>
        <dsp:cNvSpPr/>
      </dsp:nvSpPr>
      <dsp:spPr>
        <a:xfrm>
          <a:off x="620208" y="0"/>
          <a:ext cx="6217920" cy="2634017"/>
        </a:xfrm>
        <a:prstGeom prst="rightArrow">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A214FC-7229-4708-A651-81E9D8F40C6C}">
      <dsp:nvSpPr>
        <dsp:cNvPr id="0" name=""/>
        <dsp:cNvSpPr/>
      </dsp:nvSpPr>
      <dsp:spPr>
        <a:xfrm>
          <a:off x="1280160" y="790205"/>
          <a:ext cx="4754879" cy="1053606"/>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ctr" defTabSz="2000250" rtl="0">
            <a:lnSpc>
              <a:spcPct val="90000"/>
            </a:lnSpc>
            <a:spcBef>
              <a:spcPct val="0"/>
            </a:spcBef>
            <a:spcAft>
              <a:spcPct val="35000"/>
            </a:spcAft>
            <a:buNone/>
          </a:pPr>
          <a:r>
            <a:rPr lang="en-GB" sz="4500" kern="1200" dirty="0"/>
            <a:t>The NPV profile</a:t>
          </a:r>
        </a:p>
      </dsp:txBody>
      <dsp:txXfrm>
        <a:off x="1331593" y="841638"/>
        <a:ext cx="4652013" cy="95074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BE5469-52F3-4995-B583-7E68D8779167}">
      <dsp:nvSpPr>
        <dsp:cNvPr id="0" name=""/>
        <dsp:cNvSpPr/>
      </dsp:nvSpPr>
      <dsp:spPr>
        <a:xfrm>
          <a:off x="372670" y="0"/>
          <a:ext cx="2060812" cy="2060812"/>
        </a:xfrm>
        <a:prstGeom prst="ellipse">
          <a:avLst/>
        </a:prstGeom>
        <a:solidFill>
          <a:schemeClr val="lt1">
            <a:alpha val="50000"/>
            <a:hueOff val="0"/>
            <a:satOff val="0"/>
            <a:lumOff val="0"/>
            <a:alphaOff val="0"/>
          </a:schemeClr>
        </a:solidFill>
        <a:ln w="19050" cap="flat" cmpd="sng" algn="ctr">
          <a:solidFill>
            <a:schemeClr val="dk2">
              <a:shade val="80000"/>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355850" rtl="0">
            <a:lnSpc>
              <a:spcPct val="90000"/>
            </a:lnSpc>
            <a:spcBef>
              <a:spcPct val="0"/>
            </a:spcBef>
            <a:spcAft>
              <a:spcPct val="35000"/>
            </a:spcAft>
            <a:buNone/>
          </a:pPr>
          <a:r>
            <a:rPr lang="en-GB" sz="5300" kern="1200"/>
            <a:t>Next </a:t>
          </a:r>
        </a:p>
      </dsp:txBody>
      <dsp:txXfrm>
        <a:off x="674469" y="301799"/>
        <a:ext cx="1457214" cy="1457214"/>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FDD563-20D1-435D-B0A3-3B641C5FCDA0}">
      <dsp:nvSpPr>
        <dsp:cNvPr id="0" name=""/>
        <dsp:cNvSpPr/>
      </dsp:nvSpPr>
      <dsp:spPr>
        <a:xfrm>
          <a:off x="767643" y="0"/>
          <a:ext cx="7696039" cy="2847778"/>
        </a:xfrm>
        <a:prstGeom prst="rightArrow">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A214FC-7229-4708-A651-81E9D8F40C6C}">
      <dsp:nvSpPr>
        <dsp:cNvPr id="0" name=""/>
        <dsp:cNvSpPr/>
      </dsp:nvSpPr>
      <dsp:spPr>
        <a:xfrm>
          <a:off x="0" y="854333"/>
          <a:ext cx="9054164" cy="1139111"/>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0">
            <a:lnSpc>
              <a:spcPct val="90000"/>
            </a:lnSpc>
            <a:spcBef>
              <a:spcPct val="0"/>
            </a:spcBef>
            <a:spcAft>
              <a:spcPct val="35000"/>
            </a:spcAft>
            <a:buNone/>
          </a:pPr>
          <a:r>
            <a:rPr lang="en-GB" sz="3000" kern="1200" dirty="0"/>
            <a:t>Appraisal results for DML Plc’s Expansion Project</a:t>
          </a:r>
        </a:p>
      </dsp:txBody>
      <dsp:txXfrm>
        <a:off x="55607" y="909940"/>
        <a:ext cx="8942950" cy="1027897"/>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BE5469-52F3-4995-B583-7E68D8779167}">
      <dsp:nvSpPr>
        <dsp:cNvPr id="0" name=""/>
        <dsp:cNvSpPr/>
      </dsp:nvSpPr>
      <dsp:spPr>
        <a:xfrm>
          <a:off x="264848" y="0"/>
          <a:ext cx="2060812" cy="2060812"/>
        </a:xfrm>
        <a:prstGeom prst="ellipse">
          <a:avLst/>
        </a:prstGeom>
        <a:solidFill>
          <a:schemeClr val="lt1">
            <a:alpha val="50000"/>
            <a:hueOff val="0"/>
            <a:satOff val="0"/>
            <a:lumOff val="0"/>
            <a:alphaOff val="0"/>
          </a:schemeClr>
        </a:solidFill>
        <a:ln w="19050" cap="flat" cmpd="sng" algn="ctr">
          <a:solidFill>
            <a:schemeClr val="dk2">
              <a:shade val="80000"/>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355850" rtl="0">
            <a:lnSpc>
              <a:spcPct val="90000"/>
            </a:lnSpc>
            <a:spcBef>
              <a:spcPct val="0"/>
            </a:spcBef>
            <a:spcAft>
              <a:spcPct val="35000"/>
            </a:spcAft>
            <a:buNone/>
          </a:pPr>
          <a:r>
            <a:rPr lang="en-GB" sz="5300" kern="1200"/>
            <a:t>Next </a:t>
          </a:r>
        </a:p>
      </dsp:txBody>
      <dsp:txXfrm>
        <a:off x="566647" y="301799"/>
        <a:ext cx="1457214" cy="1457214"/>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FDC395-E3E9-4C45-B9F4-008842C4E216}">
      <dsp:nvSpPr>
        <dsp:cNvPr id="0" name=""/>
        <dsp:cNvSpPr/>
      </dsp:nvSpPr>
      <dsp:spPr>
        <a:xfrm>
          <a:off x="0" y="71554"/>
          <a:ext cx="7392039" cy="98279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GB" sz="4200" kern="1200"/>
            <a:t>Discount future cash flows:</a:t>
          </a:r>
          <a:endParaRPr lang="en-US" sz="4200" kern="1200"/>
        </a:p>
      </dsp:txBody>
      <dsp:txXfrm>
        <a:off x="47976" y="119530"/>
        <a:ext cx="7296087" cy="886847"/>
      </dsp:txXfrm>
    </dsp:sp>
    <dsp:sp modelId="{1ECFD3C5-F2C5-495D-9D54-216215B6B122}">
      <dsp:nvSpPr>
        <dsp:cNvPr id="0" name=""/>
        <dsp:cNvSpPr/>
      </dsp:nvSpPr>
      <dsp:spPr>
        <a:xfrm>
          <a:off x="0" y="1054354"/>
          <a:ext cx="7392039" cy="2955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4697" tIns="53340" rIns="298704" bIns="53340" numCol="1" spcCol="1270" anchor="t" anchorCtr="0">
          <a:noAutofit/>
        </a:bodyPr>
        <a:lstStyle/>
        <a:p>
          <a:pPr marL="285750" lvl="1" indent="-285750" algn="l" defTabSz="1466850">
            <a:lnSpc>
              <a:spcPct val="90000"/>
            </a:lnSpc>
            <a:spcBef>
              <a:spcPct val="0"/>
            </a:spcBef>
            <a:spcAft>
              <a:spcPct val="20000"/>
            </a:spcAft>
            <a:buChar char="•"/>
          </a:pPr>
          <a14:m xmlns:a14="http://schemas.microsoft.com/office/drawing/2010/main">
            <m:oMath xmlns:m="http://schemas.openxmlformats.org/officeDocument/2006/math">
              <m:sSub>
                <m:sSubPr>
                  <m:ctrlPr>
                    <a:rPr lang="en-US" sz="3300" b="0" i="1" kern="1200" smtClean="0">
                      <a:latin typeface="Cambria Math" panose="02040503050406030204" pitchFamily="18" charset="0"/>
                    </a:rPr>
                  </m:ctrlPr>
                </m:sSubPr>
                <m:e>
                  <m:r>
                    <m:rPr>
                      <m:sty m:val="p"/>
                    </m:rPr>
                    <a:rPr lang="en-US" sz="3300" b="0" i="0" kern="1200" smtClean="0">
                      <a:latin typeface="Cambria Math" panose="02040503050406030204" pitchFamily="18" charset="0"/>
                    </a:rPr>
                    <m:t>PV</m:t>
                  </m:r>
                </m:e>
                <m:sub>
                  <m:r>
                    <a:rPr lang="en-US" sz="3300" b="0" i="0" kern="1200" smtClean="0">
                      <a:latin typeface="Cambria Math" panose="02040503050406030204" pitchFamily="18" charset="0"/>
                    </a:rPr>
                    <m:t>0</m:t>
                  </m:r>
                </m:sub>
              </m:sSub>
              <m:r>
                <a:rPr lang="en-US" sz="3300" b="0" i="0" kern="1200" smtClean="0">
                  <a:latin typeface="Cambria Math" panose="02040503050406030204" pitchFamily="18" charset="0"/>
                </a:rPr>
                <m:t>=</m:t>
              </m:r>
              <m:nary>
                <m:naryPr>
                  <m:chr m:val="∑"/>
                  <m:ctrlPr>
                    <a:rPr lang="en-US" sz="3300" b="0" i="1" kern="1200" smtClean="0">
                      <a:latin typeface="Cambria Math" panose="02040503050406030204" pitchFamily="18" charset="0"/>
                    </a:rPr>
                  </m:ctrlPr>
                </m:naryPr>
                <m:sub>
                  <m:r>
                    <m:rPr>
                      <m:brk m:alnAt="23"/>
                    </m:rPr>
                    <a:rPr lang="en-US" sz="3300" b="0" i="1" kern="1200" smtClean="0">
                      <a:latin typeface="Cambria Math" panose="02040503050406030204" pitchFamily="18" charset="0"/>
                    </a:rPr>
                    <m:t>𝑡</m:t>
                  </m:r>
                  <m:r>
                    <a:rPr lang="en-US" sz="3300" b="0" i="1" kern="1200" smtClean="0">
                      <a:latin typeface="Cambria Math" panose="02040503050406030204" pitchFamily="18" charset="0"/>
                    </a:rPr>
                    <m:t>=1</m:t>
                  </m:r>
                </m:sub>
                <m:sup>
                  <m:r>
                    <a:rPr lang="en-US" sz="3300" b="0" i="1" kern="1200" smtClean="0">
                      <a:latin typeface="Cambria Math" panose="02040503050406030204" pitchFamily="18" charset="0"/>
                    </a:rPr>
                    <m:t>𝑛</m:t>
                  </m:r>
                </m:sup>
                <m:e>
                  <m:f>
                    <m:fPr>
                      <m:ctrlPr>
                        <a:rPr lang="en-US" sz="3300" b="0" i="1" kern="1200" smtClean="0">
                          <a:latin typeface="Cambria Math" panose="02040503050406030204" pitchFamily="18" charset="0"/>
                        </a:rPr>
                      </m:ctrlPr>
                    </m:fPr>
                    <m:num>
                      <m:sSub>
                        <m:sSubPr>
                          <m:ctrlPr>
                            <a:rPr lang="en-US" sz="3300" b="0" i="1" kern="1200" smtClean="0">
                              <a:latin typeface="Cambria Math" panose="02040503050406030204" pitchFamily="18" charset="0"/>
                            </a:rPr>
                          </m:ctrlPr>
                        </m:sSubPr>
                        <m:e>
                          <m:r>
                            <m:rPr>
                              <m:sty m:val="p"/>
                            </m:rPr>
                            <a:rPr lang="en-US" sz="3300" b="0" i="0" kern="1200" smtClean="0">
                              <a:latin typeface="Cambria Math" panose="02040503050406030204" pitchFamily="18" charset="0"/>
                            </a:rPr>
                            <m:t>NCF</m:t>
                          </m:r>
                        </m:e>
                        <m:sub>
                          <m:r>
                            <m:rPr>
                              <m:sty m:val="p"/>
                            </m:rPr>
                            <a:rPr lang="en-US" sz="3300" b="0" i="0" kern="1200" smtClean="0">
                              <a:latin typeface="Cambria Math" panose="02040503050406030204" pitchFamily="18" charset="0"/>
                            </a:rPr>
                            <m:t>t</m:t>
                          </m:r>
                        </m:sub>
                      </m:sSub>
                    </m:num>
                    <m:den>
                      <m:sSup>
                        <m:sSupPr>
                          <m:ctrlPr>
                            <a:rPr lang="en-US" sz="3300" b="0" i="1" kern="1200" smtClean="0">
                              <a:latin typeface="Cambria Math" panose="02040503050406030204" pitchFamily="18" charset="0"/>
                            </a:rPr>
                          </m:ctrlPr>
                        </m:sSupPr>
                        <m:e>
                          <m:d>
                            <m:dPr>
                              <m:ctrlPr>
                                <a:rPr lang="en-US" sz="3300" b="0" i="1" kern="1200" smtClean="0">
                                  <a:latin typeface="Cambria Math" panose="02040503050406030204" pitchFamily="18" charset="0"/>
                                </a:rPr>
                              </m:ctrlPr>
                            </m:dPr>
                            <m:e>
                              <m:r>
                                <a:rPr lang="en-US" sz="3300" b="0" i="0" kern="1200" smtClean="0">
                                  <a:latin typeface="Cambria Math" panose="02040503050406030204" pitchFamily="18" charset="0"/>
                                </a:rPr>
                                <m:t>1+</m:t>
                              </m:r>
                              <m:r>
                                <m:rPr>
                                  <m:sty m:val="p"/>
                                </m:rPr>
                                <a:rPr lang="en-US" sz="3300" b="0" i="0" kern="1200" smtClean="0">
                                  <a:latin typeface="Cambria Math" panose="02040503050406030204" pitchFamily="18" charset="0"/>
                                </a:rPr>
                                <m:t>k</m:t>
                              </m:r>
                            </m:e>
                          </m:d>
                        </m:e>
                        <m:sup>
                          <m:r>
                            <m:rPr>
                              <m:sty m:val="p"/>
                            </m:rPr>
                            <a:rPr lang="en-US" sz="3300" b="0" i="0" kern="1200" smtClean="0">
                              <a:latin typeface="Cambria Math" panose="02040503050406030204" pitchFamily="18" charset="0"/>
                            </a:rPr>
                            <m:t>t</m:t>
                          </m:r>
                        </m:sup>
                      </m:sSup>
                    </m:den>
                  </m:f>
                </m:e>
              </m:nary>
            </m:oMath>
          </a14:m>
          <a:endParaRPr lang="en-US" sz="3300" kern="1200" dirty="0"/>
        </a:p>
        <a:p>
          <a:pPr marL="285750" lvl="1" indent="-285750" algn="l" defTabSz="1466850">
            <a:lnSpc>
              <a:spcPct val="90000"/>
            </a:lnSpc>
            <a:spcBef>
              <a:spcPct val="0"/>
            </a:spcBef>
            <a:spcAft>
              <a:spcPct val="20000"/>
            </a:spcAft>
            <a:buClrTx/>
            <a:buSzTx/>
            <a:buFont typeface="Arial" panose="020B0604020202020204" pitchFamily="34" charset="0"/>
            <a:buChar char="•"/>
          </a:pPr>
          <a14:m xmlns:a14="http://schemas.microsoft.com/office/drawing/2010/main">
            <m:oMath xmlns:m="http://schemas.openxmlformats.org/officeDocument/2006/math">
              <m:sSub>
                <m:sSubPr>
                  <m:ctrlPr>
                    <a:rPr lang="en-US" sz="3300" b="0" i="1" kern="1200" smtClean="0">
                      <a:latin typeface="Cambria Math" panose="02040503050406030204" pitchFamily="18" charset="0"/>
                    </a:rPr>
                  </m:ctrlPr>
                </m:sSubPr>
                <m:e>
                  <m:r>
                    <m:rPr>
                      <m:sty m:val="p"/>
                    </m:rPr>
                    <a:rPr lang="en-US" sz="3300" b="0" i="0" kern="1200">
                      <a:latin typeface="Cambria Math" panose="02040503050406030204" pitchFamily="18" charset="0"/>
                    </a:rPr>
                    <m:t>PV</m:t>
                  </m:r>
                </m:e>
                <m:sub>
                  <m:r>
                    <a:rPr lang="en-US" sz="3300" b="0" i="0" kern="1200">
                      <a:latin typeface="Cambria Math" panose="02040503050406030204" pitchFamily="18" charset="0"/>
                    </a:rPr>
                    <m:t>0</m:t>
                  </m:r>
                </m:sub>
              </m:sSub>
              <m:r>
                <a:rPr lang="en-US" sz="3300" b="0" i="0" kern="1200">
                  <a:latin typeface="Cambria Math" panose="02040503050406030204" pitchFamily="18" charset="0"/>
                </a:rPr>
                <m:t>=</m:t>
              </m:r>
              <m:f>
                <m:fPr>
                  <m:ctrlPr>
                    <a:rPr lang="en-US" sz="3300" b="0" i="1" kern="1200">
                      <a:latin typeface="Cambria Math" panose="02040503050406030204" pitchFamily="18" charset="0"/>
                    </a:rPr>
                  </m:ctrlPr>
                </m:fPr>
                <m:num>
                  <m:r>
                    <a:rPr lang="en-US" sz="3300" b="0" i="1" kern="1200" smtClean="0">
                      <a:latin typeface="Cambria Math" panose="02040503050406030204" pitchFamily="18" charset="0"/>
                    </a:rPr>
                    <m:t>243,319</m:t>
                  </m:r>
                </m:num>
                <m:den>
                  <m:sSup>
                    <m:sSupPr>
                      <m:ctrlPr>
                        <a:rPr lang="en-US" sz="3300" b="0" i="1" kern="1200">
                          <a:latin typeface="Cambria Math" panose="02040503050406030204" pitchFamily="18" charset="0"/>
                        </a:rPr>
                      </m:ctrlPr>
                    </m:sSupPr>
                    <m:e>
                      <m:d>
                        <m:dPr>
                          <m:ctrlPr>
                            <a:rPr lang="en-US" sz="3300" b="0" i="1" kern="1200">
                              <a:latin typeface="Cambria Math" panose="02040503050406030204" pitchFamily="18" charset="0"/>
                            </a:rPr>
                          </m:ctrlPr>
                        </m:dPr>
                        <m:e>
                          <m:r>
                            <a:rPr lang="en-US" sz="3300" b="0" i="0" kern="1200">
                              <a:latin typeface="Cambria Math" panose="02040503050406030204" pitchFamily="18" charset="0"/>
                            </a:rPr>
                            <m:t>1+</m:t>
                          </m:r>
                          <m:r>
                            <a:rPr lang="en-US" sz="3300" b="0" i="1" kern="1200" smtClean="0">
                              <a:latin typeface="Cambria Math" panose="02040503050406030204" pitchFamily="18" charset="0"/>
                            </a:rPr>
                            <m:t>.165</m:t>
                          </m:r>
                        </m:e>
                      </m:d>
                    </m:e>
                    <m:sup>
                      <m:r>
                        <a:rPr lang="en-US" sz="3300" b="0" i="1" kern="1200" smtClean="0">
                          <a:latin typeface="Cambria Math" panose="02040503050406030204" pitchFamily="18" charset="0"/>
                        </a:rPr>
                        <m:t>1</m:t>
                      </m:r>
                    </m:sup>
                  </m:sSup>
                </m:den>
              </m:f>
              <m:r>
                <a:rPr lang="en-US" sz="3300" b="0" i="1" kern="1200" smtClean="0">
                  <a:latin typeface="Cambria Math" panose="02040503050406030204" pitchFamily="18" charset="0"/>
                </a:rPr>
                <m:t>+</m:t>
              </m:r>
              <m:f>
                <m:fPr>
                  <m:ctrlPr>
                    <a:rPr lang="en-US" sz="3300" b="0" i="1" kern="1200" smtClean="0">
                      <a:latin typeface="Cambria Math" panose="02040503050406030204" pitchFamily="18" charset="0"/>
                    </a:rPr>
                  </m:ctrlPr>
                </m:fPr>
                <m:num>
                  <m:r>
                    <a:rPr lang="en-US" sz="3300" b="0" i="1" kern="1200" smtClean="0">
                      <a:latin typeface="Cambria Math" panose="02040503050406030204" pitchFamily="18" charset="0"/>
                    </a:rPr>
                    <m:t>256,556</m:t>
                  </m:r>
                </m:num>
                <m:den>
                  <m:sSup>
                    <m:sSupPr>
                      <m:ctrlPr>
                        <a:rPr lang="en-US" sz="3300" b="0" i="1" kern="1200">
                          <a:latin typeface="Cambria Math" panose="02040503050406030204" pitchFamily="18" charset="0"/>
                        </a:rPr>
                      </m:ctrlPr>
                    </m:sSupPr>
                    <m:e>
                      <m:d>
                        <m:dPr>
                          <m:ctrlPr>
                            <a:rPr lang="en-US" sz="3300" b="0" i="1" kern="1200">
                              <a:latin typeface="Cambria Math" panose="02040503050406030204" pitchFamily="18" charset="0"/>
                            </a:rPr>
                          </m:ctrlPr>
                        </m:dPr>
                        <m:e>
                          <m:r>
                            <a:rPr lang="en-US" sz="3300" b="0" i="0" kern="1200">
                              <a:latin typeface="Cambria Math" panose="02040503050406030204" pitchFamily="18" charset="0"/>
                            </a:rPr>
                            <m:t>1+</m:t>
                          </m:r>
                          <m:r>
                            <a:rPr lang="en-US" sz="3300" b="0" i="1" kern="1200" smtClean="0">
                              <a:latin typeface="Cambria Math" panose="02040503050406030204" pitchFamily="18" charset="0"/>
                            </a:rPr>
                            <m:t>.165</m:t>
                          </m:r>
                        </m:e>
                      </m:d>
                    </m:e>
                    <m:sup>
                      <m:r>
                        <a:rPr lang="en-US" sz="3300" b="0" i="1" kern="1200" smtClean="0">
                          <a:latin typeface="Cambria Math" panose="02040503050406030204" pitchFamily="18" charset="0"/>
                        </a:rPr>
                        <m:t>2</m:t>
                      </m:r>
                    </m:sup>
                  </m:sSup>
                </m:den>
              </m:f>
              <m:r>
                <a:rPr lang="en-US" sz="3300" b="0" i="1" kern="1200" smtClean="0">
                  <a:latin typeface="Cambria Math" panose="02040503050406030204" pitchFamily="18" charset="0"/>
                </a:rPr>
                <m:t>+</m:t>
              </m:r>
              <m:f>
                <m:fPr>
                  <m:ctrlPr>
                    <a:rPr lang="en-US" sz="3300" b="0" i="1" kern="1200" smtClean="0">
                      <a:latin typeface="Cambria Math" panose="02040503050406030204" pitchFamily="18" charset="0"/>
                    </a:rPr>
                  </m:ctrlPr>
                </m:fPr>
                <m:num>
                  <m:r>
                    <a:rPr lang="en-US" sz="3300" b="0" i="1" kern="1200" smtClean="0">
                      <a:latin typeface="Cambria Math" panose="02040503050406030204" pitchFamily="18" charset="0"/>
                    </a:rPr>
                    <m:t>270,446</m:t>
                  </m:r>
                </m:num>
                <m:den>
                  <m:sSup>
                    <m:sSupPr>
                      <m:ctrlPr>
                        <a:rPr lang="en-US" sz="3300" b="0" i="1" kern="1200">
                          <a:latin typeface="Cambria Math" panose="02040503050406030204" pitchFamily="18" charset="0"/>
                        </a:rPr>
                      </m:ctrlPr>
                    </m:sSupPr>
                    <m:e>
                      <m:d>
                        <m:dPr>
                          <m:ctrlPr>
                            <a:rPr lang="en-US" sz="3300" b="0" i="1" kern="1200">
                              <a:latin typeface="Cambria Math" panose="02040503050406030204" pitchFamily="18" charset="0"/>
                            </a:rPr>
                          </m:ctrlPr>
                        </m:dPr>
                        <m:e>
                          <m:r>
                            <a:rPr lang="en-US" sz="3300" b="0" i="0" kern="1200">
                              <a:latin typeface="Cambria Math" panose="02040503050406030204" pitchFamily="18" charset="0"/>
                            </a:rPr>
                            <m:t>1+</m:t>
                          </m:r>
                          <m:r>
                            <a:rPr lang="en-US" sz="3300" b="0" i="1" kern="1200" smtClean="0">
                              <a:latin typeface="Cambria Math" panose="02040503050406030204" pitchFamily="18" charset="0"/>
                            </a:rPr>
                            <m:t>.165</m:t>
                          </m:r>
                        </m:e>
                      </m:d>
                    </m:e>
                    <m:sup>
                      <m:r>
                        <a:rPr lang="en-US" sz="3300" b="0" i="1" kern="1200" smtClean="0">
                          <a:latin typeface="Cambria Math" panose="02040503050406030204" pitchFamily="18" charset="0"/>
                        </a:rPr>
                        <m:t>3</m:t>
                      </m:r>
                    </m:sup>
                  </m:sSup>
                </m:den>
              </m:f>
              <m:r>
                <a:rPr lang="en-US" sz="3300" b="0" i="1" kern="1200" smtClean="0">
                  <a:latin typeface="Cambria Math" panose="02040503050406030204" pitchFamily="18" charset="0"/>
                </a:rPr>
                <m:t>+</m:t>
              </m:r>
              <m:f>
                <m:fPr>
                  <m:ctrlPr>
                    <a:rPr lang="en-US" sz="3300" b="0" i="1" kern="1200" smtClean="0">
                      <a:latin typeface="Cambria Math" panose="02040503050406030204" pitchFamily="18" charset="0"/>
                    </a:rPr>
                  </m:ctrlPr>
                </m:fPr>
                <m:num>
                  <m:r>
                    <a:rPr lang="en-US" sz="3300" b="0" i="1" kern="1200" smtClean="0">
                      <a:latin typeface="Cambria Math" panose="02040503050406030204" pitchFamily="18" charset="0"/>
                    </a:rPr>
                    <m:t>284,893</m:t>
                  </m:r>
                </m:num>
                <m:den>
                  <m:sSup>
                    <m:sSupPr>
                      <m:ctrlPr>
                        <a:rPr lang="en-US" sz="3300" b="0" i="1" kern="1200">
                          <a:latin typeface="Cambria Math" panose="02040503050406030204" pitchFamily="18" charset="0"/>
                        </a:rPr>
                      </m:ctrlPr>
                    </m:sSupPr>
                    <m:e>
                      <m:d>
                        <m:dPr>
                          <m:ctrlPr>
                            <a:rPr lang="en-US" sz="3300" b="0" i="1" kern="1200">
                              <a:latin typeface="Cambria Math" panose="02040503050406030204" pitchFamily="18" charset="0"/>
                            </a:rPr>
                          </m:ctrlPr>
                        </m:dPr>
                        <m:e>
                          <m:r>
                            <a:rPr lang="en-US" sz="3300" b="0" i="0" kern="1200">
                              <a:latin typeface="Cambria Math" panose="02040503050406030204" pitchFamily="18" charset="0"/>
                            </a:rPr>
                            <m:t>1+</m:t>
                          </m:r>
                          <m:r>
                            <a:rPr lang="en-US" sz="3300" b="0" i="1" kern="1200" smtClean="0">
                              <a:latin typeface="Cambria Math" panose="02040503050406030204" pitchFamily="18" charset="0"/>
                            </a:rPr>
                            <m:t>.165</m:t>
                          </m:r>
                        </m:e>
                      </m:d>
                    </m:e>
                    <m:sup>
                      <m:r>
                        <a:rPr lang="en-US" sz="3300" b="0" i="1" kern="1200" smtClean="0">
                          <a:latin typeface="Cambria Math" panose="02040503050406030204" pitchFamily="18" charset="0"/>
                        </a:rPr>
                        <m:t>4</m:t>
                      </m:r>
                    </m:sup>
                  </m:sSup>
                </m:den>
              </m:f>
              <m:r>
                <a:rPr lang="en-US" sz="3300" b="0" i="1" kern="1200" smtClean="0">
                  <a:latin typeface="Cambria Math" panose="02040503050406030204" pitchFamily="18" charset="0"/>
                </a:rPr>
                <m:t>+</m:t>
              </m:r>
              <m:f>
                <m:fPr>
                  <m:ctrlPr>
                    <a:rPr lang="en-US" sz="3300" b="0" i="1" kern="1200" smtClean="0">
                      <a:latin typeface="Cambria Math" panose="02040503050406030204" pitchFamily="18" charset="0"/>
                    </a:rPr>
                  </m:ctrlPr>
                </m:fPr>
                <m:num>
                  <m:r>
                    <a:rPr lang="en-US" sz="3300" b="0" i="1" kern="1200" smtClean="0">
                      <a:latin typeface="Cambria Math" panose="02040503050406030204" pitchFamily="18" charset="0"/>
                    </a:rPr>
                    <m:t>309,804</m:t>
                  </m:r>
                </m:num>
                <m:den>
                  <m:sSup>
                    <m:sSupPr>
                      <m:ctrlPr>
                        <a:rPr lang="en-US" sz="3300" b="0" i="1" kern="1200">
                          <a:latin typeface="Cambria Math" panose="02040503050406030204" pitchFamily="18" charset="0"/>
                        </a:rPr>
                      </m:ctrlPr>
                    </m:sSupPr>
                    <m:e>
                      <m:d>
                        <m:dPr>
                          <m:ctrlPr>
                            <a:rPr lang="en-US" sz="3300" b="0" i="1" kern="1200">
                              <a:latin typeface="Cambria Math" panose="02040503050406030204" pitchFamily="18" charset="0"/>
                            </a:rPr>
                          </m:ctrlPr>
                        </m:dPr>
                        <m:e>
                          <m:r>
                            <a:rPr lang="en-US" sz="3300" b="0" i="0" kern="1200">
                              <a:latin typeface="Cambria Math" panose="02040503050406030204" pitchFamily="18" charset="0"/>
                            </a:rPr>
                            <m:t>1+</m:t>
                          </m:r>
                          <m:r>
                            <a:rPr lang="en-US" sz="3300" b="0" i="1" kern="1200" smtClean="0">
                              <a:latin typeface="Cambria Math" panose="02040503050406030204" pitchFamily="18" charset="0"/>
                            </a:rPr>
                            <m:t>.165</m:t>
                          </m:r>
                        </m:e>
                      </m:d>
                    </m:e>
                    <m:sup>
                      <m:r>
                        <a:rPr lang="en-US" sz="3300" b="0" i="1" kern="1200" smtClean="0">
                          <a:latin typeface="Cambria Math" panose="02040503050406030204" pitchFamily="18" charset="0"/>
                        </a:rPr>
                        <m:t>5</m:t>
                      </m:r>
                    </m:sup>
                  </m:sSup>
                </m:den>
              </m:f>
            </m:oMath>
          </a14:m>
          <a:endParaRPr lang="en-US" sz="3300" kern="1200" dirty="0"/>
        </a:p>
        <a:p>
          <a:pPr marL="285750" lvl="1" indent="-285750" algn="l" defTabSz="1466850">
            <a:lnSpc>
              <a:spcPct val="90000"/>
            </a:lnSpc>
            <a:spcBef>
              <a:spcPct val="0"/>
            </a:spcBef>
            <a:spcAft>
              <a:spcPct val="20000"/>
            </a:spcAft>
            <a:buChar char="•"/>
          </a:pPr>
          <a14:m xmlns:a14="http://schemas.microsoft.com/office/drawing/2010/main">
            <m:oMath xmlns:m="http://schemas.openxmlformats.org/officeDocument/2006/math">
              <m:sSub>
                <m:sSubPr>
                  <m:ctrlPr>
                    <a:rPr lang="en-US" sz="3300" i="1" kern="1200" smtClean="0">
                      <a:latin typeface="Cambria Math" panose="02040503050406030204" pitchFamily="18" charset="0"/>
                    </a:rPr>
                  </m:ctrlPr>
                </m:sSubPr>
                <m:e>
                  <m:r>
                    <m:rPr>
                      <m:sty m:val="p"/>
                    </m:rPr>
                    <a:rPr lang="en-US" sz="3300" kern="1200">
                      <a:latin typeface="Cambria Math" panose="02040503050406030204" pitchFamily="18" charset="0"/>
                    </a:rPr>
                    <m:t>PV</m:t>
                  </m:r>
                </m:e>
                <m:sub>
                  <m:r>
                    <a:rPr lang="en-US" sz="3300" kern="1200">
                      <a:latin typeface="Cambria Math" panose="02040503050406030204" pitchFamily="18" charset="0"/>
                    </a:rPr>
                    <m:t>0</m:t>
                  </m:r>
                </m:sub>
              </m:sSub>
              <m:r>
                <a:rPr lang="en-US" sz="3300" b="0" i="1" kern="1200" smtClean="0">
                  <a:latin typeface="Cambria Math" panose="02040503050406030204" pitchFamily="18" charset="0"/>
                </a:rPr>
                <m:t>=867,953</m:t>
              </m:r>
            </m:oMath>
          </a14:m>
          <a:endParaRPr lang="en-US" sz="3300" kern="1200" dirty="0"/>
        </a:p>
      </dsp:txBody>
      <dsp:txXfrm>
        <a:off x="0" y="1054354"/>
        <a:ext cx="7392039" cy="2955960"/>
      </dsp:txXfrm>
    </dsp:sp>
    <dsp:sp modelId="{39083E45-EE0D-4F88-B286-0B0281A715E2}">
      <dsp:nvSpPr>
        <dsp:cNvPr id="0" name=""/>
        <dsp:cNvSpPr/>
      </dsp:nvSpPr>
      <dsp:spPr>
        <a:xfrm>
          <a:off x="0" y="4010314"/>
          <a:ext cx="7392039" cy="982799"/>
        </a:xfrm>
        <a:prstGeom prst="roundRect">
          <a:avLst/>
        </a:prstGeom>
        <a:solidFill>
          <a:schemeClr val="accent4">
            <a:hueOff val="20423033"/>
            <a:satOff val="-23986"/>
            <a:lumOff val="921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GB" sz="4200" kern="1200"/>
            <a:t>Compute NPV</a:t>
          </a:r>
          <a:endParaRPr lang="en-US" sz="4200" kern="1200"/>
        </a:p>
      </dsp:txBody>
      <dsp:txXfrm>
        <a:off x="47976" y="4058290"/>
        <a:ext cx="7296087" cy="886847"/>
      </dsp:txXfrm>
    </dsp:sp>
    <dsp:sp modelId="{D423837C-0784-4DFD-AA01-4B1908B7CBC8}">
      <dsp:nvSpPr>
        <dsp:cNvPr id="0" name=""/>
        <dsp:cNvSpPr/>
      </dsp:nvSpPr>
      <dsp:spPr>
        <a:xfrm>
          <a:off x="0" y="4993114"/>
          <a:ext cx="7392039" cy="695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4697" tIns="53340" rIns="298704" bIns="53340" numCol="1" spcCol="1270" anchor="t" anchorCtr="0">
          <a:noAutofit/>
        </a:bodyPr>
        <a:lstStyle/>
        <a:p>
          <a:pPr marL="285750" lvl="1" indent="-285750" algn="l" defTabSz="1466850">
            <a:lnSpc>
              <a:spcPct val="90000"/>
            </a:lnSpc>
            <a:spcBef>
              <a:spcPct val="0"/>
            </a:spcBef>
            <a:spcAft>
              <a:spcPct val="20000"/>
            </a:spcAft>
            <a:buChar char="•"/>
          </a:pPr>
          <a14:m xmlns:a14="http://schemas.microsoft.com/office/drawing/2010/main">
            <m:oMath xmlns:m="http://schemas.openxmlformats.org/officeDocument/2006/math">
              <m:r>
                <m:rPr>
                  <m:sty m:val="p"/>
                </m:rPr>
                <a:rPr lang="en-US" sz="3300" b="0" i="0" kern="1200" smtClean="0">
                  <a:latin typeface="Cambria Math" panose="02040503050406030204" pitchFamily="18" charset="0"/>
                </a:rPr>
                <m:t>NPV</m:t>
              </m:r>
              <m:r>
                <a:rPr lang="en-US" sz="3300" b="0" i="0" kern="1200" smtClean="0">
                  <a:latin typeface="Cambria Math" panose="02040503050406030204" pitchFamily="18" charset="0"/>
                </a:rPr>
                <m:t>=867,953−64,180=803,773</m:t>
              </m:r>
            </m:oMath>
          </a14:m>
          <a:endParaRPr lang="en-US" sz="3300" kern="1200" dirty="0"/>
        </a:p>
      </dsp:txBody>
      <dsp:txXfrm>
        <a:off x="0" y="4993114"/>
        <a:ext cx="7392039" cy="695520"/>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F66D9E-4D03-42C6-BE00-CA1814485408}">
      <dsp:nvSpPr>
        <dsp:cNvPr id="0" name=""/>
        <dsp:cNvSpPr/>
      </dsp:nvSpPr>
      <dsp:spPr>
        <a:xfrm>
          <a:off x="-5632194" y="-868849"/>
          <a:ext cx="6757755" cy="6757755"/>
        </a:xfrm>
        <a:prstGeom prst="blockArc">
          <a:avLst>
            <a:gd name="adj1" fmla="val 18900000"/>
            <a:gd name="adj2" fmla="val 2700000"/>
            <a:gd name="adj3" fmla="val 320"/>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17DADF6-CA0F-44F0-8ED9-AA97998692C5}">
      <dsp:nvSpPr>
        <dsp:cNvPr id="0" name=""/>
        <dsp:cNvSpPr/>
      </dsp:nvSpPr>
      <dsp:spPr>
        <a:xfrm>
          <a:off x="922811" y="717165"/>
          <a:ext cx="5762403" cy="1434129"/>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38340" tIns="111760" rIns="111760" bIns="111760" numCol="1" spcCol="1270" anchor="ctr" anchorCtr="0">
          <a:noAutofit/>
        </a:bodyPr>
        <a:lstStyle/>
        <a:p>
          <a:pPr marL="0" lvl="0" indent="0" algn="l" defTabSz="1955800">
            <a:lnSpc>
              <a:spcPct val="90000"/>
            </a:lnSpc>
            <a:spcBef>
              <a:spcPct val="0"/>
            </a:spcBef>
            <a:spcAft>
              <a:spcPct val="35000"/>
            </a:spcAft>
            <a:buNone/>
          </a:pPr>
          <a:r>
            <a:rPr lang="en-GB" sz="4400" kern="1200"/>
            <a:t>The payback period</a:t>
          </a:r>
          <a:endParaRPr lang="en-US" sz="4400" kern="1200"/>
        </a:p>
      </dsp:txBody>
      <dsp:txXfrm>
        <a:off x="922811" y="717165"/>
        <a:ext cx="5762403" cy="1434129"/>
      </dsp:txXfrm>
    </dsp:sp>
    <dsp:sp modelId="{BAC7650B-5C6C-4554-BC1D-9550AD65EDE8}">
      <dsp:nvSpPr>
        <dsp:cNvPr id="0" name=""/>
        <dsp:cNvSpPr/>
      </dsp:nvSpPr>
      <dsp:spPr>
        <a:xfrm>
          <a:off x="26480" y="537899"/>
          <a:ext cx="1792661" cy="179266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FD8100-4383-4AE7-AEAF-EB2600D3E345}">
      <dsp:nvSpPr>
        <dsp:cNvPr id="0" name=""/>
        <dsp:cNvSpPr/>
      </dsp:nvSpPr>
      <dsp:spPr>
        <a:xfrm>
          <a:off x="922811" y="2868761"/>
          <a:ext cx="5762403" cy="1434129"/>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38340" tIns="111760" rIns="111760" bIns="111760" numCol="1" spcCol="1270" anchor="ctr" anchorCtr="0">
          <a:noAutofit/>
        </a:bodyPr>
        <a:lstStyle/>
        <a:p>
          <a:pPr marL="0" lvl="0" indent="0" algn="l" defTabSz="1955800">
            <a:lnSpc>
              <a:spcPct val="90000"/>
            </a:lnSpc>
            <a:spcBef>
              <a:spcPct val="0"/>
            </a:spcBef>
            <a:spcAft>
              <a:spcPct val="35000"/>
            </a:spcAft>
            <a:buNone/>
          </a:pPr>
          <a:r>
            <a:rPr lang="en-GB" sz="4400" kern="1200"/>
            <a:t>Sensitivity analysis</a:t>
          </a:r>
          <a:endParaRPr lang="en-US" sz="4400" kern="1200"/>
        </a:p>
      </dsp:txBody>
      <dsp:txXfrm>
        <a:off x="922811" y="2868761"/>
        <a:ext cx="5762403" cy="1434129"/>
      </dsp:txXfrm>
    </dsp:sp>
    <dsp:sp modelId="{729E9282-2AEF-4449-BB7F-F7AE0982E6AA}">
      <dsp:nvSpPr>
        <dsp:cNvPr id="0" name=""/>
        <dsp:cNvSpPr/>
      </dsp:nvSpPr>
      <dsp:spPr>
        <a:xfrm>
          <a:off x="26480" y="2689495"/>
          <a:ext cx="1792661" cy="179266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A7780E-50B7-462C-8B63-DD1CD949FE7C}">
      <dsp:nvSpPr>
        <dsp:cNvPr id="0" name=""/>
        <dsp:cNvSpPr/>
      </dsp:nvSpPr>
      <dsp:spPr>
        <a:xfrm>
          <a:off x="0" y="0"/>
          <a:ext cx="7507287" cy="5514681"/>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GB" sz="4700" kern="1200" dirty="0"/>
            <a:t>Financial appraisal involves the following: </a:t>
          </a:r>
          <a:endParaRPr lang="en-US" sz="4700" kern="1200" dirty="0"/>
        </a:p>
      </dsp:txBody>
      <dsp:txXfrm>
        <a:off x="0" y="0"/>
        <a:ext cx="7507287" cy="1654404"/>
      </dsp:txXfrm>
    </dsp:sp>
    <dsp:sp modelId="{A25E48F7-0EC7-4D67-BAAB-2680F5F9C78B}">
      <dsp:nvSpPr>
        <dsp:cNvPr id="0" name=""/>
        <dsp:cNvSpPr/>
      </dsp:nvSpPr>
      <dsp:spPr>
        <a:xfrm>
          <a:off x="750728" y="1656019"/>
          <a:ext cx="6005829" cy="1662751"/>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en-GB" sz="2700" kern="1200"/>
            <a:t>Estimating incremental after- tax cash flows that will flow from the investment.</a:t>
          </a:r>
          <a:endParaRPr lang="en-US" sz="2700" kern="1200"/>
        </a:p>
      </dsp:txBody>
      <dsp:txXfrm>
        <a:off x="799428" y="1704719"/>
        <a:ext cx="5908429" cy="1565351"/>
      </dsp:txXfrm>
    </dsp:sp>
    <dsp:sp modelId="{D0CA46FB-FB17-48F1-9159-7E21F40B12BA}">
      <dsp:nvSpPr>
        <dsp:cNvPr id="0" name=""/>
        <dsp:cNvSpPr/>
      </dsp:nvSpPr>
      <dsp:spPr>
        <a:xfrm>
          <a:off x="750728" y="3574579"/>
          <a:ext cx="6005829" cy="1662751"/>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en-GB" sz="2700" kern="1200"/>
            <a:t>Appraising the incremental after-tax cash flows to establish whether they would add value to the firm at a lower risk.</a:t>
          </a:r>
          <a:endParaRPr lang="en-US" sz="2700" kern="1200"/>
        </a:p>
      </dsp:txBody>
      <dsp:txXfrm>
        <a:off x="799428" y="3623279"/>
        <a:ext cx="5908429" cy="1565351"/>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FDD563-20D1-435D-B0A3-3B641C5FCDA0}">
      <dsp:nvSpPr>
        <dsp:cNvPr id="0" name=""/>
        <dsp:cNvSpPr/>
      </dsp:nvSpPr>
      <dsp:spPr>
        <a:xfrm>
          <a:off x="620208" y="0"/>
          <a:ext cx="6217920" cy="2634017"/>
        </a:xfrm>
        <a:prstGeom prst="rightArrow">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A214FC-7229-4708-A651-81E9D8F40C6C}">
      <dsp:nvSpPr>
        <dsp:cNvPr id="0" name=""/>
        <dsp:cNvSpPr/>
      </dsp:nvSpPr>
      <dsp:spPr>
        <a:xfrm>
          <a:off x="0" y="790205"/>
          <a:ext cx="7315200" cy="1053606"/>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r>
            <a:rPr lang="en-GB" sz="3800" kern="1200" dirty="0"/>
            <a:t>The payback period technique</a:t>
          </a:r>
        </a:p>
      </dsp:txBody>
      <dsp:txXfrm>
        <a:off x="51433" y="841638"/>
        <a:ext cx="7212334" cy="95074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BE5469-52F3-4995-B583-7E68D8779167}">
      <dsp:nvSpPr>
        <dsp:cNvPr id="0" name=""/>
        <dsp:cNvSpPr/>
      </dsp:nvSpPr>
      <dsp:spPr>
        <a:xfrm>
          <a:off x="372670" y="0"/>
          <a:ext cx="2060812" cy="2060812"/>
        </a:xfrm>
        <a:prstGeom prst="ellipse">
          <a:avLst/>
        </a:prstGeom>
        <a:solidFill>
          <a:schemeClr val="lt1">
            <a:alpha val="50000"/>
            <a:hueOff val="0"/>
            <a:satOff val="0"/>
            <a:lumOff val="0"/>
            <a:alphaOff val="0"/>
          </a:schemeClr>
        </a:solidFill>
        <a:ln w="19050" cap="flat" cmpd="sng" algn="ctr">
          <a:solidFill>
            <a:schemeClr val="dk2">
              <a:shade val="80000"/>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355850" rtl="0">
            <a:lnSpc>
              <a:spcPct val="90000"/>
            </a:lnSpc>
            <a:spcBef>
              <a:spcPct val="0"/>
            </a:spcBef>
            <a:spcAft>
              <a:spcPct val="35000"/>
            </a:spcAft>
            <a:buNone/>
          </a:pPr>
          <a:r>
            <a:rPr lang="en-GB" sz="5300" kern="1200"/>
            <a:t>Next </a:t>
          </a:r>
        </a:p>
      </dsp:txBody>
      <dsp:txXfrm>
        <a:off x="674469" y="301799"/>
        <a:ext cx="1457214" cy="1457214"/>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031C-9A1F-428C-805C-67001CD73947}">
      <dsp:nvSpPr>
        <dsp:cNvPr id="0" name=""/>
        <dsp:cNvSpPr/>
      </dsp:nvSpPr>
      <dsp:spPr>
        <a:xfrm>
          <a:off x="0" y="81656"/>
          <a:ext cx="7110733" cy="86400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21920" rIns="213360" bIns="121920" numCol="1" spcCol="1270" anchor="ctr" anchorCtr="0">
          <a:noAutofit/>
        </a:bodyPr>
        <a:lstStyle/>
        <a:p>
          <a:pPr marL="0" lvl="0" indent="0" algn="ctr" defTabSz="1333500">
            <a:lnSpc>
              <a:spcPct val="90000"/>
            </a:lnSpc>
            <a:spcBef>
              <a:spcPct val="0"/>
            </a:spcBef>
            <a:spcAft>
              <a:spcPct val="35000"/>
            </a:spcAft>
            <a:buNone/>
          </a:pPr>
          <a:r>
            <a:rPr lang="en-GB" sz="3000" kern="1200"/>
            <a:t>Underlying Principle</a:t>
          </a:r>
          <a:endParaRPr lang="en-US" sz="3000" kern="1200"/>
        </a:p>
      </dsp:txBody>
      <dsp:txXfrm>
        <a:off x="0" y="81656"/>
        <a:ext cx="7110733" cy="864000"/>
      </dsp:txXfrm>
    </dsp:sp>
    <dsp:sp modelId="{CD51F3CE-102A-4B28-9AF0-C25BDA6751D9}">
      <dsp:nvSpPr>
        <dsp:cNvPr id="0" name=""/>
        <dsp:cNvSpPr/>
      </dsp:nvSpPr>
      <dsp:spPr>
        <a:xfrm>
          <a:off x="0" y="945656"/>
          <a:ext cx="7110733" cy="4199850"/>
        </a:xfrm>
        <a:prstGeom prst="rect">
          <a:avLst/>
        </a:prstGeom>
        <a:solidFill>
          <a:schemeClr val="lt1">
            <a:alpha val="90000"/>
            <a:tint val="40000"/>
            <a:hueOff val="0"/>
            <a:satOff val="0"/>
            <a:lumOff val="0"/>
            <a:alphaOff val="0"/>
          </a:schemeClr>
        </a:solidFill>
        <a:ln w="127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0020" tIns="160020" rIns="213360" bIns="240030" numCol="1" spcCol="1270" anchor="t" anchorCtr="0">
          <a:noAutofit/>
        </a:bodyPr>
        <a:lstStyle/>
        <a:p>
          <a:pPr marL="285750" lvl="1" indent="-285750" algn="l" defTabSz="1333500">
            <a:lnSpc>
              <a:spcPct val="90000"/>
            </a:lnSpc>
            <a:spcBef>
              <a:spcPct val="0"/>
            </a:spcBef>
            <a:spcAft>
              <a:spcPct val="15000"/>
            </a:spcAft>
            <a:buChar char="•"/>
          </a:pPr>
          <a:r>
            <a:rPr lang="en-GB" sz="3000" kern="1200" dirty="0"/>
            <a:t>Cash flows that occur earlier are more certain than those that occur later.</a:t>
          </a:r>
          <a:endParaRPr lang="en-US" sz="3000" kern="1200" dirty="0"/>
        </a:p>
        <a:p>
          <a:pPr marL="285750" lvl="1" indent="-285750" algn="l" defTabSz="1333500">
            <a:lnSpc>
              <a:spcPct val="90000"/>
            </a:lnSpc>
            <a:spcBef>
              <a:spcPct val="0"/>
            </a:spcBef>
            <a:spcAft>
              <a:spcPct val="15000"/>
            </a:spcAft>
            <a:buChar char="•"/>
          </a:pPr>
          <a:endParaRPr lang="en-US" sz="3000" kern="1200" dirty="0"/>
        </a:p>
        <a:p>
          <a:pPr marL="285750" lvl="1" indent="-285750" algn="l" defTabSz="1333500">
            <a:lnSpc>
              <a:spcPct val="90000"/>
            </a:lnSpc>
            <a:spcBef>
              <a:spcPct val="0"/>
            </a:spcBef>
            <a:spcAft>
              <a:spcPct val="15000"/>
            </a:spcAft>
            <a:buChar char="•"/>
          </a:pPr>
          <a:r>
            <a:rPr lang="en-GB" sz="3000" kern="1200" dirty="0"/>
            <a:t>Under uncertainty, a project that would pay back its investment requirement in a shorter period is preferred to those that would pay back later.</a:t>
          </a:r>
          <a:endParaRPr lang="en-US" sz="3000" kern="1200" dirty="0"/>
        </a:p>
      </dsp:txBody>
      <dsp:txXfrm>
        <a:off x="0" y="945656"/>
        <a:ext cx="7110733" cy="419985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93D716-5D13-4717-B376-67547B2A9466}">
      <dsp:nvSpPr>
        <dsp:cNvPr id="0" name=""/>
        <dsp:cNvSpPr/>
      </dsp:nvSpPr>
      <dsp:spPr>
        <a:xfrm>
          <a:off x="0" y="12177"/>
          <a:ext cx="10058399" cy="842400"/>
        </a:xfrm>
        <a:prstGeom prst="round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GB" sz="3600" kern="1200"/>
            <a:t>Strengths </a:t>
          </a:r>
          <a:endParaRPr lang="en-US" sz="3600" kern="1200"/>
        </a:p>
      </dsp:txBody>
      <dsp:txXfrm>
        <a:off x="41123" y="53300"/>
        <a:ext cx="9976153" cy="760154"/>
      </dsp:txXfrm>
    </dsp:sp>
    <dsp:sp modelId="{DB3197DC-6656-4C4D-A0F2-E152B4AFE536}">
      <dsp:nvSpPr>
        <dsp:cNvPr id="0" name=""/>
        <dsp:cNvSpPr/>
      </dsp:nvSpPr>
      <dsp:spPr>
        <a:xfrm>
          <a:off x="0" y="854577"/>
          <a:ext cx="10058399" cy="931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45720" rIns="256032" bIns="45720" numCol="1" spcCol="1270" anchor="t" anchorCtr="0">
          <a:noAutofit/>
        </a:bodyPr>
        <a:lstStyle/>
        <a:p>
          <a:pPr marL="285750" lvl="1" indent="-285750" algn="l" defTabSz="1244600">
            <a:lnSpc>
              <a:spcPct val="90000"/>
            </a:lnSpc>
            <a:spcBef>
              <a:spcPct val="0"/>
            </a:spcBef>
            <a:spcAft>
              <a:spcPct val="20000"/>
            </a:spcAft>
            <a:buChar char="•"/>
          </a:pPr>
          <a:r>
            <a:rPr lang="en-GB" sz="2800" kern="1200" dirty="0"/>
            <a:t>Favours projects that improve liquidity.</a:t>
          </a:r>
          <a:endParaRPr lang="en-US" sz="2800" kern="1200" dirty="0"/>
        </a:p>
        <a:p>
          <a:pPr marL="285750" lvl="1" indent="-285750" algn="l" defTabSz="1244600">
            <a:lnSpc>
              <a:spcPct val="90000"/>
            </a:lnSpc>
            <a:spcBef>
              <a:spcPct val="0"/>
            </a:spcBef>
            <a:spcAft>
              <a:spcPct val="20000"/>
            </a:spcAft>
            <a:buChar char="•"/>
          </a:pPr>
          <a:r>
            <a:rPr lang="en-GB" sz="2800" kern="1200" dirty="0"/>
            <a:t>Favours projects with lower risk.</a:t>
          </a:r>
          <a:endParaRPr lang="en-US" sz="2800" kern="1200" dirty="0"/>
        </a:p>
      </dsp:txBody>
      <dsp:txXfrm>
        <a:off x="0" y="854577"/>
        <a:ext cx="10058399" cy="931500"/>
      </dsp:txXfrm>
    </dsp:sp>
    <dsp:sp modelId="{B2084B66-63E5-4CE5-8A07-1BCFCDC9E6A6}">
      <dsp:nvSpPr>
        <dsp:cNvPr id="0" name=""/>
        <dsp:cNvSpPr/>
      </dsp:nvSpPr>
      <dsp:spPr>
        <a:xfrm>
          <a:off x="0" y="1786078"/>
          <a:ext cx="10058399" cy="842400"/>
        </a:xfrm>
        <a:prstGeom prst="round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GB" sz="3600" kern="1200"/>
            <a:t>Weaknesses</a:t>
          </a:r>
          <a:endParaRPr lang="en-US" sz="3600" kern="1200"/>
        </a:p>
      </dsp:txBody>
      <dsp:txXfrm>
        <a:off x="41123" y="1827201"/>
        <a:ext cx="9976153" cy="760154"/>
      </dsp:txXfrm>
    </dsp:sp>
    <dsp:sp modelId="{18F1D9EB-DAFB-47D6-BD8A-65D7E13466B3}">
      <dsp:nvSpPr>
        <dsp:cNvPr id="0" name=""/>
        <dsp:cNvSpPr/>
      </dsp:nvSpPr>
      <dsp:spPr>
        <a:xfrm>
          <a:off x="0" y="2628478"/>
          <a:ext cx="10058399" cy="186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45720" rIns="256032" bIns="45720" numCol="1" spcCol="1270" anchor="t" anchorCtr="0">
          <a:noAutofit/>
        </a:bodyPr>
        <a:lstStyle/>
        <a:p>
          <a:pPr marL="285750" lvl="1" indent="-285750" algn="l" defTabSz="1244600">
            <a:lnSpc>
              <a:spcPct val="90000"/>
            </a:lnSpc>
            <a:spcBef>
              <a:spcPct val="0"/>
            </a:spcBef>
            <a:spcAft>
              <a:spcPct val="20000"/>
            </a:spcAft>
            <a:buChar char="•"/>
          </a:pPr>
          <a:r>
            <a:rPr lang="en-GB" sz="2800" kern="1200" dirty="0"/>
            <a:t>It ignores time value of money.</a:t>
          </a:r>
          <a:endParaRPr lang="en-US" sz="2800" kern="1200" dirty="0"/>
        </a:p>
        <a:p>
          <a:pPr marL="285750" lvl="1" indent="-285750" algn="l" defTabSz="1244600">
            <a:lnSpc>
              <a:spcPct val="90000"/>
            </a:lnSpc>
            <a:spcBef>
              <a:spcPct val="0"/>
            </a:spcBef>
            <a:spcAft>
              <a:spcPct val="20000"/>
            </a:spcAft>
            <a:buChar char="•"/>
          </a:pPr>
          <a:r>
            <a:rPr lang="en-GB" sz="2800" kern="1200" dirty="0"/>
            <a:t>Late cash flows are ignored.</a:t>
          </a:r>
          <a:endParaRPr lang="en-US" sz="2800" kern="1200" dirty="0"/>
        </a:p>
        <a:p>
          <a:pPr marL="285750" lvl="1" indent="-285750" algn="l" defTabSz="1244600">
            <a:lnSpc>
              <a:spcPct val="90000"/>
            </a:lnSpc>
            <a:spcBef>
              <a:spcPct val="0"/>
            </a:spcBef>
            <a:spcAft>
              <a:spcPct val="20000"/>
            </a:spcAft>
            <a:buChar char="•"/>
          </a:pPr>
          <a:r>
            <a:rPr lang="en-GB" sz="2800" kern="1200" dirty="0"/>
            <a:t>It favours short-term projects.</a:t>
          </a:r>
          <a:endParaRPr lang="en-US" sz="2800" kern="1200" dirty="0"/>
        </a:p>
        <a:p>
          <a:pPr marL="285750" lvl="1" indent="-285750" algn="l" defTabSz="1244600">
            <a:lnSpc>
              <a:spcPct val="90000"/>
            </a:lnSpc>
            <a:spcBef>
              <a:spcPct val="0"/>
            </a:spcBef>
            <a:spcAft>
              <a:spcPct val="20000"/>
            </a:spcAft>
            <a:buChar char="•"/>
          </a:pPr>
          <a:r>
            <a:rPr lang="en-GB" sz="2800" kern="1200" dirty="0"/>
            <a:t>Requires a hurdle period, which may be subjective.</a:t>
          </a:r>
          <a:endParaRPr lang="en-US" sz="2800" kern="1200" dirty="0"/>
        </a:p>
      </dsp:txBody>
      <dsp:txXfrm>
        <a:off x="0" y="2628478"/>
        <a:ext cx="10058399" cy="1863000"/>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FDD563-20D1-435D-B0A3-3B641C5FCDA0}">
      <dsp:nvSpPr>
        <dsp:cNvPr id="0" name=""/>
        <dsp:cNvSpPr/>
      </dsp:nvSpPr>
      <dsp:spPr>
        <a:xfrm>
          <a:off x="620208" y="0"/>
          <a:ext cx="6217920" cy="2634017"/>
        </a:xfrm>
        <a:prstGeom prst="rightArrow">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A214FC-7229-4708-A651-81E9D8F40C6C}">
      <dsp:nvSpPr>
        <dsp:cNvPr id="0" name=""/>
        <dsp:cNvSpPr/>
      </dsp:nvSpPr>
      <dsp:spPr>
        <a:xfrm>
          <a:off x="960120" y="790205"/>
          <a:ext cx="5394959" cy="1053606"/>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ctr" defTabSz="2000250" rtl="0">
            <a:lnSpc>
              <a:spcPct val="90000"/>
            </a:lnSpc>
            <a:spcBef>
              <a:spcPct val="0"/>
            </a:spcBef>
            <a:spcAft>
              <a:spcPct val="35000"/>
            </a:spcAft>
            <a:buNone/>
          </a:pPr>
          <a:r>
            <a:rPr lang="en-GB" sz="4500" kern="1200" dirty="0"/>
            <a:t>Sensitivity analysis</a:t>
          </a:r>
        </a:p>
      </dsp:txBody>
      <dsp:txXfrm>
        <a:off x="1011553" y="841638"/>
        <a:ext cx="5292093" cy="95074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BE5469-52F3-4995-B583-7E68D8779167}">
      <dsp:nvSpPr>
        <dsp:cNvPr id="0" name=""/>
        <dsp:cNvSpPr/>
      </dsp:nvSpPr>
      <dsp:spPr>
        <a:xfrm>
          <a:off x="372670" y="0"/>
          <a:ext cx="2060812" cy="2060812"/>
        </a:xfrm>
        <a:prstGeom prst="ellipse">
          <a:avLst/>
        </a:prstGeom>
        <a:solidFill>
          <a:schemeClr val="lt1">
            <a:alpha val="50000"/>
            <a:hueOff val="0"/>
            <a:satOff val="0"/>
            <a:lumOff val="0"/>
            <a:alphaOff val="0"/>
          </a:schemeClr>
        </a:solidFill>
        <a:ln w="19050" cap="flat" cmpd="sng" algn="ctr">
          <a:solidFill>
            <a:schemeClr val="dk2">
              <a:shade val="80000"/>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355850" rtl="0">
            <a:lnSpc>
              <a:spcPct val="90000"/>
            </a:lnSpc>
            <a:spcBef>
              <a:spcPct val="0"/>
            </a:spcBef>
            <a:spcAft>
              <a:spcPct val="35000"/>
            </a:spcAft>
            <a:buNone/>
          </a:pPr>
          <a:r>
            <a:rPr lang="en-GB" sz="5300" kern="1200"/>
            <a:t>Next </a:t>
          </a:r>
        </a:p>
      </dsp:txBody>
      <dsp:txXfrm>
        <a:off x="674469" y="301799"/>
        <a:ext cx="1457214" cy="1457214"/>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A09D6B-3020-479B-ACA0-A066E97AD083}">
      <dsp:nvSpPr>
        <dsp:cNvPr id="0" name=""/>
        <dsp:cNvSpPr/>
      </dsp:nvSpPr>
      <dsp:spPr>
        <a:xfrm>
          <a:off x="-5632194" y="-868849"/>
          <a:ext cx="6757755" cy="6757755"/>
        </a:xfrm>
        <a:prstGeom prst="blockArc">
          <a:avLst>
            <a:gd name="adj1" fmla="val 18900000"/>
            <a:gd name="adj2" fmla="val 2700000"/>
            <a:gd name="adj3" fmla="val 320"/>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32F77C-F931-4155-9FB9-85073BD08E91}">
      <dsp:nvSpPr>
        <dsp:cNvPr id="0" name=""/>
        <dsp:cNvSpPr/>
      </dsp:nvSpPr>
      <dsp:spPr>
        <a:xfrm>
          <a:off x="922811" y="717165"/>
          <a:ext cx="5989620" cy="1434129"/>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38340" tIns="91440" rIns="91440" bIns="91440" numCol="1" spcCol="1270" anchor="ctr" anchorCtr="0">
          <a:noAutofit/>
        </a:bodyPr>
        <a:lstStyle/>
        <a:p>
          <a:pPr marL="0" lvl="0" indent="0" algn="l" defTabSz="1600200">
            <a:lnSpc>
              <a:spcPct val="90000"/>
            </a:lnSpc>
            <a:spcBef>
              <a:spcPct val="0"/>
            </a:spcBef>
            <a:spcAft>
              <a:spcPct val="35000"/>
            </a:spcAft>
            <a:buNone/>
          </a:pPr>
          <a:r>
            <a:rPr lang="en-GB" sz="3600" kern="1200"/>
            <a:t>Graphing the NPV sensitivity profile</a:t>
          </a:r>
          <a:endParaRPr lang="en-US" sz="3600" kern="1200"/>
        </a:p>
      </dsp:txBody>
      <dsp:txXfrm>
        <a:off x="922811" y="717165"/>
        <a:ext cx="5989620" cy="1434129"/>
      </dsp:txXfrm>
    </dsp:sp>
    <dsp:sp modelId="{370AE4DA-6149-4C4F-9392-152D47267476}">
      <dsp:nvSpPr>
        <dsp:cNvPr id="0" name=""/>
        <dsp:cNvSpPr/>
      </dsp:nvSpPr>
      <dsp:spPr>
        <a:xfrm>
          <a:off x="26480" y="537899"/>
          <a:ext cx="1792661" cy="179266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C2CF06F-28B3-4AE8-823E-A113D99C5CA6}">
      <dsp:nvSpPr>
        <dsp:cNvPr id="0" name=""/>
        <dsp:cNvSpPr/>
      </dsp:nvSpPr>
      <dsp:spPr>
        <a:xfrm>
          <a:off x="922811" y="2868761"/>
          <a:ext cx="5989620" cy="1434129"/>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38340" tIns="91440" rIns="91440" bIns="91440" numCol="1" spcCol="1270" anchor="ctr" anchorCtr="0">
          <a:noAutofit/>
        </a:bodyPr>
        <a:lstStyle/>
        <a:p>
          <a:pPr marL="0" lvl="0" indent="0" algn="l" defTabSz="1600200">
            <a:lnSpc>
              <a:spcPct val="90000"/>
            </a:lnSpc>
            <a:spcBef>
              <a:spcPct val="0"/>
            </a:spcBef>
            <a:spcAft>
              <a:spcPct val="35000"/>
            </a:spcAft>
            <a:buNone/>
          </a:pPr>
          <a:r>
            <a:rPr lang="en-GB" sz="3600" kern="1200"/>
            <a:t>Computing the NPV sensitivity percentage</a:t>
          </a:r>
          <a:endParaRPr lang="en-US" sz="3600" kern="1200"/>
        </a:p>
      </dsp:txBody>
      <dsp:txXfrm>
        <a:off x="922811" y="2868761"/>
        <a:ext cx="5989620" cy="1434129"/>
      </dsp:txXfrm>
    </dsp:sp>
    <dsp:sp modelId="{C2F41850-6E3D-4C20-B862-5485F38A8A1A}">
      <dsp:nvSpPr>
        <dsp:cNvPr id="0" name=""/>
        <dsp:cNvSpPr/>
      </dsp:nvSpPr>
      <dsp:spPr>
        <a:xfrm>
          <a:off x="26480" y="2689495"/>
          <a:ext cx="1792661" cy="179266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CE3E74-2C47-4DCB-9E43-F26D2847496C}">
      <dsp:nvSpPr>
        <dsp:cNvPr id="0" name=""/>
        <dsp:cNvSpPr/>
      </dsp:nvSpPr>
      <dsp:spPr>
        <a:xfrm>
          <a:off x="0" y="51705"/>
          <a:ext cx="7334840" cy="89280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220472" tIns="125984" rIns="220472" bIns="125984" numCol="1" spcCol="1270" anchor="ctr" anchorCtr="0">
          <a:noAutofit/>
        </a:bodyPr>
        <a:lstStyle/>
        <a:p>
          <a:pPr marL="0" lvl="0" indent="0" algn="ctr" defTabSz="1377950">
            <a:lnSpc>
              <a:spcPct val="90000"/>
            </a:lnSpc>
            <a:spcBef>
              <a:spcPct val="0"/>
            </a:spcBef>
            <a:spcAft>
              <a:spcPct val="35000"/>
            </a:spcAft>
            <a:buNone/>
          </a:pPr>
          <a:r>
            <a:rPr lang="en-GB" sz="3100" kern="1200"/>
            <a:t>Graphing the NPV sensitivity profile</a:t>
          </a:r>
          <a:endParaRPr lang="en-US" sz="3100" kern="1200"/>
        </a:p>
      </dsp:txBody>
      <dsp:txXfrm>
        <a:off x="0" y="51705"/>
        <a:ext cx="7334840" cy="892800"/>
      </dsp:txXfrm>
    </dsp:sp>
    <dsp:sp modelId="{822B4919-A631-49F2-95EE-2CB542D5DC05}">
      <dsp:nvSpPr>
        <dsp:cNvPr id="0" name=""/>
        <dsp:cNvSpPr/>
      </dsp:nvSpPr>
      <dsp:spPr>
        <a:xfrm>
          <a:off x="0" y="944505"/>
          <a:ext cx="7334840" cy="4765320"/>
        </a:xfrm>
        <a:prstGeom prst="rect">
          <a:avLst/>
        </a:prstGeom>
        <a:solidFill>
          <a:schemeClr val="lt1">
            <a:alpha val="90000"/>
            <a:tint val="40000"/>
            <a:hueOff val="0"/>
            <a:satOff val="0"/>
            <a:lumOff val="0"/>
            <a:alphaOff val="0"/>
          </a:schemeClr>
        </a:solidFill>
        <a:ln w="127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354" tIns="165354" rIns="220472" bIns="248031" numCol="1" spcCol="1270" anchor="t" anchorCtr="0">
          <a:noAutofit/>
        </a:bodyPr>
        <a:lstStyle/>
        <a:p>
          <a:pPr marL="285750" lvl="1" indent="-285750" algn="l" defTabSz="1377950">
            <a:lnSpc>
              <a:spcPct val="90000"/>
            </a:lnSpc>
            <a:spcBef>
              <a:spcPct val="0"/>
            </a:spcBef>
            <a:spcAft>
              <a:spcPct val="15000"/>
            </a:spcAft>
            <a:buChar char="•"/>
          </a:pPr>
          <a:r>
            <a:rPr lang="en-GB" sz="3100" kern="1200" dirty="0"/>
            <a:t>Vary a factor while holding other factors constant and compute the resulting NPV.</a:t>
          </a:r>
          <a:endParaRPr lang="en-US" sz="3100" kern="1200" dirty="0"/>
        </a:p>
        <a:p>
          <a:pPr marL="285750" lvl="1" indent="-285750" algn="l" defTabSz="1377950">
            <a:lnSpc>
              <a:spcPct val="90000"/>
            </a:lnSpc>
            <a:spcBef>
              <a:spcPct val="0"/>
            </a:spcBef>
            <a:spcAft>
              <a:spcPct val="15000"/>
            </a:spcAft>
            <a:buChar char="•"/>
          </a:pPr>
          <a:r>
            <a:rPr lang="en-GB" sz="3100" kern="1200" dirty="0"/>
            <a:t>Plot the varying values of the factor under study and the corresponding NPVs to obtain the NPV sensitivity profile.</a:t>
          </a:r>
          <a:endParaRPr lang="en-US" sz="3100" kern="1200" dirty="0"/>
        </a:p>
        <a:p>
          <a:pPr marL="285750" lvl="1" indent="-285750" algn="l" defTabSz="1377950">
            <a:lnSpc>
              <a:spcPct val="90000"/>
            </a:lnSpc>
            <a:spcBef>
              <a:spcPct val="0"/>
            </a:spcBef>
            <a:spcAft>
              <a:spcPct val="15000"/>
            </a:spcAft>
            <a:buChar char="•"/>
          </a:pPr>
          <a:r>
            <a:rPr lang="en-US" sz="3100" kern="1200" dirty="0"/>
            <a:t>You may use the ‘</a:t>
          </a:r>
          <a:r>
            <a:rPr lang="en-US" sz="3100" b="1" kern="1200" dirty="0"/>
            <a:t>Scatter</a:t>
          </a:r>
          <a:r>
            <a:rPr lang="en-US" sz="3100" kern="1200" dirty="0"/>
            <a:t>’ chart type in MS Excel to graph the NPV profile.</a:t>
          </a:r>
        </a:p>
      </dsp:txBody>
      <dsp:txXfrm>
        <a:off x="0" y="944505"/>
        <a:ext cx="7334840" cy="4765320"/>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5A9BC3-717C-467D-8C1D-F7E1FB6A32B8}">
      <dsp:nvSpPr>
        <dsp:cNvPr id="0" name=""/>
        <dsp:cNvSpPr/>
      </dsp:nvSpPr>
      <dsp:spPr>
        <a:xfrm>
          <a:off x="366" y="1518139"/>
          <a:ext cx="7183278" cy="84509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B45F3E-E061-450D-BB30-06A5E26CAF91}">
      <dsp:nvSpPr>
        <dsp:cNvPr id="0" name=""/>
        <dsp:cNvSpPr/>
      </dsp:nvSpPr>
      <dsp:spPr>
        <a:xfrm>
          <a:off x="366" y="1835521"/>
          <a:ext cx="527709" cy="52770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3D3781-9619-4076-80DF-4FFDF95C4DF8}">
      <dsp:nvSpPr>
        <dsp:cNvPr id="0" name=""/>
        <dsp:cNvSpPr/>
      </dsp:nvSpPr>
      <dsp:spPr>
        <a:xfrm>
          <a:off x="366" y="0"/>
          <a:ext cx="7183278" cy="1518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55" tIns="64770" rIns="97155" bIns="64770" numCol="1" spcCol="1270" anchor="ctr" anchorCtr="0">
          <a:noAutofit/>
        </a:bodyPr>
        <a:lstStyle/>
        <a:p>
          <a:pPr marL="0" lvl="0" indent="0" algn="l" defTabSz="2266950">
            <a:lnSpc>
              <a:spcPct val="90000"/>
            </a:lnSpc>
            <a:spcBef>
              <a:spcPct val="0"/>
            </a:spcBef>
            <a:spcAft>
              <a:spcPct val="35000"/>
            </a:spcAft>
            <a:buNone/>
          </a:pPr>
          <a:r>
            <a:rPr lang="en-GB" sz="5100" kern="1200"/>
            <a:t>Computing the Sensitivity Percentage</a:t>
          </a:r>
          <a:endParaRPr lang="en-US" sz="5100" kern="1200"/>
        </a:p>
      </dsp:txBody>
      <dsp:txXfrm>
        <a:off x="366" y="0"/>
        <a:ext cx="7183278" cy="1518139"/>
      </dsp:txXfrm>
    </dsp:sp>
    <dsp:sp modelId="{94FA3B56-C690-449E-BA43-ECF171BE2CA6}">
      <dsp:nvSpPr>
        <dsp:cNvPr id="0" name=""/>
        <dsp:cNvSpPr/>
      </dsp:nvSpPr>
      <dsp:spPr>
        <a:xfrm>
          <a:off x="366" y="3065596"/>
          <a:ext cx="527696" cy="527696"/>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B5187D9-DD4B-4B79-9674-843499FE8D6B}">
      <dsp:nvSpPr>
        <dsp:cNvPr id="0" name=""/>
        <dsp:cNvSpPr/>
      </dsp:nvSpPr>
      <dsp:spPr>
        <a:xfrm>
          <a:off x="503195" y="2714414"/>
          <a:ext cx="6680449" cy="1230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192024" numCol="1" spcCol="1270" anchor="ctr" anchorCtr="0">
          <a:noAutofit/>
        </a:bodyPr>
        <a:lstStyle/>
        <a:p>
          <a:pPr marL="0" lvl="0" indent="0" algn="l" defTabSz="1200150">
            <a:lnSpc>
              <a:spcPct val="90000"/>
            </a:lnSpc>
            <a:spcBef>
              <a:spcPct val="0"/>
            </a:spcBef>
            <a:spcAft>
              <a:spcPct val="35000"/>
            </a:spcAft>
            <a:buNone/>
          </a:pPr>
          <a:r>
            <a:rPr lang="en-GB" sz="2700" kern="1200"/>
            <a:t>Compute the NPV and IRR of the project.</a:t>
          </a:r>
          <a:endParaRPr lang="en-US" sz="2700" kern="1200"/>
        </a:p>
      </dsp:txBody>
      <dsp:txXfrm>
        <a:off x="503195" y="2714414"/>
        <a:ext cx="6680449" cy="1230062"/>
      </dsp:txXfrm>
    </dsp:sp>
    <dsp:sp modelId="{4EFFC860-7070-4D5F-B1BE-C3CED74A0F7F}">
      <dsp:nvSpPr>
        <dsp:cNvPr id="0" name=""/>
        <dsp:cNvSpPr/>
      </dsp:nvSpPr>
      <dsp:spPr>
        <a:xfrm>
          <a:off x="366" y="4295658"/>
          <a:ext cx="527696" cy="527696"/>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E6B79D4-CCA6-4C67-A87C-DE920349146F}">
      <dsp:nvSpPr>
        <dsp:cNvPr id="0" name=""/>
        <dsp:cNvSpPr/>
      </dsp:nvSpPr>
      <dsp:spPr>
        <a:xfrm>
          <a:off x="503195" y="3944476"/>
          <a:ext cx="6680449" cy="1230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192024" numCol="1" spcCol="1270" anchor="ctr" anchorCtr="0">
          <a:noAutofit/>
        </a:bodyPr>
        <a:lstStyle/>
        <a:p>
          <a:pPr marL="0" lvl="0" indent="0" algn="l" defTabSz="1200150">
            <a:lnSpc>
              <a:spcPct val="90000"/>
            </a:lnSpc>
            <a:spcBef>
              <a:spcPct val="0"/>
            </a:spcBef>
            <a:spcAft>
              <a:spcPct val="35000"/>
            </a:spcAft>
            <a:buNone/>
          </a:pPr>
          <a:r>
            <a:rPr lang="en-GB" sz="2700" kern="1200"/>
            <a:t>Compute the PV of the factor estimates that are measured in monetary terms.</a:t>
          </a:r>
          <a:endParaRPr lang="en-US" sz="2700" kern="1200"/>
        </a:p>
      </dsp:txBody>
      <dsp:txXfrm>
        <a:off x="503195" y="3944476"/>
        <a:ext cx="6680449" cy="1230062"/>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72C328-C13F-4838-997F-3C5BBF48DC82}">
      <dsp:nvSpPr>
        <dsp:cNvPr id="0" name=""/>
        <dsp:cNvSpPr/>
      </dsp:nvSpPr>
      <dsp:spPr>
        <a:xfrm>
          <a:off x="622965" y="1255"/>
          <a:ext cx="8177361" cy="743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rtl="0">
            <a:lnSpc>
              <a:spcPct val="90000"/>
            </a:lnSpc>
            <a:spcBef>
              <a:spcPct val="0"/>
            </a:spcBef>
            <a:spcAft>
              <a:spcPct val="35000"/>
            </a:spcAft>
            <a:buNone/>
          </a:pPr>
          <a:r>
            <a:rPr lang="en-GB" sz="2400" kern="1200" dirty="0"/>
            <a:t>Benefits and costs expressed in money terms:</a:t>
          </a:r>
        </a:p>
      </dsp:txBody>
      <dsp:txXfrm>
        <a:off x="622965" y="1255"/>
        <a:ext cx="8177361" cy="743396"/>
      </dsp:txXfrm>
    </dsp:sp>
    <dsp:sp modelId="{50462A71-844C-49F9-BBE1-F583BF163C20}">
      <dsp:nvSpPr>
        <dsp:cNvPr id="0" name=""/>
        <dsp:cNvSpPr/>
      </dsp:nvSpPr>
      <dsp:spPr>
        <a:xfrm>
          <a:off x="622965" y="744651"/>
          <a:ext cx="1913502" cy="15143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3FB07F-558E-40F1-B6C5-F63292214CB3}">
      <dsp:nvSpPr>
        <dsp:cNvPr id="0" name=""/>
        <dsp:cNvSpPr/>
      </dsp:nvSpPr>
      <dsp:spPr>
        <a:xfrm>
          <a:off x="1772338" y="744651"/>
          <a:ext cx="1913502" cy="15143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8A0088-1069-438A-9D11-CC03356A93D4}">
      <dsp:nvSpPr>
        <dsp:cNvPr id="0" name=""/>
        <dsp:cNvSpPr/>
      </dsp:nvSpPr>
      <dsp:spPr>
        <a:xfrm>
          <a:off x="2922620" y="744651"/>
          <a:ext cx="1913502" cy="15143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9EF2FD-2D77-41CE-A92E-314A037E2C38}">
      <dsp:nvSpPr>
        <dsp:cNvPr id="0" name=""/>
        <dsp:cNvSpPr/>
      </dsp:nvSpPr>
      <dsp:spPr>
        <a:xfrm>
          <a:off x="4071994" y="744651"/>
          <a:ext cx="1913502" cy="15143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E37CFB-DDC5-47C9-875D-7319FC2777CA}">
      <dsp:nvSpPr>
        <dsp:cNvPr id="0" name=""/>
        <dsp:cNvSpPr/>
      </dsp:nvSpPr>
      <dsp:spPr>
        <a:xfrm>
          <a:off x="5222276" y="744651"/>
          <a:ext cx="1913502" cy="15143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1FB779-11EA-4592-8770-D41E31190321}">
      <dsp:nvSpPr>
        <dsp:cNvPr id="0" name=""/>
        <dsp:cNvSpPr/>
      </dsp:nvSpPr>
      <dsp:spPr>
        <a:xfrm>
          <a:off x="6371650" y="744651"/>
          <a:ext cx="1913502" cy="15143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30631E-0B90-4411-ADE9-23B7B791DC2B}">
      <dsp:nvSpPr>
        <dsp:cNvPr id="0" name=""/>
        <dsp:cNvSpPr/>
      </dsp:nvSpPr>
      <dsp:spPr>
        <a:xfrm>
          <a:off x="7521932" y="744651"/>
          <a:ext cx="1913502" cy="15143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B6B52B-9E3C-4F2B-A6AA-022E2E71AA93}">
      <dsp:nvSpPr>
        <dsp:cNvPr id="0" name=""/>
        <dsp:cNvSpPr/>
      </dsp:nvSpPr>
      <dsp:spPr>
        <a:xfrm>
          <a:off x="622965" y="896084"/>
          <a:ext cx="8283667" cy="121146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106680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m:rPr>
                    <m:sty m:val="p"/>
                  </m:rPr>
                  <a:rPr lang="en-US" sz="2400" b="0" i="0" kern="1200" smtClean="0">
                    <a:latin typeface="Cambria Math" panose="02040503050406030204" pitchFamily="18" charset="0"/>
                  </a:rPr>
                  <m:t>Sensitivity</m:t>
                </m:r>
                <m:r>
                  <a:rPr lang="en-US" sz="2400" b="0" i="0" kern="1200" smtClean="0">
                    <a:latin typeface="Cambria Math" panose="02040503050406030204" pitchFamily="18" charset="0"/>
                  </a:rPr>
                  <m:t> %=</m:t>
                </m:r>
                <m:f>
                  <m:fPr>
                    <m:ctrlPr>
                      <a:rPr lang="en-US" sz="2400" b="0" i="1" kern="1200">
                        <a:latin typeface="Cambria Math" panose="02040503050406030204" pitchFamily="18" charset="0"/>
                      </a:rPr>
                    </m:ctrlPr>
                  </m:fPr>
                  <m:num>
                    <m:r>
                      <m:rPr>
                        <m:sty m:val="p"/>
                      </m:rPr>
                      <a:rPr lang="en-US" sz="2400" b="0" i="0" kern="1200">
                        <a:latin typeface="Cambria Math" panose="02040503050406030204" pitchFamily="18" charset="0"/>
                      </a:rPr>
                      <m:t>NPV</m:t>
                    </m:r>
                  </m:num>
                  <m:den>
                    <m:r>
                      <m:rPr>
                        <m:sty m:val="p"/>
                      </m:rPr>
                      <a:rPr lang="en-US" sz="2400" b="0" i="0" kern="1200">
                        <a:latin typeface="Cambria Math" panose="02040503050406030204" pitchFamily="18" charset="0"/>
                      </a:rPr>
                      <m:t>PV</m:t>
                    </m:r>
                    <m:r>
                      <a:rPr lang="en-US" sz="2400" b="0" i="0" kern="1200">
                        <a:latin typeface="Cambria Math" panose="02040503050406030204" pitchFamily="18" charset="0"/>
                      </a:rPr>
                      <m:t> </m:t>
                    </m:r>
                    <m:r>
                      <m:rPr>
                        <m:sty m:val="p"/>
                      </m:rPr>
                      <a:rPr lang="en-US" sz="2400" b="0" i="0" kern="1200">
                        <a:latin typeface="Cambria Math" panose="02040503050406030204" pitchFamily="18" charset="0"/>
                      </a:rPr>
                      <m:t>of</m:t>
                    </m:r>
                    <m:r>
                      <a:rPr lang="en-US" sz="2400" b="0" i="0" kern="1200">
                        <a:latin typeface="Cambria Math" panose="02040503050406030204" pitchFamily="18" charset="0"/>
                      </a:rPr>
                      <m:t> </m:t>
                    </m:r>
                    <m:r>
                      <m:rPr>
                        <m:sty m:val="p"/>
                      </m:rPr>
                      <a:rPr lang="en-US" sz="2400" b="0" i="0" kern="1200">
                        <a:latin typeface="Cambria Math" panose="02040503050406030204" pitchFamily="18" charset="0"/>
                      </a:rPr>
                      <m:t>Factor</m:t>
                    </m:r>
                    <m:r>
                      <a:rPr lang="en-US" sz="2400" b="0" i="0" kern="1200">
                        <a:latin typeface="Cambria Math" panose="02040503050406030204" pitchFamily="18" charset="0"/>
                      </a:rPr>
                      <m:t> </m:t>
                    </m:r>
                    <m:r>
                      <m:rPr>
                        <m:sty m:val="p"/>
                      </m:rPr>
                      <a:rPr lang="en-US" sz="2400" b="0" i="0" kern="1200">
                        <a:latin typeface="Cambria Math" panose="02040503050406030204" pitchFamily="18" charset="0"/>
                      </a:rPr>
                      <m:t>Estimate</m:t>
                    </m:r>
                  </m:den>
                </m:f>
                <m:r>
                  <a:rPr lang="en-US" sz="2400" b="0" i="0" kern="1200">
                    <a:latin typeface="Cambria Math" panose="02040503050406030204" pitchFamily="18" charset="0"/>
                  </a:rPr>
                  <m:t>×100%</m:t>
                </m:r>
              </m:oMath>
            </m:oMathPara>
          </a14:m>
          <a:endParaRPr lang="en-GB" sz="2400" kern="1200" dirty="0"/>
        </a:p>
      </dsp:txBody>
      <dsp:txXfrm>
        <a:off x="622965" y="896084"/>
        <a:ext cx="8283667" cy="1211460"/>
      </dsp:txXfrm>
    </dsp:sp>
    <dsp:sp modelId="{305EF5B7-FB60-4C1F-81E0-07DD936B04CE}">
      <dsp:nvSpPr>
        <dsp:cNvPr id="0" name=""/>
        <dsp:cNvSpPr/>
      </dsp:nvSpPr>
      <dsp:spPr>
        <a:xfrm>
          <a:off x="622965" y="2342102"/>
          <a:ext cx="8177361" cy="743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rtl="0">
            <a:lnSpc>
              <a:spcPct val="90000"/>
            </a:lnSpc>
            <a:spcBef>
              <a:spcPct val="0"/>
            </a:spcBef>
            <a:spcAft>
              <a:spcPct val="35000"/>
            </a:spcAft>
            <a:buNone/>
          </a:pPr>
          <a:r>
            <a:rPr lang="en-GB" sz="2400" kern="1200" dirty="0"/>
            <a:t>Discount rate (cost of capital or required rate of return):</a:t>
          </a:r>
        </a:p>
      </dsp:txBody>
      <dsp:txXfrm>
        <a:off x="622965" y="2342102"/>
        <a:ext cx="8177361" cy="743396"/>
      </dsp:txXfrm>
    </dsp:sp>
    <dsp:sp modelId="{A7D35FEA-1CA8-4950-A3B1-37EB0A0AF21F}">
      <dsp:nvSpPr>
        <dsp:cNvPr id="0" name=""/>
        <dsp:cNvSpPr/>
      </dsp:nvSpPr>
      <dsp:spPr>
        <a:xfrm>
          <a:off x="622965" y="3085499"/>
          <a:ext cx="1913502" cy="15143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DA15AA-3434-4F64-80AE-7D9896527F8A}">
      <dsp:nvSpPr>
        <dsp:cNvPr id="0" name=""/>
        <dsp:cNvSpPr/>
      </dsp:nvSpPr>
      <dsp:spPr>
        <a:xfrm>
          <a:off x="1772338" y="3085499"/>
          <a:ext cx="1913502" cy="15143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2D0578-CD3F-4D91-8D34-B643FDF947B6}">
      <dsp:nvSpPr>
        <dsp:cNvPr id="0" name=""/>
        <dsp:cNvSpPr/>
      </dsp:nvSpPr>
      <dsp:spPr>
        <a:xfrm>
          <a:off x="2922620" y="3085499"/>
          <a:ext cx="1913502" cy="15143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D67AA4-C344-4D37-A5F7-CC02A5E795D0}">
      <dsp:nvSpPr>
        <dsp:cNvPr id="0" name=""/>
        <dsp:cNvSpPr/>
      </dsp:nvSpPr>
      <dsp:spPr>
        <a:xfrm>
          <a:off x="4071994" y="3085499"/>
          <a:ext cx="1913502" cy="15143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3428D2-45FB-418C-A976-A4A5724CA197}">
      <dsp:nvSpPr>
        <dsp:cNvPr id="0" name=""/>
        <dsp:cNvSpPr/>
      </dsp:nvSpPr>
      <dsp:spPr>
        <a:xfrm>
          <a:off x="5222276" y="3085499"/>
          <a:ext cx="1913502" cy="15143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46CAC8-DF86-45E3-AFB3-60FF6A474ADB}">
      <dsp:nvSpPr>
        <dsp:cNvPr id="0" name=""/>
        <dsp:cNvSpPr/>
      </dsp:nvSpPr>
      <dsp:spPr>
        <a:xfrm>
          <a:off x="6371650" y="3085499"/>
          <a:ext cx="1913502" cy="15143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7B4C32-EDDE-4E68-A697-638AFAF5FF6D}">
      <dsp:nvSpPr>
        <dsp:cNvPr id="0" name=""/>
        <dsp:cNvSpPr/>
      </dsp:nvSpPr>
      <dsp:spPr>
        <a:xfrm>
          <a:off x="7521932" y="3085499"/>
          <a:ext cx="1913502" cy="15143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926E6F-458F-433A-B601-7208622FCDCB}">
      <dsp:nvSpPr>
        <dsp:cNvPr id="0" name=""/>
        <dsp:cNvSpPr/>
      </dsp:nvSpPr>
      <dsp:spPr>
        <a:xfrm>
          <a:off x="622965" y="3236932"/>
          <a:ext cx="8283667" cy="121146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106680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m:rPr>
                    <m:sty m:val="p"/>
                  </m:rPr>
                  <a:rPr lang="en-US" sz="2400" b="0" i="0" kern="1200" smtClean="0">
                    <a:latin typeface="Cambria Math" panose="02040503050406030204" pitchFamily="18" charset="0"/>
                  </a:rPr>
                  <m:t>Sensitivity</m:t>
                </m:r>
                <m:r>
                  <a:rPr lang="en-US" sz="2400" b="0" i="0" kern="1200" smtClean="0">
                    <a:latin typeface="Cambria Math" panose="02040503050406030204" pitchFamily="18" charset="0"/>
                  </a:rPr>
                  <m:t> %=</m:t>
                </m:r>
                <m:f>
                  <m:fPr>
                    <m:ctrlPr>
                      <a:rPr lang="en-GB" sz="2400" i="1" kern="1200">
                        <a:latin typeface="Cambria Math" panose="02040503050406030204" pitchFamily="18" charset="0"/>
                      </a:rPr>
                    </m:ctrlPr>
                  </m:fPr>
                  <m:num>
                    <m:r>
                      <m:rPr>
                        <m:sty m:val="p"/>
                      </m:rPr>
                      <a:rPr lang="en-US" sz="2400" b="0" i="0" kern="1200">
                        <a:latin typeface="Cambria Math" panose="02040503050406030204" pitchFamily="18" charset="0"/>
                      </a:rPr>
                      <m:t>IRR</m:t>
                    </m:r>
                    <m:r>
                      <a:rPr lang="en-US" sz="2400" b="0" i="0" kern="1200">
                        <a:latin typeface="Cambria Math" panose="02040503050406030204" pitchFamily="18" charset="0"/>
                      </a:rPr>
                      <m:t>−</m:t>
                    </m:r>
                    <m:r>
                      <m:rPr>
                        <m:sty m:val="p"/>
                      </m:rPr>
                      <a:rPr lang="en-US" sz="2400" b="0" i="0" kern="1200">
                        <a:latin typeface="Cambria Math" panose="02040503050406030204" pitchFamily="18" charset="0"/>
                      </a:rPr>
                      <m:t>Discount</m:t>
                    </m:r>
                    <m:r>
                      <a:rPr lang="en-US" sz="2400" b="0" i="0" kern="1200">
                        <a:latin typeface="Cambria Math" panose="02040503050406030204" pitchFamily="18" charset="0"/>
                      </a:rPr>
                      <m:t> </m:t>
                    </m:r>
                    <m:r>
                      <m:rPr>
                        <m:sty m:val="p"/>
                      </m:rPr>
                      <a:rPr lang="en-US" sz="2400" b="0" i="0" kern="1200">
                        <a:latin typeface="Cambria Math" panose="02040503050406030204" pitchFamily="18" charset="0"/>
                      </a:rPr>
                      <m:t>rate</m:t>
                    </m:r>
                  </m:num>
                  <m:den>
                    <m:r>
                      <m:rPr>
                        <m:sty m:val="p"/>
                      </m:rPr>
                      <a:rPr lang="en-US" sz="2400" b="0" i="0" kern="1200">
                        <a:latin typeface="Cambria Math" panose="02040503050406030204" pitchFamily="18" charset="0"/>
                      </a:rPr>
                      <m:t>Discount</m:t>
                    </m:r>
                    <m:r>
                      <a:rPr lang="en-US" sz="2400" b="0" i="0" kern="1200">
                        <a:latin typeface="Cambria Math" panose="02040503050406030204" pitchFamily="18" charset="0"/>
                      </a:rPr>
                      <m:t> </m:t>
                    </m:r>
                    <m:r>
                      <m:rPr>
                        <m:sty m:val="p"/>
                      </m:rPr>
                      <a:rPr lang="en-US" sz="2400" b="0" i="0" kern="1200">
                        <a:latin typeface="Cambria Math" panose="02040503050406030204" pitchFamily="18" charset="0"/>
                      </a:rPr>
                      <m:t>rate</m:t>
                    </m:r>
                  </m:den>
                </m:f>
                <m:r>
                  <a:rPr lang="en-GB" sz="2400" i="0" kern="1200">
                    <a:latin typeface="Cambria Math" panose="02040503050406030204" pitchFamily="18" charset="0"/>
                  </a:rPr>
                  <m:t>×</m:t>
                </m:r>
                <m:r>
                  <a:rPr lang="en-US" sz="2400" b="0" i="0" kern="1200">
                    <a:latin typeface="Cambria Math" panose="02040503050406030204" pitchFamily="18" charset="0"/>
                  </a:rPr>
                  <m:t>100%</m:t>
                </m:r>
              </m:oMath>
            </m:oMathPara>
          </a14:m>
          <a:endParaRPr lang="en-GB" sz="2400" kern="1200" dirty="0"/>
        </a:p>
      </dsp:txBody>
      <dsp:txXfrm>
        <a:off x="622965" y="3236932"/>
        <a:ext cx="8283667" cy="12114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C0A2F9-024B-40DC-9497-1287F4D6FC6C}">
      <dsp:nvSpPr>
        <dsp:cNvPr id="0" name=""/>
        <dsp:cNvSpPr/>
      </dsp:nvSpPr>
      <dsp:spPr>
        <a:xfrm>
          <a:off x="1625083" y="0"/>
          <a:ext cx="6500332" cy="186974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6124" tIns="474914" rIns="126124" bIns="474914" numCol="1" spcCol="1270" anchor="ctr" anchorCtr="0">
          <a:noAutofit/>
        </a:bodyPr>
        <a:lstStyle/>
        <a:p>
          <a:pPr marL="0" lvl="0" indent="0" algn="l" defTabSz="977900">
            <a:lnSpc>
              <a:spcPct val="90000"/>
            </a:lnSpc>
            <a:spcBef>
              <a:spcPct val="0"/>
            </a:spcBef>
            <a:spcAft>
              <a:spcPct val="35000"/>
            </a:spcAft>
            <a:buNone/>
          </a:pPr>
          <a:r>
            <a:rPr lang="en-US" sz="2200" kern="1200" dirty="0"/>
            <a:t>Apply the three major discounted cash flow (DCF) methods of project evaluation and selection – the NPV, IRR, and PI.</a:t>
          </a:r>
          <a:endParaRPr lang="en-GB" sz="2200" kern="1200" dirty="0"/>
        </a:p>
      </dsp:txBody>
      <dsp:txXfrm>
        <a:off x="1625083" y="0"/>
        <a:ext cx="6500332" cy="1869740"/>
      </dsp:txXfrm>
    </dsp:sp>
    <dsp:sp modelId="{F2C63691-BBBB-4575-9947-22539D06F305}">
      <dsp:nvSpPr>
        <dsp:cNvPr id="0" name=""/>
        <dsp:cNvSpPr/>
      </dsp:nvSpPr>
      <dsp:spPr>
        <a:xfrm>
          <a:off x="0" y="1824"/>
          <a:ext cx="1625083" cy="1869740"/>
        </a:xfrm>
        <a:prstGeom prst="rect">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994" tIns="184689" rIns="85994" bIns="184689" numCol="1" spcCol="1270" anchor="ctr" anchorCtr="0">
          <a:noAutofit/>
        </a:bodyPr>
        <a:lstStyle/>
        <a:p>
          <a:pPr marL="0" lvl="0" indent="0" algn="ctr" defTabSz="1066800">
            <a:lnSpc>
              <a:spcPct val="90000"/>
            </a:lnSpc>
            <a:spcBef>
              <a:spcPct val="0"/>
            </a:spcBef>
            <a:spcAft>
              <a:spcPct val="35000"/>
            </a:spcAft>
            <a:buNone/>
          </a:pPr>
          <a:r>
            <a:rPr lang="en-US" sz="2400" kern="1200" dirty="0"/>
            <a:t>Apply</a:t>
          </a:r>
          <a:endParaRPr lang="en-GB" sz="2400" kern="1200" dirty="0"/>
        </a:p>
      </dsp:txBody>
      <dsp:txXfrm>
        <a:off x="0" y="1824"/>
        <a:ext cx="1625083" cy="1869740"/>
      </dsp:txXfrm>
    </dsp:sp>
    <dsp:sp modelId="{41A2D470-4593-4D1A-9DB5-53E05A1CACF6}">
      <dsp:nvSpPr>
        <dsp:cNvPr id="0" name=""/>
        <dsp:cNvSpPr/>
      </dsp:nvSpPr>
      <dsp:spPr>
        <a:xfrm>
          <a:off x="1625083" y="1930592"/>
          <a:ext cx="6500332" cy="186974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6124" tIns="474914" rIns="126124" bIns="474914" numCol="1" spcCol="1270" anchor="ctr" anchorCtr="0">
          <a:noAutofit/>
        </a:bodyPr>
        <a:lstStyle/>
        <a:p>
          <a:pPr marL="0" lvl="0" indent="0" algn="l" defTabSz="977900">
            <a:lnSpc>
              <a:spcPct val="90000"/>
            </a:lnSpc>
            <a:spcBef>
              <a:spcPct val="0"/>
            </a:spcBef>
            <a:spcAft>
              <a:spcPct val="35000"/>
            </a:spcAft>
            <a:buNone/>
          </a:pPr>
          <a:r>
            <a:rPr lang="en-US" sz="2200" kern="1200" dirty="0"/>
            <a:t>Apply the payback period (PBP) method of project evaluation and selection.</a:t>
          </a:r>
        </a:p>
      </dsp:txBody>
      <dsp:txXfrm>
        <a:off x="1625083" y="1930592"/>
        <a:ext cx="6500332" cy="1869740"/>
      </dsp:txXfrm>
    </dsp:sp>
    <dsp:sp modelId="{C339D7CC-6A9B-4596-BE08-2F09CAFA4F7B}">
      <dsp:nvSpPr>
        <dsp:cNvPr id="0" name=""/>
        <dsp:cNvSpPr/>
      </dsp:nvSpPr>
      <dsp:spPr>
        <a:xfrm>
          <a:off x="0" y="1983748"/>
          <a:ext cx="1625083" cy="1869740"/>
        </a:xfrm>
        <a:prstGeom prst="rect">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994" tIns="184689" rIns="85994" bIns="184689" numCol="1" spcCol="1270" anchor="ctr" anchorCtr="0">
          <a:noAutofit/>
        </a:bodyPr>
        <a:lstStyle/>
        <a:p>
          <a:pPr marL="0" lvl="0" indent="0" algn="ctr" defTabSz="1066800">
            <a:lnSpc>
              <a:spcPct val="90000"/>
            </a:lnSpc>
            <a:spcBef>
              <a:spcPct val="0"/>
            </a:spcBef>
            <a:spcAft>
              <a:spcPct val="35000"/>
            </a:spcAft>
            <a:buNone/>
          </a:pPr>
          <a:r>
            <a:rPr lang="en-US" sz="2400" kern="1200" dirty="0"/>
            <a:t>Apply</a:t>
          </a:r>
        </a:p>
      </dsp:txBody>
      <dsp:txXfrm>
        <a:off x="0" y="1983748"/>
        <a:ext cx="1625083" cy="1869740"/>
      </dsp:txXfrm>
    </dsp:sp>
    <dsp:sp modelId="{EDC34C63-6C9A-41CA-AB4D-A6E93476E78C}">
      <dsp:nvSpPr>
        <dsp:cNvPr id="0" name=""/>
        <dsp:cNvSpPr/>
      </dsp:nvSpPr>
      <dsp:spPr>
        <a:xfrm>
          <a:off x="1625083" y="3965673"/>
          <a:ext cx="6500332" cy="186974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6124" tIns="474914" rIns="126124" bIns="474914" numCol="1" spcCol="1270" anchor="ctr" anchorCtr="0">
          <a:noAutofit/>
        </a:bodyPr>
        <a:lstStyle/>
        <a:p>
          <a:pPr marL="0" lvl="0" indent="0" algn="l" defTabSz="977900">
            <a:lnSpc>
              <a:spcPct val="90000"/>
            </a:lnSpc>
            <a:spcBef>
              <a:spcPct val="0"/>
            </a:spcBef>
            <a:spcAft>
              <a:spcPct val="35000"/>
            </a:spcAft>
            <a:buNone/>
          </a:pPr>
          <a:r>
            <a:rPr lang="en-US" sz="2200" kern="1200" dirty="0"/>
            <a:t>Explain why ranking project proposals based on the IRR, NPV, and PI methods “may” lead to conflicts in rankings.</a:t>
          </a:r>
        </a:p>
      </dsp:txBody>
      <dsp:txXfrm>
        <a:off x="1625083" y="3965673"/>
        <a:ext cx="6500332" cy="1869740"/>
      </dsp:txXfrm>
    </dsp:sp>
    <dsp:sp modelId="{BBC1CEFA-2574-498A-BA8A-2A59A5547C28}">
      <dsp:nvSpPr>
        <dsp:cNvPr id="0" name=""/>
        <dsp:cNvSpPr/>
      </dsp:nvSpPr>
      <dsp:spPr>
        <a:xfrm>
          <a:off x="0" y="3965673"/>
          <a:ext cx="1625083" cy="1869740"/>
        </a:xfrm>
        <a:prstGeom prst="rect">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994" tIns="184689" rIns="85994" bIns="184689" numCol="1" spcCol="1270" anchor="ctr" anchorCtr="0">
          <a:noAutofit/>
        </a:bodyPr>
        <a:lstStyle/>
        <a:p>
          <a:pPr marL="0" lvl="0" indent="0" algn="ctr" defTabSz="1066800">
            <a:lnSpc>
              <a:spcPct val="90000"/>
            </a:lnSpc>
            <a:spcBef>
              <a:spcPct val="0"/>
            </a:spcBef>
            <a:spcAft>
              <a:spcPct val="35000"/>
            </a:spcAft>
            <a:buNone/>
          </a:pPr>
          <a:r>
            <a:rPr lang="en-US" sz="2400" kern="1200" dirty="0"/>
            <a:t>Explain</a:t>
          </a:r>
        </a:p>
      </dsp:txBody>
      <dsp:txXfrm>
        <a:off x="0" y="3965673"/>
        <a:ext cx="1625083" cy="1869740"/>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0DDD7D-AA3F-480E-9763-E08191AF2075}">
      <dsp:nvSpPr>
        <dsp:cNvPr id="0" name=""/>
        <dsp:cNvSpPr/>
      </dsp:nvSpPr>
      <dsp:spPr>
        <a:xfrm>
          <a:off x="324553" y="479349"/>
          <a:ext cx="7172199" cy="2241312"/>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18116" tIns="121920" rIns="121920" bIns="121920" numCol="1" spcCol="1270" anchor="t" anchorCtr="0">
          <a:noAutofit/>
        </a:bodyPr>
        <a:lstStyle/>
        <a:p>
          <a:pPr marL="0" lvl="0" indent="0" algn="l" defTabSz="1422400">
            <a:lnSpc>
              <a:spcPct val="90000"/>
            </a:lnSpc>
            <a:spcBef>
              <a:spcPct val="0"/>
            </a:spcBef>
            <a:spcAft>
              <a:spcPct val="35000"/>
            </a:spcAft>
            <a:buNone/>
          </a:pPr>
          <a:r>
            <a:rPr lang="en-GB" sz="3200" kern="1200"/>
            <a:t>Independent project</a:t>
          </a:r>
          <a:endParaRPr lang="en-US" sz="3200" kern="1200"/>
        </a:p>
        <a:p>
          <a:pPr marL="228600" lvl="1" indent="-228600" algn="l" defTabSz="1111250">
            <a:lnSpc>
              <a:spcPct val="90000"/>
            </a:lnSpc>
            <a:spcBef>
              <a:spcPct val="0"/>
            </a:spcBef>
            <a:spcAft>
              <a:spcPct val="15000"/>
            </a:spcAft>
            <a:buChar char="•"/>
          </a:pPr>
          <a:r>
            <a:rPr lang="en-GB" sz="2500" kern="1200"/>
            <a:t>A project whose acceptance (or rejection) does not prevent the acceptance of other projects under consideration.</a:t>
          </a:r>
          <a:endParaRPr lang="en-US" sz="2500" kern="1200"/>
        </a:p>
      </dsp:txBody>
      <dsp:txXfrm>
        <a:off x="324553" y="479349"/>
        <a:ext cx="7172199" cy="2241312"/>
      </dsp:txXfrm>
    </dsp:sp>
    <dsp:sp modelId="{0B32DBB6-DB03-4CBB-841A-963DD8651A4E}">
      <dsp:nvSpPr>
        <dsp:cNvPr id="0" name=""/>
        <dsp:cNvSpPr/>
      </dsp:nvSpPr>
      <dsp:spPr>
        <a:xfrm>
          <a:off x="25711" y="155604"/>
          <a:ext cx="1568918" cy="2353377"/>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1AA1F32-5592-42EA-9318-5F5E56DC99E6}">
      <dsp:nvSpPr>
        <dsp:cNvPr id="0" name=""/>
        <dsp:cNvSpPr/>
      </dsp:nvSpPr>
      <dsp:spPr>
        <a:xfrm>
          <a:off x="324553" y="3300912"/>
          <a:ext cx="7172199" cy="2241312"/>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18116"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Mutually exclusive project</a:t>
          </a:r>
        </a:p>
        <a:p>
          <a:pPr marL="228600" lvl="1" indent="-228600" algn="l" defTabSz="1111250">
            <a:lnSpc>
              <a:spcPct val="90000"/>
            </a:lnSpc>
            <a:spcBef>
              <a:spcPct val="0"/>
            </a:spcBef>
            <a:spcAft>
              <a:spcPct val="15000"/>
            </a:spcAft>
            <a:buChar char="•"/>
          </a:pPr>
          <a:r>
            <a:rPr lang="en-US" sz="2500" kern="1200"/>
            <a:t>A project whose acceptance precludes the acceptance of one or </a:t>
          </a:r>
          <a:r>
            <a:rPr lang="en-GB" sz="2500" kern="1200"/>
            <a:t>more alternative proposals.</a:t>
          </a:r>
          <a:endParaRPr lang="en-US" sz="2500" kern="1200"/>
        </a:p>
      </dsp:txBody>
      <dsp:txXfrm>
        <a:off x="324553" y="3300912"/>
        <a:ext cx="7172199" cy="2241312"/>
      </dsp:txXfrm>
    </dsp:sp>
    <dsp:sp modelId="{63B5396E-0185-4E3E-9485-AD231BFBE9C1}">
      <dsp:nvSpPr>
        <dsp:cNvPr id="0" name=""/>
        <dsp:cNvSpPr/>
      </dsp:nvSpPr>
      <dsp:spPr>
        <a:xfrm>
          <a:off x="25711" y="2977167"/>
          <a:ext cx="1568918" cy="2353377"/>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37FFFB-7FD9-40AE-A81D-D9A15EB2FCC9}">
      <dsp:nvSpPr>
        <dsp:cNvPr id="0" name=""/>
        <dsp:cNvSpPr/>
      </dsp:nvSpPr>
      <dsp:spPr>
        <a:xfrm>
          <a:off x="-6440459" y="-985426"/>
          <a:ext cx="7668682" cy="7668682"/>
        </a:xfrm>
        <a:prstGeom prst="blockArc">
          <a:avLst>
            <a:gd name="adj1" fmla="val 18900000"/>
            <a:gd name="adj2" fmla="val 2700000"/>
            <a:gd name="adj3" fmla="val 282"/>
          </a:avLst>
        </a:prstGeom>
        <a:noFill/>
        <a:ln w="127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64DDE5F-2382-4FC0-A12D-36CCBC725981}">
      <dsp:nvSpPr>
        <dsp:cNvPr id="0" name=""/>
        <dsp:cNvSpPr/>
      </dsp:nvSpPr>
      <dsp:spPr>
        <a:xfrm>
          <a:off x="790858" y="569782"/>
          <a:ext cx="6652975" cy="1139565"/>
        </a:xfrm>
        <a:prstGeom prst="rect">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04530" tIns="127000" rIns="127000" bIns="127000" numCol="1" spcCol="1270" anchor="ctr" anchorCtr="0">
          <a:noAutofit/>
        </a:bodyPr>
        <a:lstStyle/>
        <a:p>
          <a:pPr marL="0" lvl="0" indent="0" algn="l" defTabSz="2222500">
            <a:lnSpc>
              <a:spcPct val="90000"/>
            </a:lnSpc>
            <a:spcBef>
              <a:spcPct val="0"/>
            </a:spcBef>
            <a:spcAft>
              <a:spcPct val="35000"/>
            </a:spcAft>
            <a:buNone/>
          </a:pPr>
          <a:r>
            <a:rPr lang="en-US" sz="5000" kern="1200" dirty="0"/>
            <a:t>Scale of investment</a:t>
          </a:r>
          <a:endParaRPr lang="en-GB" sz="5000" kern="1200" dirty="0"/>
        </a:p>
      </dsp:txBody>
      <dsp:txXfrm>
        <a:off x="790858" y="569782"/>
        <a:ext cx="6652975" cy="1139565"/>
      </dsp:txXfrm>
    </dsp:sp>
    <dsp:sp modelId="{11444309-A887-4F62-8CDC-DD8AEDC29A79}">
      <dsp:nvSpPr>
        <dsp:cNvPr id="0" name=""/>
        <dsp:cNvSpPr/>
      </dsp:nvSpPr>
      <dsp:spPr>
        <a:xfrm>
          <a:off x="78630" y="427337"/>
          <a:ext cx="1424457" cy="1424457"/>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E852057-BFC6-450C-BA34-8F16C3BD73B1}">
      <dsp:nvSpPr>
        <dsp:cNvPr id="0" name=""/>
        <dsp:cNvSpPr/>
      </dsp:nvSpPr>
      <dsp:spPr>
        <a:xfrm>
          <a:off x="1205090" y="2279131"/>
          <a:ext cx="6238743" cy="1139565"/>
        </a:xfrm>
        <a:prstGeom prst="rect">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04530" tIns="127000" rIns="127000" bIns="127000" numCol="1" spcCol="1270" anchor="ctr" anchorCtr="0">
          <a:noAutofit/>
        </a:bodyPr>
        <a:lstStyle/>
        <a:p>
          <a:pPr marL="0" lvl="0" indent="0" algn="l" defTabSz="2222500">
            <a:lnSpc>
              <a:spcPct val="90000"/>
            </a:lnSpc>
            <a:spcBef>
              <a:spcPct val="0"/>
            </a:spcBef>
            <a:spcAft>
              <a:spcPct val="35000"/>
            </a:spcAft>
            <a:buNone/>
          </a:pPr>
          <a:r>
            <a:rPr lang="en-US" sz="5000" kern="1200" dirty="0"/>
            <a:t>Cash flow pattern</a:t>
          </a:r>
          <a:endParaRPr lang="en-GB" sz="5000" kern="1200" dirty="0"/>
        </a:p>
      </dsp:txBody>
      <dsp:txXfrm>
        <a:off x="1205090" y="2279131"/>
        <a:ext cx="6238743" cy="1139565"/>
      </dsp:txXfrm>
    </dsp:sp>
    <dsp:sp modelId="{F64E70F5-2241-4963-A1BE-85347AA914F7}">
      <dsp:nvSpPr>
        <dsp:cNvPr id="0" name=""/>
        <dsp:cNvSpPr/>
      </dsp:nvSpPr>
      <dsp:spPr>
        <a:xfrm>
          <a:off x="492862" y="2136685"/>
          <a:ext cx="1424457" cy="1424457"/>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B58D6FC-F7BE-4F5E-83A5-719E1B26C64C}">
      <dsp:nvSpPr>
        <dsp:cNvPr id="0" name=""/>
        <dsp:cNvSpPr/>
      </dsp:nvSpPr>
      <dsp:spPr>
        <a:xfrm>
          <a:off x="790858" y="3988480"/>
          <a:ext cx="6652975" cy="1139565"/>
        </a:xfrm>
        <a:prstGeom prst="rect">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04530" tIns="127000" rIns="127000" bIns="127000" numCol="1" spcCol="1270" anchor="ctr" anchorCtr="0">
          <a:noAutofit/>
        </a:bodyPr>
        <a:lstStyle/>
        <a:p>
          <a:pPr marL="0" lvl="0" indent="0" algn="l" defTabSz="2222500">
            <a:lnSpc>
              <a:spcPct val="90000"/>
            </a:lnSpc>
            <a:spcBef>
              <a:spcPct val="0"/>
            </a:spcBef>
            <a:spcAft>
              <a:spcPct val="35000"/>
            </a:spcAft>
            <a:buNone/>
          </a:pPr>
          <a:r>
            <a:rPr lang="en-US" sz="5000" kern="1200" dirty="0"/>
            <a:t>Project life</a:t>
          </a:r>
          <a:endParaRPr lang="en-GB" sz="5000" kern="1200" dirty="0"/>
        </a:p>
      </dsp:txBody>
      <dsp:txXfrm>
        <a:off x="790858" y="3988480"/>
        <a:ext cx="6652975" cy="1139565"/>
      </dsp:txXfrm>
    </dsp:sp>
    <dsp:sp modelId="{3B60295A-0BC1-4EFA-9A35-A998D6107B12}">
      <dsp:nvSpPr>
        <dsp:cNvPr id="0" name=""/>
        <dsp:cNvSpPr/>
      </dsp:nvSpPr>
      <dsp:spPr>
        <a:xfrm>
          <a:off x="78630" y="3846034"/>
          <a:ext cx="1424457" cy="1424457"/>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764093-3CEE-4792-A8A2-13E7BA3FF00B}">
      <dsp:nvSpPr>
        <dsp:cNvPr id="0" name=""/>
        <dsp:cNvSpPr/>
      </dsp:nvSpPr>
      <dsp:spPr>
        <a:xfrm>
          <a:off x="0" y="0"/>
          <a:ext cx="6711696" cy="5542959"/>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284480" rIns="284480" bIns="284480" numCol="1" spcCol="1270" anchor="ctr" anchorCtr="0">
          <a:noAutofit/>
        </a:bodyPr>
        <a:lstStyle/>
        <a:p>
          <a:pPr marL="0" lvl="0" indent="0" algn="ctr" defTabSz="1778000">
            <a:lnSpc>
              <a:spcPct val="90000"/>
            </a:lnSpc>
            <a:spcBef>
              <a:spcPct val="0"/>
            </a:spcBef>
            <a:spcAft>
              <a:spcPct val="35000"/>
            </a:spcAft>
            <a:buNone/>
          </a:pPr>
          <a:r>
            <a:rPr lang="en-GB" sz="4000" kern="1200" dirty="0"/>
            <a:t>Main reason for multiple IRR is </a:t>
          </a:r>
          <a:r>
            <a:rPr lang="en-GB" sz="4000" b="1" kern="1200" dirty="0"/>
            <a:t>nonconventional cash flows</a:t>
          </a:r>
          <a:endParaRPr lang="en-US" sz="4000" b="1" kern="1200" dirty="0"/>
        </a:p>
      </dsp:txBody>
      <dsp:txXfrm>
        <a:off x="0" y="2217183"/>
        <a:ext cx="6711696" cy="2217183"/>
      </dsp:txXfrm>
    </dsp:sp>
    <dsp:sp modelId="{55A355C3-D799-45CD-B4CC-7F1F121F212F}">
      <dsp:nvSpPr>
        <dsp:cNvPr id="0" name=""/>
        <dsp:cNvSpPr/>
      </dsp:nvSpPr>
      <dsp:spPr>
        <a:xfrm>
          <a:off x="2432945" y="332577"/>
          <a:ext cx="1845805" cy="1845805"/>
        </a:xfrm>
        <a:prstGeom prst="ellipse">
          <a:avLst/>
        </a:prstGeom>
        <a:solidFill>
          <a:schemeClr val="accent3">
            <a:tint val="40000"/>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FA6333-544B-445C-B6DF-824823CDAE4B}">
      <dsp:nvSpPr>
        <dsp:cNvPr id="0" name=""/>
        <dsp:cNvSpPr/>
      </dsp:nvSpPr>
      <dsp:spPr>
        <a:xfrm>
          <a:off x="268467" y="4434367"/>
          <a:ext cx="6174760" cy="831443"/>
        </a:xfrm>
        <a:prstGeom prst="leftRightArrow">
          <a:avLst/>
        </a:prstGeom>
        <a:solidFill>
          <a:schemeClr val="accent3">
            <a:tint val="6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1AD51A-178E-4362-B18F-751431047649}">
      <dsp:nvSpPr>
        <dsp:cNvPr id="0" name=""/>
        <dsp:cNvSpPr/>
      </dsp:nvSpPr>
      <dsp:spPr>
        <a:xfrm>
          <a:off x="419675" y="434531"/>
          <a:ext cx="6620515" cy="2068910"/>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01342" tIns="133350" rIns="133350" bIns="133350" numCol="1" spcCol="1270" anchor="t" anchorCtr="0">
          <a:noAutofit/>
        </a:bodyPr>
        <a:lstStyle/>
        <a:p>
          <a:pPr marL="0" lvl="0" indent="0" algn="l" defTabSz="1555750">
            <a:lnSpc>
              <a:spcPct val="90000"/>
            </a:lnSpc>
            <a:spcBef>
              <a:spcPct val="0"/>
            </a:spcBef>
            <a:spcAft>
              <a:spcPct val="35000"/>
            </a:spcAft>
            <a:buNone/>
          </a:pPr>
          <a:r>
            <a:rPr lang="en-GB" sz="3500" kern="1200" dirty="0"/>
            <a:t>Soft capital rationing</a:t>
          </a:r>
          <a:endParaRPr lang="en-US" sz="3500" kern="1200" dirty="0"/>
        </a:p>
        <a:p>
          <a:pPr marL="228600" lvl="1" indent="-228600" algn="l" defTabSz="1200150">
            <a:lnSpc>
              <a:spcPct val="90000"/>
            </a:lnSpc>
            <a:spcBef>
              <a:spcPct val="0"/>
            </a:spcBef>
            <a:spcAft>
              <a:spcPct val="15000"/>
            </a:spcAft>
            <a:buChar char="•"/>
          </a:pPr>
          <a:r>
            <a:rPr lang="en-US" sz="2700" kern="1200" dirty="0"/>
            <a:t>When the limitation on allocation of funds to projects is due to internal restrictions.</a:t>
          </a:r>
        </a:p>
      </dsp:txBody>
      <dsp:txXfrm>
        <a:off x="419675" y="434531"/>
        <a:ext cx="6620515" cy="2068910"/>
      </dsp:txXfrm>
    </dsp:sp>
    <dsp:sp modelId="{E431A63F-6CD6-4A21-9496-37237D29F0C4}">
      <dsp:nvSpPr>
        <dsp:cNvPr id="0" name=""/>
        <dsp:cNvSpPr/>
      </dsp:nvSpPr>
      <dsp:spPr>
        <a:xfrm>
          <a:off x="143820" y="135688"/>
          <a:ext cx="1448237" cy="2172356"/>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A175955-4EFE-4BBE-84E5-C3F2E2BCA94B}">
      <dsp:nvSpPr>
        <dsp:cNvPr id="0" name=""/>
        <dsp:cNvSpPr/>
      </dsp:nvSpPr>
      <dsp:spPr>
        <a:xfrm>
          <a:off x="419675" y="3039060"/>
          <a:ext cx="6620515" cy="2068910"/>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01342"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dirty="0"/>
            <a:t>Hard capital rationing</a:t>
          </a:r>
        </a:p>
        <a:p>
          <a:pPr marL="228600" lvl="1" indent="-228600" algn="l" defTabSz="1200150">
            <a:lnSpc>
              <a:spcPct val="90000"/>
            </a:lnSpc>
            <a:spcBef>
              <a:spcPct val="0"/>
            </a:spcBef>
            <a:spcAft>
              <a:spcPct val="15000"/>
            </a:spcAft>
            <a:buChar char="•"/>
          </a:pPr>
          <a:r>
            <a:rPr lang="en-US" sz="2700" kern="1200" dirty="0"/>
            <a:t>When the limitation on allocation of funds to projects is due to external factors.</a:t>
          </a:r>
        </a:p>
      </dsp:txBody>
      <dsp:txXfrm>
        <a:off x="419675" y="3039060"/>
        <a:ext cx="6620515" cy="2068910"/>
      </dsp:txXfrm>
    </dsp:sp>
    <dsp:sp modelId="{B0924DAE-663F-44CF-ADB3-61CCA22743EB}">
      <dsp:nvSpPr>
        <dsp:cNvPr id="0" name=""/>
        <dsp:cNvSpPr/>
      </dsp:nvSpPr>
      <dsp:spPr>
        <a:xfrm>
          <a:off x="143820" y="2740217"/>
          <a:ext cx="1448237" cy="2172356"/>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897B6A-7C18-4B82-AE90-E2481C4D9EA2}">
      <dsp:nvSpPr>
        <dsp:cNvPr id="0" name=""/>
        <dsp:cNvSpPr/>
      </dsp:nvSpPr>
      <dsp:spPr>
        <a:xfrm>
          <a:off x="0" y="253523"/>
          <a:ext cx="7432796" cy="725399"/>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GB" sz="3100" kern="1200"/>
            <a:t>Independent but divisible projects</a:t>
          </a:r>
          <a:endParaRPr lang="en-US" sz="3100" kern="1200"/>
        </a:p>
      </dsp:txBody>
      <dsp:txXfrm>
        <a:off x="35411" y="288934"/>
        <a:ext cx="7361974" cy="654577"/>
      </dsp:txXfrm>
    </dsp:sp>
    <dsp:sp modelId="{B3208AD5-63FB-411E-BD1A-6ED1E72442DE}">
      <dsp:nvSpPr>
        <dsp:cNvPr id="0" name=""/>
        <dsp:cNvSpPr/>
      </dsp:nvSpPr>
      <dsp:spPr>
        <a:xfrm>
          <a:off x="0" y="978923"/>
          <a:ext cx="7432796" cy="802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5991"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GB" sz="2400" kern="1200"/>
            <a:t>Rank projects based on Profitability Index (PI).</a:t>
          </a:r>
          <a:endParaRPr lang="en-US" sz="2400" kern="1200"/>
        </a:p>
        <a:p>
          <a:pPr marL="228600" lvl="1" indent="-228600" algn="l" defTabSz="1066800">
            <a:lnSpc>
              <a:spcPct val="90000"/>
            </a:lnSpc>
            <a:spcBef>
              <a:spcPct val="0"/>
            </a:spcBef>
            <a:spcAft>
              <a:spcPct val="20000"/>
            </a:spcAft>
            <a:buChar char="•"/>
          </a:pPr>
          <a:r>
            <a:rPr lang="en-GB" sz="2400" kern="1200" dirty="0"/>
            <a:t>Allocate the fund based on the PI rankings.</a:t>
          </a:r>
          <a:endParaRPr lang="en-US" sz="2400" kern="1200" dirty="0"/>
        </a:p>
      </dsp:txBody>
      <dsp:txXfrm>
        <a:off x="0" y="978923"/>
        <a:ext cx="7432796" cy="802125"/>
      </dsp:txXfrm>
    </dsp:sp>
    <dsp:sp modelId="{376BD860-ECC7-4062-BC2B-00A053EDA457}">
      <dsp:nvSpPr>
        <dsp:cNvPr id="0" name=""/>
        <dsp:cNvSpPr/>
      </dsp:nvSpPr>
      <dsp:spPr>
        <a:xfrm>
          <a:off x="0" y="1781048"/>
          <a:ext cx="7432796" cy="725399"/>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GB" sz="3100" kern="1200"/>
            <a:t>Independent but indivisible projects</a:t>
          </a:r>
          <a:endParaRPr lang="en-US" sz="3100" kern="1200"/>
        </a:p>
      </dsp:txBody>
      <dsp:txXfrm>
        <a:off x="35411" y="1816459"/>
        <a:ext cx="7361974" cy="654577"/>
      </dsp:txXfrm>
    </dsp:sp>
    <dsp:sp modelId="{5B550C37-01B8-4430-A39F-87C4AD664A9F}">
      <dsp:nvSpPr>
        <dsp:cNvPr id="0" name=""/>
        <dsp:cNvSpPr/>
      </dsp:nvSpPr>
      <dsp:spPr>
        <a:xfrm>
          <a:off x="0" y="2506448"/>
          <a:ext cx="7432796" cy="14438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5991"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GB" sz="2400" kern="1200"/>
            <a:t>Create combinations of the projects based on the investment requirement.</a:t>
          </a:r>
          <a:endParaRPr lang="en-US" sz="2400" kern="1200"/>
        </a:p>
        <a:p>
          <a:pPr marL="228600" lvl="1" indent="-228600" algn="l" defTabSz="1066800">
            <a:lnSpc>
              <a:spcPct val="90000"/>
            </a:lnSpc>
            <a:spcBef>
              <a:spcPct val="0"/>
            </a:spcBef>
            <a:spcAft>
              <a:spcPct val="20000"/>
            </a:spcAft>
            <a:buChar char="•"/>
          </a:pPr>
          <a:r>
            <a:rPr lang="en-GB" sz="2400" kern="1200" dirty="0"/>
            <a:t>Allocate the available fund to the combination that produces the highest NPV.</a:t>
          </a:r>
          <a:endParaRPr lang="en-US" sz="2400" kern="1200" dirty="0"/>
        </a:p>
      </dsp:txBody>
      <dsp:txXfrm>
        <a:off x="0" y="2506448"/>
        <a:ext cx="7432796" cy="1443824"/>
      </dsp:txXfrm>
    </dsp:sp>
    <dsp:sp modelId="{80E52BAE-3D75-43DC-9692-FF8A738C1A64}">
      <dsp:nvSpPr>
        <dsp:cNvPr id="0" name=""/>
        <dsp:cNvSpPr/>
      </dsp:nvSpPr>
      <dsp:spPr>
        <a:xfrm>
          <a:off x="0" y="3950273"/>
          <a:ext cx="7432796" cy="725399"/>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GB" sz="3100" kern="1200"/>
            <a:t>Mutually exclusive projects</a:t>
          </a:r>
          <a:endParaRPr lang="en-US" sz="3100" kern="1200"/>
        </a:p>
      </dsp:txBody>
      <dsp:txXfrm>
        <a:off x="35411" y="3985684"/>
        <a:ext cx="7361974" cy="654577"/>
      </dsp:txXfrm>
    </dsp:sp>
    <dsp:sp modelId="{67E7424D-8F2C-4216-92B2-32616A6EE70D}">
      <dsp:nvSpPr>
        <dsp:cNvPr id="0" name=""/>
        <dsp:cNvSpPr/>
      </dsp:nvSpPr>
      <dsp:spPr>
        <a:xfrm>
          <a:off x="0" y="4675673"/>
          <a:ext cx="7432796" cy="737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5991"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GB" sz="2400" kern="1200" dirty="0"/>
            <a:t>Allocate the available fund to the project with the highest NPV.</a:t>
          </a:r>
          <a:endParaRPr lang="en-US" sz="2400" kern="1200" dirty="0"/>
        </a:p>
      </dsp:txBody>
      <dsp:txXfrm>
        <a:off x="0" y="4675673"/>
        <a:ext cx="7432796" cy="737954"/>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79B8D2-45FD-4D2A-85E1-C5BE3C321F14}">
      <dsp:nvSpPr>
        <dsp:cNvPr id="0" name=""/>
        <dsp:cNvSpPr/>
      </dsp:nvSpPr>
      <dsp:spPr>
        <a:xfrm rot="5400000">
          <a:off x="-989217" y="989217"/>
          <a:ext cx="5020056" cy="3041620"/>
        </a:xfrm>
        <a:prstGeom prst="chevron">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29845" tIns="29845" rIns="29845" bIns="29845" numCol="1" spcCol="1270" anchor="ctr" anchorCtr="0">
          <a:noAutofit/>
        </a:bodyPr>
        <a:lstStyle/>
        <a:p>
          <a:pPr marL="0" lvl="0" indent="0" algn="ctr" defTabSz="2089150">
            <a:lnSpc>
              <a:spcPct val="90000"/>
            </a:lnSpc>
            <a:spcBef>
              <a:spcPct val="0"/>
            </a:spcBef>
            <a:spcAft>
              <a:spcPct val="35000"/>
            </a:spcAft>
            <a:buNone/>
          </a:pPr>
          <a:r>
            <a:rPr lang="en-GB" sz="4700" kern="1200"/>
            <a:t>Mutually exclusive projects</a:t>
          </a:r>
          <a:endParaRPr lang="en-US" sz="4700" kern="1200"/>
        </a:p>
      </dsp:txBody>
      <dsp:txXfrm rot="-5400000">
        <a:off x="1" y="1520809"/>
        <a:ext cx="3041620" cy="1978436"/>
      </dsp:txXfrm>
    </dsp:sp>
    <dsp:sp modelId="{2A5D3BA8-B6C3-4A12-A349-E3248358066D}">
      <dsp:nvSpPr>
        <dsp:cNvPr id="0" name=""/>
        <dsp:cNvSpPr/>
      </dsp:nvSpPr>
      <dsp:spPr>
        <a:xfrm rot="5400000">
          <a:off x="3573212" y="-531592"/>
          <a:ext cx="3499245" cy="4562430"/>
        </a:xfrm>
        <a:prstGeom prst="round2Same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7368" tIns="24765" rIns="24765" bIns="24765" numCol="1" spcCol="1270" anchor="ctr" anchorCtr="0">
          <a:noAutofit/>
        </a:bodyPr>
        <a:lstStyle/>
        <a:p>
          <a:pPr marL="285750" lvl="1" indent="-285750" algn="l" defTabSz="1733550">
            <a:lnSpc>
              <a:spcPct val="90000"/>
            </a:lnSpc>
            <a:spcBef>
              <a:spcPct val="0"/>
            </a:spcBef>
            <a:spcAft>
              <a:spcPct val="15000"/>
            </a:spcAft>
            <a:buChar char="•"/>
          </a:pPr>
          <a:r>
            <a:rPr lang="en-GB" sz="3900" kern="1200" dirty="0"/>
            <a:t>Project A, which has the highest NPV, should be selected for implementation.</a:t>
          </a:r>
          <a:endParaRPr lang="en-US" sz="3900" kern="1200" dirty="0"/>
        </a:p>
      </dsp:txBody>
      <dsp:txXfrm rot="-5400000">
        <a:off x="3041620" y="170819"/>
        <a:ext cx="4391611" cy="3157607"/>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A0C53D-FE8B-4AA8-9986-9321997F4EF2}">
      <dsp:nvSpPr>
        <dsp:cNvPr id="0" name=""/>
        <dsp:cNvSpPr/>
      </dsp:nvSpPr>
      <dsp:spPr>
        <a:xfrm>
          <a:off x="182289" y="2230052"/>
          <a:ext cx="2723308" cy="89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GB" sz="2400" kern="1200"/>
            <a:t>Progress review</a:t>
          </a:r>
          <a:endParaRPr lang="en-US" sz="2400" kern="1200"/>
        </a:p>
      </dsp:txBody>
      <dsp:txXfrm>
        <a:off x="182289" y="2230052"/>
        <a:ext cx="2723308" cy="897454"/>
      </dsp:txXfrm>
    </dsp:sp>
    <dsp:sp modelId="{C384D5E3-5CB8-466D-BEF1-037571ED0743}">
      <dsp:nvSpPr>
        <dsp:cNvPr id="0" name=""/>
        <dsp:cNvSpPr/>
      </dsp:nvSpPr>
      <dsp:spPr>
        <a:xfrm>
          <a:off x="179194" y="1957102"/>
          <a:ext cx="216626" cy="21662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B9B350-CECB-44B0-B65D-D4C78CE6BDA5}">
      <dsp:nvSpPr>
        <dsp:cNvPr id="0" name=""/>
        <dsp:cNvSpPr/>
      </dsp:nvSpPr>
      <dsp:spPr>
        <a:xfrm>
          <a:off x="330833" y="1653824"/>
          <a:ext cx="216626" cy="21662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7654D0-E600-4BE6-AA09-B3B08D372D8B}">
      <dsp:nvSpPr>
        <dsp:cNvPr id="0" name=""/>
        <dsp:cNvSpPr/>
      </dsp:nvSpPr>
      <dsp:spPr>
        <a:xfrm>
          <a:off x="694766" y="1714480"/>
          <a:ext cx="340413" cy="34041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E5285FF-3C31-45F4-BA99-B50ACEC8F0B7}">
      <dsp:nvSpPr>
        <dsp:cNvPr id="0" name=""/>
        <dsp:cNvSpPr/>
      </dsp:nvSpPr>
      <dsp:spPr>
        <a:xfrm>
          <a:off x="998044" y="1380875"/>
          <a:ext cx="216626" cy="21662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A8B7E8-534A-4657-AC1F-A889B7831AF3}">
      <dsp:nvSpPr>
        <dsp:cNvPr id="0" name=""/>
        <dsp:cNvSpPr/>
      </dsp:nvSpPr>
      <dsp:spPr>
        <a:xfrm>
          <a:off x="1392305" y="1259564"/>
          <a:ext cx="216626" cy="21662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BB6220-52B9-45F0-9F6F-9A27A44568AA}">
      <dsp:nvSpPr>
        <dsp:cNvPr id="0" name=""/>
        <dsp:cNvSpPr/>
      </dsp:nvSpPr>
      <dsp:spPr>
        <a:xfrm>
          <a:off x="1877549" y="1471858"/>
          <a:ext cx="216626" cy="21662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0755C0-4279-4F62-8DAD-AE80E15F2A26}">
      <dsp:nvSpPr>
        <dsp:cNvPr id="0" name=""/>
        <dsp:cNvSpPr/>
      </dsp:nvSpPr>
      <dsp:spPr>
        <a:xfrm>
          <a:off x="2180826" y="1623497"/>
          <a:ext cx="340413" cy="34041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AC250E-9CEC-4476-BADB-79993797C168}">
      <dsp:nvSpPr>
        <dsp:cNvPr id="0" name=""/>
        <dsp:cNvSpPr/>
      </dsp:nvSpPr>
      <dsp:spPr>
        <a:xfrm>
          <a:off x="2605415" y="1957102"/>
          <a:ext cx="216626" cy="21662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782F3E-F230-48E4-A35D-DEC8AE74F08E}">
      <dsp:nvSpPr>
        <dsp:cNvPr id="0" name=""/>
        <dsp:cNvSpPr/>
      </dsp:nvSpPr>
      <dsp:spPr>
        <a:xfrm>
          <a:off x="2787381" y="2290707"/>
          <a:ext cx="216626" cy="21662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8811D1-ABE6-4F60-8452-10B15344F990}">
      <dsp:nvSpPr>
        <dsp:cNvPr id="0" name=""/>
        <dsp:cNvSpPr/>
      </dsp:nvSpPr>
      <dsp:spPr>
        <a:xfrm>
          <a:off x="1210338" y="1653824"/>
          <a:ext cx="557040" cy="55704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205888-6D47-4B0D-8DD5-C46B462595EE}">
      <dsp:nvSpPr>
        <dsp:cNvPr id="0" name=""/>
        <dsp:cNvSpPr/>
      </dsp:nvSpPr>
      <dsp:spPr>
        <a:xfrm>
          <a:off x="27556" y="2806279"/>
          <a:ext cx="216626" cy="21662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717CFBF-0C69-49DF-ACAA-928E24A88A80}">
      <dsp:nvSpPr>
        <dsp:cNvPr id="0" name=""/>
        <dsp:cNvSpPr/>
      </dsp:nvSpPr>
      <dsp:spPr>
        <a:xfrm>
          <a:off x="209522" y="3079229"/>
          <a:ext cx="340413" cy="34041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6557C5-1FA0-43D2-8853-31EDB4E2FB17}">
      <dsp:nvSpPr>
        <dsp:cNvPr id="0" name=""/>
        <dsp:cNvSpPr/>
      </dsp:nvSpPr>
      <dsp:spPr>
        <a:xfrm>
          <a:off x="664439" y="3321851"/>
          <a:ext cx="495147" cy="49514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2EEC73-25D9-4C59-8ED3-5BA5414EE8A2}">
      <dsp:nvSpPr>
        <dsp:cNvPr id="0" name=""/>
        <dsp:cNvSpPr/>
      </dsp:nvSpPr>
      <dsp:spPr>
        <a:xfrm>
          <a:off x="1301321" y="3716112"/>
          <a:ext cx="216626" cy="21662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FF0C3C-F5A5-4324-A050-C947B9AC204F}">
      <dsp:nvSpPr>
        <dsp:cNvPr id="0" name=""/>
        <dsp:cNvSpPr/>
      </dsp:nvSpPr>
      <dsp:spPr>
        <a:xfrm>
          <a:off x="1422632" y="3321851"/>
          <a:ext cx="340413" cy="34041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F0508A-0AF9-4A56-8E25-47369495536A}">
      <dsp:nvSpPr>
        <dsp:cNvPr id="0" name=""/>
        <dsp:cNvSpPr/>
      </dsp:nvSpPr>
      <dsp:spPr>
        <a:xfrm>
          <a:off x="1725910" y="3746440"/>
          <a:ext cx="216626" cy="21662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02CF06-C548-4CE3-9E2E-9A438E527133}">
      <dsp:nvSpPr>
        <dsp:cNvPr id="0" name=""/>
        <dsp:cNvSpPr/>
      </dsp:nvSpPr>
      <dsp:spPr>
        <a:xfrm>
          <a:off x="1998860" y="3261195"/>
          <a:ext cx="495147" cy="49514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4940AD-4D14-4F3B-A29B-86B348E8F5B2}">
      <dsp:nvSpPr>
        <dsp:cNvPr id="0" name=""/>
        <dsp:cNvSpPr/>
      </dsp:nvSpPr>
      <dsp:spPr>
        <a:xfrm>
          <a:off x="2666070" y="3139884"/>
          <a:ext cx="340413" cy="34041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22BB09-4061-469F-92CB-D77DC1C0A36F}">
      <dsp:nvSpPr>
        <dsp:cNvPr id="0" name=""/>
        <dsp:cNvSpPr/>
      </dsp:nvSpPr>
      <dsp:spPr>
        <a:xfrm>
          <a:off x="3006484" y="1713976"/>
          <a:ext cx="999746" cy="1908624"/>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4F95B86-C5A5-40DD-AE3F-D228266BBF35}">
      <dsp:nvSpPr>
        <dsp:cNvPr id="0" name=""/>
        <dsp:cNvSpPr/>
      </dsp:nvSpPr>
      <dsp:spPr>
        <a:xfrm>
          <a:off x="3824458" y="1713976"/>
          <a:ext cx="999746" cy="1908624"/>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F2B7F54-B11B-4407-B551-1BE1F844FD66}">
      <dsp:nvSpPr>
        <dsp:cNvPr id="0" name=""/>
        <dsp:cNvSpPr/>
      </dsp:nvSpPr>
      <dsp:spPr>
        <a:xfrm>
          <a:off x="4933268" y="1556243"/>
          <a:ext cx="2317593" cy="231759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GB" sz="2400" kern="1200"/>
            <a:t>Post-completion audit</a:t>
          </a:r>
          <a:endParaRPr lang="en-US" sz="2400" kern="1200"/>
        </a:p>
      </dsp:txBody>
      <dsp:txXfrm>
        <a:off x="5272672" y="1895647"/>
        <a:ext cx="1638785" cy="1638785"/>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8048B7-218C-4BED-A129-6B0FF6A44038}">
      <dsp:nvSpPr>
        <dsp:cNvPr id="0" name=""/>
        <dsp:cNvSpPr/>
      </dsp:nvSpPr>
      <dsp:spPr>
        <a:xfrm>
          <a:off x="469877" y="2125"/>
          <a:ext cx="2001027" cy="1200616"/>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kern="1200"/>
            <a:t>Agile</a:t>
          </a:r>
          <a:endParaRPr lang="en-US" sz="2500" kern="1200"/>
        </a:p>
      </dsp:txBody>
      <dsp:txXfrm>
        <a:off x="469877" y="2125"/>
        <a:ext cx="2001027" cy="1200616"/>
      </dsp:txXfrm>
    </dsp:sp>
    <dsp:sp modelId="{82AD8D18-7E91-4401-9C0A-B1DC99B43B1C}">
      <dsp:nvSpPr>
        <dsp:cNvPr id="0" name=""/>
        <dsp:cNvSpPr/>
      </dsp:nvSpPr>
      <dsp:spPr>
        <a:xfrm>
          <a:off x="2671007" y="2125"/>
          <a:ext cx="2001027" cy="1200616"/>
        </a:xfrm>
        <a:prstGeom prst="rect">
          <a:avLst/>
        </a:prstGeom>
        <a:solidFill>
          <a:schemeClr val="accent4">
            <a:hueOff val="3403839"/>
            <a:satOff val="-3998"/>
            <a:lumOff val="153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Scrum</a:t>
          </a:r>
        </a:p>
      </dsp:txBody>
      <dsp:txXfrm>
        <a:off x="2671007" y="2125"/>
        <a:ext cx="2001027" cy="1200616"/>
      </dsp:txXfrm>
    </dsp:sp>
    <dsp:sp modelId="{CC3A45E5-85D4-4E5B-BBC9-7BC8B10A0284}">
      <dsp:nvSpPr>
        <dsp:cNvPr id="0" name=""/>
        <dsp:cNvSpPr/>
      </dsp:nvSpPr>
      <dsp:spPr>
        <a:xfrm>
          <a:off x="469877" y="1402844"/>
          <a:ext cx="2001027" cy="1200616"/>
        </a:xfrm>
        <a:prstGeom prst="rect">
          <a:avLst/>
        </a:prstGeom>
        <a:solidFill>
          <a:schemeClr val="accent4">
            <a:hueOff val="6807678"/>
            <a:satOff val="-7995"/>
            <a:lumOff val="307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Kanban</a:t>
          </a:r>
        </a:p>
      </dsp:txBody>
      <dsp:txXfrm>
        <a:off x="469877" y="1402844"/>
        <a:ext cx="2001027" cy="1200616"/>
      </dsp:txXfrm>
    </dsp:sp>
    <dsp:sp modelId="{05AF2FB8-4920-476D-8F6A-3C98A2A1C453}">
      <dsp:nvSpPr>
        <dsp:cNvPr id="0" name=""/>
        <dsp:cNvSpPr/>
      </dsp:nvSpPr>
      <dsp:spPr>
        <a:xfrm>
          <a:off x="2671007" y="1402844"/>
          <a:ext cx="2001027" cy="1200616"/>
        </a:xfrm>
        <a:prstGeom prst="rect">
          <a:avLst/>
        </a:prstGeom>
        <a:solidFill>
          <a:schemeClr val="accent4">
            <a:hueOff val="10211516"/>
            <a:satOff val="-11993"/>
            <a:lumOff val="460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Lean</a:t>
          </a:r>
        </a:p>
      </dsp:txBody>
      <dsp:txXfrm>
        <a:off x="2671007" y="1402844"/>
        <a:ext cx="2001027" cy="1200616"/>
      </dsp:txXfrm>
    </dsp:sp>
    <dsp:sp modelId="{C99FBDB2-344C-4CAA-9AA0-9830B55B9A82}">
      <dsp:nvSpPr>
        <dsp:cNvPr id="0" name=""/>
        <dsp:cNvSpPr/>
      </dsp:nvSpPr>
      <dsp:spPr>
        <a:xfrm>
          <a:off x="469877" y="2803563"/>
          <a:ext cx="2001027" cy="1200616"/>
        </a:xfrm>
        <a:prstGeom prst="rect">
          <a:avLst/>
        </a:prstGeom>
        <a:solidFill>
          <a:schemeClr val="accent4">
            <a:hueOff val="13615356"/>
            <a:satOff val="-15991"/>
            <a:lumOff val="614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Six Sigma</a:t>
          </a:r>
        </a:p>
      </dsp:txBody>
      <dsp:txXfrm>
        <a:off x="469877" y="2803563"/>
        <a:ext cx="2001027" cy="1200616"/>
      </dsp:txXfrm>
    </dsp:sp>
    <dsp:sp modelId="{C8B08E3E-7B73-4765-A710-9694A1FDD047}">
      <dsp:nvSpPr>
        <dsp:cNvPr id="0" name=""/>
        <dsp:cNvSpPr/>
      </dsp:nvSpPr>
      <dsp:spPr>
        <a:xfrm>
          <a:off x="2671007" y="2803563"/>
          <a:ext cx="2001027" cy="1200616"/>
        </a:xfrm>
        <a:prstGeom prst="rect">
          <a:avLst/>
        </a:prstGeom>
        <a:solidFill>
          <a:schemeClr val="accent4">
            <a:hueOff val="17019194"/>
            <a:satOff val="-19988"/>
            <a:lumOff val="768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Waterfall</a:t>
          </a:r>
        </a:p>
      </dsp:txBody>
      <dsp:txXfrm>
        <a:off x="2671007" y="2803563"/>
        <a:ext cx="2001027" cy="1200616"/>
      </dsp:txXfrm>
    </dsp:sp>
    <dsp:sp modelId="{2B28B1E3-B4BB-4D77-A53D-A217EBA4889D}">
      <dsp:nvSpPr>
        <dsp:cNvPr id="0" name=""/>
        <dsp:cNvSpPr/>
      </dsp:nvSpPr>
      <dsp:spPr>
        <a:xfrm>
          <a:off x="1570442" y="4204282"/>
          <a:ext cx="2001027" cy="1200616"/>
        </a:xfrm>
        <a:prstGeom prst="rect">
          <a:avLst/>
        </a:prstGeom>
        <a:solidFill>
          <a:schemeClr val="accent4">
            <a:hueOff val="20423033"/>
            <a:satOff val="-23986"/>
            <a:lumOff val="921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PMI/PMBOK</a:t>
          </a:r>
        </a:p>
      </dsp:txBody>
      <dsp:txXfrm>
        <a:off x="1570442" y="4204282"/>
        <a:ext cx="2001027" cy="1200616"/>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D21B03-4BD6-444A-A237-3846782BA898}">
      <dsp:nvSpPr>
        <dsp:cNvPr id="0" name=""/>
        <dsp:cNvSpPr/>
      </dsp:nvSpPr>
      <dsp:spPr>
        <a:xfrm>
          <a:off x="0" y="0"/>
          <a:ext cx="6711696" cy="5020056"/>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2280" tIns="462280" rIns="462280" bIns="462280" numCol="1" spcCol="1270" anchor="ctr" anchorCtr="0">
          <a:noAutofit/>
        </a:bodyPr>
        <a:lstStyle/>
        <a:p>
          <a:pPr marL="0" lvl="0" indent="0" algn="ctr" defTabSz="2889250">
            <a:lnSpc>
              <a:spcPct val="90000"/>
            </a:lnSpc>
            <a:spcBef>
              <a:spcPct val="0"/>
            </a:spcBef>
            <a:spcAft>
              <a:spcPct val="35000"/>
            </a:spcAft>
            <a:buNone/>
          </a:pPr>
          <a:r>
            <a:rPr lang="en-GB" sz="6500" kern="1200" dirty="0"/>
            <a:t>The end</a:t>
          </a:r>
          <a:endParaRPr lang="en-US" sz="6500" kern="1200" dirty="0"/>
        </a:p>
      </dsp:txBody>
      <dsp:txXfrm>
        <a:off x="0" y="2008022"/>
        <a:ext cx="6711696" cy="2008022"/>
      </dsp:txXfrm>
    </dsp:sp>
    <dsp:sp modelId="{C6EA4F71-8E45-44BE-9BCA-8D53206FAE6E}">
      <dsp:nvSpPr>
        <dsp:cNvPr id="0" name=""/>
        <dsp:cNvSpPr/>
      </dsp:nvSpPr>
      <dsp:spPr>
        <a:xfrm>
          <a:off x="2520008" y="301203"/>
          <a:ext cx="1671678" cy="1671678"/>
        </a:xfrm>
        <a:prstGeom prst="ellipse">
          <a:avLst/>
        </a:prstGeom>
        <a:solidFill>
          <a:schemeClr val="accent3">
            <a:tint val="40000"/>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8581A5-FEDE-4DEB-9883-E3FB4692A964}">
      <dsp:nvSpPr>
        <dsp:cNvPr id="0" name=""/>
        <dsp:cNvSpPr/>
      </dsp:nvSpPr>
      <dsp:spPr>
        <a:xfrm>
          <a:off x="268467" y="4016044"/>
          <a:ext cx="6174760" cy="753008"/>
        </a:xfrm>
        <a:prstGeom prst="leftRightArrow">
          <a:avLst/>
        </a:prstGeom>
        <a:solidFill>
          <a:schemeClr val="accent3">
            <a:tint val="6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EB2C86-8C46-4BE2-9A88-B28BFC9C562E}">
      <dsp:nvSpPr>
        <dsp:cNvPr id="0" name=""/>
        <dsp:cNvSpPr/>
      </dsp:nvSpPr>
      <dsp:spPr>
        <a:xfrm>
          <a:off x="1653139" y="0"/>
          <a:ext cx="6612557" cy="186974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302" tIns="474914" rIns="128302" bIns="474914" numCol="1" spcCol="1270" anchor="ctr" anchorCtr="0">
          <a:noAutofit/>
        </a:bodyPr>
        <a:lstStyle/>
        <a:p>
          <a:pPr marL="0" lvl="0" indent="0" algn="l" defTabSz="977900">
            <a:lnSpc>
              <a:spcPct val="90000"/>
            </a:lnSpc>
            <a:spcBef>
              <a:spcPct val="0"/>
            </a:spcBef>
            <a:spcAft>
              <a:spcPct val="35000"/>
            </a:spcAft>
            <a:buNone/>
          </a:pPr>
          <a:r>
            <a:rPr lang="en-US" sz="2200" kern="1200" dirty="0"/>
            <a:t>Describe the situations where ranking projects may be necessary.</a:t>
          </a:r>
          <a:endParaRPr lang="en-GB" sz="2200" kern="1200" dirty="0"/>
        </a:p>
      </dsp:txBody>
      <dsp:txXfrm>
        <a:off x="1653139" y="0"/>
        <a:ext cx="6612557" cy="1869740"/>
      </dsp:txXfrm>
    </dsp:sp>
    <dsp:sp modelId="{8FF88F9E-8F04-475F-8B88-2BECF838F673}">
      <dsp:nvSpPr>
        <dsp:cNvPr id="0" name=""/>
        <dsp:cNvSpPr/>
      </dsp:nvSpPr>
      <dsp:spPr>
        <a:xfrm>
          <a:off x="0" y="1824"/>
          <a:ext cx="1653139" cy="1869740"/>
        </a:xfrm>
        <a:prstGeom prst="rect">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479" tIns="184689" rIns="87479" bIns="184689" numCol="1" spcCol="1270" anchor="ctr" anchorCtr="0">
          <a:noAutofit/>
        </a:bodyPr>
        <a:lstStyle/>
        <a:p>
          <a:pPr marL="0" lvl="0" indent="0" algn="ctr" defTabSz="1111250">
            <a:lnSpc>
              <a:spcPct val="90000"/>
            </a:lnSpc>
            <a:spcBef>
              <a:spcPct val="0"/>
            </a:spcBef>
            <a:spcAft>
              <a:spcPct val="35000"/>
            </a:spcAft>
            <a:buNone/>
          </a:pPr>
          <a:r>
            <a:rPr lang="en-US" sz="2500" kern="1200" dirty="0"/>
            <a:t>Describe</a:t>
          </a:r>
          <a:endParaRPr lang="en-GB" sz="2500" kern="1200" dirty="0"/>
        </a:p>
      </dsp:txBody>
      <dsp:txXfrm>
        <a:off x="0" y="1824"/>
        <a:ext cx="1653139" cy="1869740"/>
      </dsp:txXfrm>
    </dsp:sp>
    <dsp:sp modelId="{70CC1332-9439-4106-92BB-4FD71C7C28EC}">
      <dsp:nvSpPr>
        <dsp:cNvPr id="0" name=""/>
        <dsp:cNvSpPr/>
      </dsp:nvSpPr>
      <dsp:spPr>
        <a:xfrm>
          <a:off x="1653139" y="1981916"/>
          <a:ext cx="6612557" cy="186974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302" tIns="474914" rIns="128302" bIns="474914" numCol="1" spcCol="1270" anchor="ctr" anchorCtr="0">
          <a:noAutofit/>
        </a:bodyPr>
        <a:lstStyle/>
        <a:p>
          <a:pPr marL="0" lvl="0" indent="0" algn="l" defTabSz="977900">
            <a:lnSpc>
              <a:spcPct val="90000"/>
            </a:lnSpc>
            <a:spcBef>
              <a:spcPct val="0"/>
            </a:spcBef>
            <a:spcAft>
              <a:spcPct val="35000"/>
            </a:spcAft>
            <a:buNone/>
          </a:pPr>
          <a:r>
            <a:rPr lang="en-US" sz="2200" kern="1200" dirty="0"/>
            <a:t>Perform “sensitivity analysis” for a project.</a:t>
          </a:r>
        </a:p>
      </dsp:txBody>
      <dsp:txXfrm>
        <a:off x="1653139" y="1981916"/>
        <a:ext cx="6612557" cy="1869740"/>
      </dsp:txXfrm>
    </dsp:sp>
    <dsp:sp modelId="{4924165F-BD87-4E99-8613-B9E6D633D463}">
      <dsp:nvSpPr>
        <dsp:cNvPr id="0" name=""/>
        <dsp:cNvSpPr/>
      </dsp:nvSpPr>
      <dsp:spPr>
        <a:xfrm>
          <a:off x="0" y="1983748"/>
          <a:ext cx="1653139" cy="1869740"/>
        </a:xfrm>
        <a:prstGeom prst="rect">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479" tIns="184689" rIns="87479" bIns="184689" numCol="1" spcCol="1270" anchor="ctr" anchorCtr="0">
          <a:noAutofit/>
        </a:bodyPr>
        <a:lstStyle/>
        <a:p>
          <a:pPr marL="0" lvl="0" indent="0" algn="ctr" defTabSz="1111250">
            <a:lnSpc>
              <a:spcPct val="90000"/>
            </a:lnSpc>
            <a:spcBef>
              <a:spcPct val="0"/>
            </a:spcBef>
            <a:spcAft>
              <a:spcPct val="35000"/>
            </a:spcAft>
            <a:buNone/>
          </a:pPr>
          <a:r>
            <a:rPr lang="en-US" sz="2500" kern="1200" dirty="0"/>
            <a:t>Perform</a:t>
          </a:r>
        </a:p>
      </dsp:txBody>
      <dsp:txXfrm>
        <a:off x="0" y="1983748"/>
        <a:ext cx="1653139" cy="1869740"/>
      </dsp:txXfrm>
    </dsp:sp>
    <dsp:sp modelId="{E68924F2-519B-4F7D-A175-07DCC800EF51}">
      <dsp:nvSpPr>
        <dsp:cNvPr id="0" name=""/>
        <dsp:cNvSpPr/>
      </dsp:nvSpPr>
      <dsp:spPr>
        <a:xfrm>
          <a:off x="1653139" y="3963841"/>
          <a:ext cx="6612557" cy="186974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302" tIns="474914" rIns="128302" bIns="474914" numCol="1" spcCol="1270" anchor="ctr" anchorCtr="0">
          <a:noAutofit/>
        </a:bodyPr>
        <a:lstStyle/>
        <a:p>
          <a:pPr marL="0" lvl="0" indent="0" algn="l" defTabSz="977900">
            <a:lnSpc>
              <a:spcPct val="90000"/>
            </a:lnSpc>
            <a:spcBef>
              <a:spcPct val="0"/>
            </a:spcBef>
            <a:spcAft>
              <a:spcPct val="35000"/>
            </a:spcAft>
            <a:buNone/>
          </a:pPr>
          <a:r>
            <a:rPr lang="en-US" sz="2200" kern="1200" dirty="0"/>
            <a:t>Explain the role and process of project monitoring, including “progress reviews” and “post-completion </a:t>
          </a:r>
          <a:r>
            <a:rPr lang="en-GB" sz="2200" kern="1200" dirty="0"/>
            <a:t>audits.”</a:t>
          </a:r>
        </a:p>
      </dsp:txBody>
      <dsp:txXfrm>
        <a:off x="1653139" y="3963841"/>
        <a:ext cx="6612557" cy="1869740"/>
      </dsp:txXfrm>
    </dsp:sp>
    <dsp:sp modelId="{6B3CCE87-7437-4B83-AE33-D674099C4CDE}">
      <dsp:nvSpPr>
        <dsp:cNvPr id="0" name=""/>
        <dsp:cNvSpPr/>
      </dsp:nvSpPr>
      <dsp:spPr>
        <a:xfrm>
          <a:off x="0" y="3965673"/>
          <a:ext cx="1653139" cy="1869740"/>
        </a:xfrm>
        <a:prstGeom prst="rect">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479" tIns="184689" rIns="87479" bIns="184689" numCol="1" spcCol="1270" anchor="ctr" anchorCtr="0">
          <a:noAutofit/>
        </a:bodyPr>
        <a:lstStyle/>
        <a:p>
          <a:pPr marL="0" lvl="0" indent="0" algn="ctr" defTabSz="1111250">
            <a:lnSpc>
              <a:spcPct val="90000"/>
            </a:lnSpc>
            <a:spcBef>
              <a:spcPct val="0"/>
            </a:spcBef>
            <a:spcAft>
              <a:spcPct val="35000"/>
            </a:spcAft>
            <a:buNone/>
          </a:pPr>
          <a:r>
            <a:rPr lang="en-US" sz="2500" kern="1200" dirty="0"/>
            <a:t>Explain</a:t>
          </a:r>
          <a:endParaRPr lang="en-GB" sz="2500" kern="1200" dirty="0"/>
        </a:p>
      </dsp:txBody>
      <dsp:txXfrm>
        <a:off x="0" y="3965673"/>
        <a:ext cx="1653139" cy="18697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93E1D6-72C5-4513-94C4-DA369C15E79B}">
      <dsp:nvSpPr>
        <dsp:cNvPr id="0" name=""/>
        <dsp:cNvSpPr/>
      </dsp:nvSpPr>
      <dsp:spPr>
        <a:xfrm>
          <a:off x="0" y="0"/>
          <a:ext cx="7431733" cy="591127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t>Under the assumption of certainty, we are 100% sure that the actual cash flows from the project will not be different from the projected cash flows.</a:t>
          </a:r>
          <a:endParaRPr lang="en-US" sz="2800" kern="1200"/>
        </a:p>
      </dsp:txBody>
      <dsp:txXfrm>
        <a:off x="0" y="0"/>
        <a:ext cx="7431733" cy="1773383"/>
      </dsp:txXfrm>
    </dsp:sp>
    <dsp:sp modelId="{CC9181B0-B84D-4A84-A6B2-668F8AE87FBB}">
      <dsp:nvSpPr>
        <dsp:cNvPr id="0" name=""/>
        <dsp:cNvSpPr/>
      </dsp:nvSpPr>
      <dsp:spPr>
        <a:xfrm>
          <a:off x="743173" y="1773888"/>
          <a:ext cx="5945386" cy="1161329"/>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GB" sz="2400" kern="1200" dirty="0"/>
            <a:t>Planning conditions will not be different from implementation conditions.</a:t>
          </a:r>
          <a:endParaRPr lang="en-US" sz="2400" kern="1200" dirty="0"/>
        </a:p>
      </dsp:txBody>
      <dsp:txXfrm>
        <a:off x="777187" y="1807902"/>
        <a:ext cx="5877358" cy="1093301"/>
      </dsp:txXfrm>
    </dsp:sp>
    <dsp:sp modelId="{AF306DF6-ADC8-4489-88F0-1B7E42DF9219}">
      <dsp:nvSpPr>
        <dsp:cNvPr id="0" name=""/>
        <dsp:cNvSpPr/>
      </dsp:nvSpPr>
      <dsp:spPr>
        <a:xfrm>
          <a:off x="743173" y="3113883"/>
          <a:ext cx="5945386" cy="1161329"/>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GB" sz="2400" kern="1200" dirty="0"/>
            <a:t>So we do a single point appraisal. </a:t>
          </a:r>
          <a:endParaRPr lang="en-US" sz="2400" kern="1200" dirty="0"/>
        </a:p>
      </dsp:txBody>
      <dsp:txXfrm>
        <a:off x="777187" y="3147897"/>
        <a:ext cx="5877358" cy="1093301"/>
      </dsp:txXfrm>
    </dsp:sp>
    <dsp:sp modelId="{C488F6D5-CA0E-442A-803F-59C2913E45D8}">
      <dsp:nvSpPr>
        <dsp:cNvPr id="0" name=""/>
        <dsp:cNvSpPr/>
      </dsp:nvSpPr>
      <dsp:spPr>
        <a:xfrm>
          <a:off x="743173" y="4453878"/>
          <a:ext cx="5945386" cy="1161329"/>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GB" sz="2400" kern="1200" dirty="0"/>
            <a:t>No simulations to answer the question: What if something changes”.</a:t>
          </a:r>
          <a:endParaRPr lang="en-US" sz="2400" kern="1200" dirty="0"/>
        </a:p>
      </dsp:txBody>
      <dsp:txXfrm>
        <a:off x="777187" y="4487892"/>
        <a:ext cx="5877358" cy="109330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256314-83A4-4476-91E5-C8B82F87AF8C}">
      <dsp:nvSpPr>
        <dsp:cNvPr id="0" name=""/>
        <dsp:cNvSpPr/>
      </dsp:nvSpPr>
      <dsp:spPr>
        <a:xfrm>
          <a:off x="-5674990" y="-868849"/>
          <a:ext cx="6757755" cy="6757755"/>
        </a:xfrm>
        <a:prstGeom prst="blockArc">
          <a:avLst>
            <a:gd name="adj1" fmla="val 18900000"/>
            <a:gd name="adj2" fmla="val 2700000"/>
            <a:gd name="adj3" fmla="val 320"/>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E3240E-0DA1-40DA-B43D-A88A3D10F5D3}">
      <dsp:nvSpPr>
        <dsp:cNvPr id="0" name=""/>
        <dsp:cNvSpPr/>
      </dsp:nvSpPr>
      <dsp:spPr>
        <a:xfrm>
          <a:off x="696783" y="502005"/>
          <a:ext cx="6446231" cy="10040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96934" tIns="78740" rIns="78740" bIns="78740" numCol="1" spcCol="1270" anchor="ctr" anchorCtr="0">
          <a:noAutofit/>
        </a:bodyPr>
        <a:lstStyle/>
        <a:p>
          <a:pPr marL="0" lvl="0" indent="0" algn="l" defTabSz="1377950">
            <a:lnSpc>
              <a:spcPct val="90000"/>
            </a:lnSpc>
            <a:spcBef>
              <a:spcPct val="0"/>
            </a:spcBef>
            <a:spcAft>
              <a:spcPct val="35000"/>
            </a:spcAft>
            <a:buNone/>
          </a:pPr>
          <a:r>
            <a:rPr lang="en-GB" sz="3100" kern="1200"/>
            <a:t>The NPV approach</a:t>
          </a:r>
          <a:endParaRPr lang="en-US" sz="3100" kern="1200"/>
        </a:p>
      </dsp:txBody>
      <dsp:txXfrm>
        <a:off x="696783" y="502005"/>
        <a:ext cx="6446231" cy="1004011"/>
      </dsp:txXfrm>
    </dsp:sp>
    <dsp:sp modelId="{F4FBDC77-DD27-4871-9AF0-427FAE0C7FFE}">
      <dsp:nvSpPr>
        <dsp:cNvPr id="0" name=""/>
        <dsp:cNvSpPr/>
      </dsp:nvSpPr>
      <dsp:spPr>
        <a:xfrm>
          <a:off x="69276" y="376504"/>
          <a:ext cx="1255014" cy="1255014"/>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EE501B2-C551-4B28-8C84-0765C637FA52}">
      <dsp:nvSpPr>
        <dsp:cNvPr id="0" name=""/>
        <dsp:cNvSpPr/>
      </dsp:nvSpPr>
      <dsp:spPr>
        <a:xfrm>
          <a:off x="1061741" y="2008022"/>
          <a:ext cx="6081273" cy="10040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96934" tIns="78740" rIns="78740" bIns="78740" numCol="1" spcCol="1270" anchor="ctr" anchorCtr="0">
          <a:noAutofit/>
        </a:bodyPr>
        <a:lstStyle/>
        <a:p>
          <a:pPr marL="0" lvl="0" indent="0" algn="l" defTabSz="1377950">
            <a:lnSpc>
              <a:spcPct val="90000"/>
            </a:lnSpc>
            <a:spcBef>
              <a:spcPct val="0"/>
            </a:spcBef>
            <a:spcAft>
              <a:spcPct val="35000"/>
            </a:spcAft>
            <a:buNone/>
          </a:pPr>
          <a:r>
            <a:rPr lang="en-GB" sz="3100" kern="1200"/>
            <a:t>The profitability index (PI) approach</a:t>
          </a:r>
          <a:endParaRPr lang="en-US" sz="3100" kern="1200"/>
        </a:p>
      </dsp:txBody>
      <dsp:txXfrm>
        <a:off x="1061741" y="2008022"/>
        <a:ext cx="6081273" cy="1004011"/>
      </dsp:txXfrm>
    </dsp:sp>
    <dsp:sp modelId="{8806B7A7-1979-4D9F-94CD-B93B2402B95A}">
      <dsp:nvSpPr>
        <dsp:cNvPr id="0" name=""/>
        <dsp:cNvSpPr/>
      </dsp:nvSpPr>
      <dsp:spPr>
        <a:xfrm>
          <a:off x="434234" y="1882521"/>
          <a:ext cx="1255014" cy="1255014"/>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F7BCB7-5AA0-417A-A1D7-FE3B8D097429}">
      <dsp:nvSpPr>
        <dsp:cNvPr id="0" name=""/>
        <dsp:cNvSpPr/>
      </dsp:nvSpPr>
      <dsp:spPr>
        <a:xfrm>
          <a:off x="696783" y="3514039"/>
          <a:ext cx="6446231" cy="10040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96934" tIns="78740" rIns="78740" bIns="78740" numCol="1" spcCol="1270" anchor="ctr" anchorCtr="0">
          <a:noAutofit/>
        </a:bodyPr>
        <a:lstStyle/>
        <a:p>
          <a:pPr marL="0" lvl="0" indent="0" algn="l" defTabSz="1377950">
            <a:lnSpc>
              <a:spcPct val="90000"/>
            </a:lnSpc>
            <a:spcBef>
              <a:spcPct val="0"/>
            </a:spcBef>
            <a:spcAft>
              <a:spcPct val="35000"/>
            </a:spcAft>
            <a:buNone/>
          </a:pPr>
          <a:r>
            <a:rPr lang="en-GB" sz="3100" kern="1200"/>
            <a:t>The internal rate of return (IRR) approach</a:t>
          </a:r>
          <a:endParaRPr lang="en-US" sz="3100" kern="1200"/>
        </a:p>
      </dsp:txBody>
      <dsp:txXfrm>
        <a:off x="696783" y="3514039"/>
        <a:ext cx="6446231" cy="1004011"/>
      </dsp:txXfrm>
    </dsp:sp>
    <dsp:sp modelId="{49586FFB-F23C-42AC-8EBA-243B47806227}">
      <dsp:nvSpPr>
        <dsp:cNvPr id="0" name=""/>
        <dsp:cNvSpPr/>
      </dsp:nvSpPr>
      <dsp:spPr>
        <a:xfrm>
          <a:off x="69276" y="3388537"/>
          <a:ext cx="1255014" cy="1255014"/>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93BEB2-BCD5-4A40-BB22-82F2DE691B5C}">
      <dsp:nvSpPr>
        <dsp:cNvPr id="0" name=""/>
        <dsp:cNvSpPr/>
      </dsp:nvSpPr>
      <dsp:spPr>
        <a:xfrm>
          <a:off x="0" y="515749"/>
          <a:ext cx="7671320" cy="2343600"/>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5380" tIns="645668" rIns="595380" bIns="220472" numCol="1" spcCol="1270" anchor="t" anchorCtr="0">
          <a:noAutofit/>
        </a:bodyPr>
        <a:lstStyle/>
        <a:p>
          <a:pPr marL="285750" lvl="1" indent="-285750" algn="l" defTabSz="1377950">
            <a:lnSpc>
              <a:spcPct val="90000"/>
            </a:lnSpc>
            <a:spcBef>
              <a:spcPct val="0"/>
            </a:spcBef>
            <a:spcAft>
              <a:spcPct val="15000"/>
            </a:spcAft>
            <a:buChar char="•"/>
          </a:pPr>
          <a14:m xmlns:a14="http://schemas.microsoft.com/office/drawing/2010/main">
            <m:oMath xmlns:m="http://schemas.openxmlformats.org/officeDocument/2006/math">
              <m:sSub>
                <m:sSubPr>
                  <m:ctrlPr>
                    <a:rPr lang="en-US" sz="3100" b="0" i="1" kern="1200" smtClean="0">
                      <a:latin typeface="Cambria Math" panose="02040503050406030204" pitchFamily="18" charset="0"/>
                    </a:rPr>
                  </m:ctrlPr>
                </m:sSubPr>
                <m:e>
                  <m:r>
                    <m:rPr>
                      <m:sty m:val="p"/>
                    </m:rPr>
                    <a:rPr lang="en-US" sz="3100" b="0" i="0" kern="1200" smtClean="0">
                      <a:latin typeface="Cambria Math" panose="02040503050406030204" pitchFamily="18" charset="0"/>
                    </a:rPr>
                    <m:t>PV</m:t>
                  </m:r>
                </m:e>
                <m:sub>
                  <m:r>
                    <a:rPr lang="en-US" sz="3100" b="0" i="0" kern="1200" smtClean="0">
                      <a:latin typeface="Cambria Math" panose="02040503050406030204" pitchFamily="18" charset="0"/>
                    </a:rPr>
                    <m:t>0</m:t>
                  </m:r>
                </m:sub>
              </m:sSub>
              <m:r>
                <a:rPr lang="en-US" sz="3100" b="0" i="0" kern="1200" smtClean="0">
                  <a:latin typeface="Cambria Math" panose="02040503050406030204" pitchFamily="18" charset="0"/>
                </a:rPr>
                <m:t>=</m:t>
              </m:r>
              <m:f>
                <m:fPr>
                  <m:ctrlPr>
                    <a:rPr lang="en-US" sz="3100" b="0" i="1" kern="1200" smtClean="0">
                      <a:latin typeface="Cambria Math" panose="02040503050406030204" pitchFamily="18" charset="0"/>
                    </a:rPr>
                  </m:ctrlPr>
                </m:fPr>
                <m:num>
                  <m:sSub>
                    <m:sSubPr>
                      <m:ctrlPr>
                        <a:rPr lang="en-US" sz="3100" b="0" i="1" kern="1200" smtClean="0">
                          <a:latin typeface="Cambria Math" panose="02040503050406030204" pitchFamily="18" charset="0"/>
                        </a:rPr>
                      </m:ctrlPr>
                    </m:sSubPr>
                    <m:e>
                      <m:r>
                        <m:rPr>
                          <m:sty m:val="p"/>
                        </m:rPr>
                        <a:rPr lang="en-US" sz="3100" b="0" i="0" kern="1200" smtClean="0">
                          <a:latin typeface="Cambria Math" panose="02040503050406030204" pitchFamily="18" charset="0"/>
                        </a:rPr>
                        <m:t>NCF</m:t>
                      </m:r>
                    </m:e>
                    <m:sub>
                      <m:r>
                        <m:rPr>
                          <m:sty m:val="p"/>
                        </m:rPr>
                        <a:rPr lang="en-US" sz="3100" b="0" i="0" kern="1200" smtClean="0">
                          <a:latin typeface="Cambria Math" panose="02040503050406030204" pitchFamily="18" charset="0"/>
                        </a:rPr>
                        <m:t>t</m:t>
                      </m:r>
                    </m:sub>
                  </m:sSub>
                </m:num>
                <m:den>
                  <m:sSup>
                    <m:sSupPr>
                      <m:ctrlPr>
                        <a:rPr lang="en-US" sz="3100" b="0" i="1" kern="1200" smtClean="0">
                          <a:latin typeface="Cambria Math" panose="02040503050406030204" pitchFamily="18" charset="0"/>
                        </a:rPr>
                      </m:ctrlPr>
                    </m:sSupPr>
                    <m:e>
                      <m:d>
                        <m:dPr>
                          <m:ctrlPr>
                            <a:rPr lang="en-US" sz="3100" b="0" i="1" kern="1200" smtClean="0">
                              <a:latin typeface="Cambria Math" panose="02040503050406030204" pitchFamily="18" charset="0"/>
                            </a:rPr>
                          </m:ctrlPr>
                        </m:dPr>
                        <m:e>
                          <m:r>
                            <a:rPr lang="en-US" sz="3100" b="0" i="0" kern="1200" smtClean="0">
                              <a:latin typeface="Cambria Math" panose="02040503050406030204" pitchFamily="18" charset="0"/>
                            </a:rPr>
                            <m:t>1+</m:t>
                          </m:r>
                          <m:r>
                            <m:rPr>
                              <m:sty m:val="p"/>
                            </m:rPr>
                            <a:rPr lang="en-US" sz="3100" b="0" i="0" kern="1200" smtClean="0">
                              <a:latin typeface="Cambria Math" panose="02040503050406030204" pitchFamily="18" charset="0"/>
                            </a:rPr>
                            <m:t>k</m:t>
                          </m:r>
                        </m:e>
                      </m:d>
                    </m:e>
                    <m:sup>
                      <m:r>
                        <m:rPr>
                          <m:sty m:val="p"/>
                        </m:rPr>
                        <a:rPr lang="en-US" sz="3100" b="0" i="0" kern="1200" smtClean="0">
                          <a:latin typeface="Cambria Math" panose="02040503050406030204" pitchFamily="18" charset="0"/>
                        </a:rPr>
                        <m:t>t</m:t>
                      </m:r>
                    </m:sup>
                  </m:sSup>
                </m:den>
              </m:f>
            </m:oMath>
          </a14:m>
          <a:endParaRPr lang="en-US" sz="3100" i="0" kern="1200" dirty="0"/>
        </a:p>
        <a:p>
          <a:pPr marL="285750" lvl="1" indent="-285750" algn="l" defTabSz="1377950">
            <a:lnSpc>
              <a:spcPct val="90000"/>
            </a:lnSpc>
            <a:spcBef>
              <a:spcPct val="0"/>
            </a:spcBef>
            <a:spcAft>
              <a:spcPct val="15000"/>
            </a:spcAft>
            <a:buChar char="•"/>
          </a:pPr>
          <a14:m xmlns:a14="http://schemas.microsoft.com/office/drawing/2010/main">
            <m:oMath xmlns:m="http://schemas.openxmlformats.org/officeDocument/2006/math">
              <m:sSub>
                <m:sSubPr>
                  <m:ctrlPr>
                    <a:rPr lang="en-US" sz="3100" b="0" i="1" kern="1200" smtClean="0">
                      <a:latin typeface="Cambria Math" panose="02040503050406030204" pitchFamily="18" charset="0"/>
                    </a:rPr>
                  </m:ctrlPr>
                </m:sSubPr>
                <m:e>
                  <m:r>
                    <m:rPr>
                      <m:sty m:val="p"/>
                    </m:rPr>
                    <a:rPr lang="en-US" sz="3100" b="0" i="0" kern="1200" smtClean="0">
                      <a:latin typeface="Cambria Math" panose="02040503050406030204" pitchFamily="18" charset="0"/>
                    </a:rPr>
                    <m:t>PV</m:t>
                  </m:r>
                </m:e>
                <m:sub>
                  <m:r>
                    <a:rPr lang="en-US" sz="3100" b="0" i="0" kern="1200" smtClean="0">
                      <a:latin typeface="Cambria Math" panose="02040503050406030204" pitchFamily="18" charset="0"/>
                    </a:rPr>
                    <m:t>0</m:t>
                  </m:r>
                </m:sub>
              </m:sSub>
              <m:r>
                <a:rPr lang="en-US" sz="3100" b="0" i="0" kern="1200" smtClean="0">
                  <a:latin typeface="Cambria Math" panose="02040503050406030204" pitchFamily="18" charset="0"/>
                </a:rPr>
                <m:t>=</m:t>
              </m:r>
              <m:sSub>
                <m:sSubPr>
                  <m:ctrlPr>
                    <a:rPr lang="en-US" sz="3100" b="0" i="1" kern="1200" smtClean="0">
                      <a:latin typeface="Cambria Math" panose="02040503050406030204" pitchFamily="18" charset="0"/>
                    </a:rPr>
                  </m:ctrlPr>
                </m:sSubPr>
                <m:e>
                  <m:r>
                    <m:rPr>
                      <m:sty m:val="p"/>
                    </m:rPr>
                    <a:rPr lang="en-US" sz="3100" b="0" i="0" kern="1200" smtClean="0">
                      <a:latin typeface="Cambria Math" panose="02040503050406030204" pitchFamily="18" charset="0"/>
                    </a:rPr>
                    <m:t>NCF</m:t>
                  </m:r>
                </m:e>
                <m:sub>
                  <m:r>
                    <m:rPr>
                      <m:sty m:val="p"/>
                    </m:rPr>
                    <a:rPr lang="en-US" sz="3100" b="0" i="0" kern="1200" smtClean="0">
                      <a:latin typeface="Cambria Math" panose="02040503050406030204" pitchFamily="18" charset="0"/>
                    </a:rPr>
                    <m:t>t</m:t>
                  </m:r>
                </m:sub>
              </m:sSub>
              <m:r>
                <a:rPr lang="en-US" sz="3100" b="0" i="0" kern="1200" smtClean="0">
                  <a:latin typeface="Cambria Math" panose="02040503050406030204" pitchFamily="18" charset="0"/>
                  <a:ea typeface="Cambria Math" panose="02040503050406030204" pitchFamily="18" charset="0"/>
                </a:rPr>
                <m:t>×</m:t>
              </m:r>
              <m:f>
                <m:fPr>
                  <m:ctrlPr>
                    <a:rPr lang="en-US" sz="3100" b="0" i="1" kern="1200" smtClean="0">
                      <a:latin typeface="Cambria Math" panose="02040503050406030204" pitchFamily="18" charset="0"/>
                    </a:rPr>
                  </m:ctrlPr>
                </m:fPr>
                <m:num>
                  <m:r>
                    <a:rPr lang="en-US" sz="3100" b="0" i="0" kern="1200" smtClean="0">
                      <a:latin typeface="Cambria Math" panose="02040503050406030204" pitchFamily="18" charset="0"/>
                    </a:rPr>
                    <m:t>1</m:t>
                  </m:r>
                </m:num>
                <m:den>
                  <m:sSup>
                    <m:sSupPr>
                      <m:ctrlPr>
                        <a:rPr lang="en-US" sz="3100" b="0" i="1" kern="1200" smtClean="0">
                          <a:latin typeface="Cambria Math" panose="02040503050406030204" pitchFamily="18" charset="0"/>
                        </a:rPr>
                      </m:ctrlPr>
                    </m:sSupPr>
                    <m:e>
                      <m:d>
                        <m:dPr>
                          <m:ctrlPr>
                            <a:rPr lang="en-US" sz="3100" b="0" i="1" kern="1200" smtClean="0">
                              <a:latin typeface="Cambria Math" panose="02040503050406030204" pitchFamily="18" charset="0"/>
                            </a:rPr>
                          </m:ctrlPr>
                        </m:dPr>
                        <m:e>
                          <m:r>
                            <a:rPr lang="en-US" sz="3100" b="0" i="0" kern="1200" smtClean="0">
                              <a:latin typeface="Cambria Math" panose="02040503050406030204" pitchFamily="18" charset="0"/>
                            </a:rPr>
                            <m:t>1+</m:t>
                          </m:r>
                          <m:r>
                            <m:rPr>
                              <m:sty m:val="p"/>
                            </m:rPr>
                            <a:rPr lang="en-US" sz="3100" b="0" i="0" kern="1200" smtClean="0">
                              <a:latin typeface="Cambria Math" panose="02040503050406030204" pitchFamily="18" charset="0"/>
                            </a:rPr>
                            <m:t>k</m:t>
                          </m:r>
                        </m:e>
                      </m:d>
                    </m:e>
                    <m:sup>
                      <m:r>
                        <m:rPr>
                          <m:sty m:val="p"/>
                        </m:rPr>
                        <a:rPr lang="en-US" sz="3100" b="0" i="0" kern="1200" smtClean="0">
                          <a:latin typeface="Cambria Math" panose="02040503050406030204" pitchFamily="18" charset="0"/>
                        </a:rPr>
                        <m:t>t</m:t>
                      </m:r>
                    </m:sup>
                  </m:sSup>
                </m:den>
              </m:f>
              <m:r>
                <a:rPr lang="en-US" sz="3100" b="0" i="0" kern="1200" smtClean="0">
                  <a:latin typeface="Cambria Math" panose="02040503050406030204" pitchFamily="18" charset="0"/>
                </a:rPr>
                <m:t>=</m:t>
              </m:r>
              <m:sSub>
                <m:sSubPr>
                  <m:ctrlPr>
                    <a:rPr lang="en-US" sz="3100" b="0" i="1" kern="1200" smtClean="0">
                      <a:latin typeface="Cambria Math" panose="02040503050406030204" pitchFamily="18" charset="0"/>
                    </a:rPr>
                  </m:ctrlPr>
                </m:sSubPr>
                <m:e>
                  <m:r>
                    <m:rPr>
                      <m:sty m:val="p"/>
                    </m:rPr>
                    <a:rPr lang="en-US" sz="3100" b="0" i="0" kern="1200" smtClean="0">
                      <a:latin typeface="Cambria Math" panose="02040503050406030204" pitchFamily="18" charset="0"/>
                    </a:rPr>
                    <m:t>NCF</m:t>
                  </m:r>
                </m:e>
                <m:sub>
                  <m:r>
                    <m:rPr>
                      <m:sty m:val="p"/>
                    </m:rPr>
                    <a:rPr lang="en-US" sz="3100" b="0" i="0" kern="1200" smtClean="0">
                      <a:latin typeface="Cambria Math" panose="02040503050406030204" pitchFamily="18" charset="0"/>
                    </a:rPr>
                    <m:t>t</m:t>
                  </m:r>
                </m:sub>
              </m:sSub>
              <m:r>
                <a:rPr lang="en-US" sz="3100" b="0" i="0" kern="1200" smtClean="0">
                  <a:latin typeface="Cambria Math" panose="02040503050406030204" pitchFamily="18" charset="0"/>
                  <a:ea typeface="Cambria Math" panose="02040503050406030204" pitchFamily="18" charset="0"/>
                </a:rPr>
                <m:t>×</m:t>
              </m:r>
              <m:r>
                <m:rPr>
                  <m:sty m:val="p"/>
                </m:rPr>
                <a:rPr lang="en-US" sz="3100" b="0" i="0" kern="1200" smtClean="0">
                  <a:latin typeface="Cambria Math" panose="02040503050406030204" pitchFamily="18" charset="0"/>
                </a:rPr>
                <m:t>DF</m:t>
              </m:r>
            </m:oMath>
          </a14:m>
          <a:endParaRPr lang="en-US" sz="3100" i="0" kern="1200" dirty="0"/>
        </a:p>
      </dsp:txBody>
      <dsp:txXfrm>
        <a:off x="0" y="515749"/>
        <a:ext cx="7671320" cy="2343600"/>
      </dsp:txXfrm>
    </dsp:sp>
    <dsp:sp modelId="{9010774D-48E6-4FBE-B05C-4FF92186904D}">
      <dsp:nvSpPr>
        <dsp:cNvPr id="0" name=""/>
        <dsp:cNvSpPr/>
      </dsp:nvSpPr>
      <dsp:spPr>
        <a:xfrm>
          <a:off x="383566" y="58189"/>
          <a:ext cx="5369924" cy="91512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2970" tIns="0" rIns="202970" bIns="0" numCol="1" spcCol="1270" anchor="ctr" anchorCtr="0">
          <a:noAutofit/>
        </a:bodyPr>
        <a:lstStyle/>
        <a:p>
          <a:pPr marL="0" lvl="0" indent="0" algn="l" defTabSz="1377950">
            <a:lnSpc>
              <a:spcPct val="90000"/>
            </a:lnSpc>
            <a:spcBef>
              <a:spcPct val="0"/>
            </a:spcBef>
            <a:spcAft>
              <a:spcPct val="35000"/>
            </a:spcAft>
            <a:buNone/>
          </a:pPr>
          <a:r>
            <a:rPr lang="en-GB" sz="3100" kern="1200" dirty="0"/>
            <a:t>The PV a Single Amount</a:t>
          </a:r>
          <a:endParaRPr lang="en-US" sz="3100" kern="1200" dirty="0"/>
        </a:p>
      </dsp:txBody>
      <dsp:txXfrm>
        <a:off x="428238" y="102861"/>
        <a:ext cx="5280580" cy="825776"/>
      </dsp:txXfrm>
    </dsp:sp>
    <dsp:sp modelId="{0BD07F2E-F4CA-4F89-9ABF-B7F550A44527}">
      <dsp:nvSpPr>
        <dsp:cNvPr id="0" name=""/>
        <dsp:cNvSpPr/>
      </dsp:nvSpPr>
      <dsp:spPr>
        <a:xfrm>
          <a:off x="0" y="3484309"/>
          <a:ext cx="7671320" cy="2294775"/>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5380" tIns="645668" rIns="595380" bIns="220472" numCol="1" spcCol="1270" anchor="t" anchorCtr="0">
          <a:noAutofit/>
        </a:bodyPr>
        <a:lstStyle/>
        <a:p>
          <a:pPr marL="285750" lvl="1" indent="-285750" algn="l" defTabSz="1377950">
            <a:lnSpc>
              <a:spcPct val="90000"/>
            </a:lnSpc>
            <a:spcBef>
              <a:spcPct val="0"/>
            </a:spcBef>
            <a:spcAft>
              <a:spcPct val="15000"/>
            </a:spcAft>
            <a:buChar char="•"/>
          </a:pPr>
          <a14:m xmlns:a14="http://schemas.microsoft.com/office/drawing/2010/main">
            <m:oMath xmlns:m="http://schemas.openxmlformats.org/officeDocument/2006/math">
              <m:sSub>
                <m:sSubPr>
                  <m:ctrlPr>
                    <a:rPr lang="en-US" sz="3100" b="0" i="1" kern="1200" smtClean="0">
                      <a:latin typeface="Cambria Math" panose="02040503050406030204" pitchFamily="18" charset="0"/>
                    </a:rPr>
                  </m:ctrlPr>
                </m:sSubPr>
                <m:e>
                  <m:r>
                    <m:rPr>
                      <m:sty m:val="p"/>
                    </m:rPr>
                    <a:rPr lang="en-US" sz="3100" b="0" i="0" kern="1200" smtClean="0">
                      <a:latin typeface="Cambria Math" panose="02040503050406030204" pitchFamily="18" charset="0"/>
                    </a:rPr>
                    <m:t>PV</m:t>
                  </m:r>
                </m:e>
                <m:sub>
                  <m:r>
                    <a:rPr lang="en-US" sz="3100" b="0" i="0" kern="1200" smtClean="0">
                      <a:latin typeface="Cambria Math" panose="02040503050406030204" pitchFamily="18" charset="0"/>
                    </a:rPr>
                    <m:t>0</m:t>
                  </m:r>
                </m:sub>
              </m:sSub>
              <m:r>
                <a:rPr lang="en-US" sz="3100" b="0" i="0" kern="1200" smtClean="0">
                  <a:latin typeface="Cambria Math" panose="02040503050406030204" pitchFamily="18" charset="0"/>
                </a:rPr>
                <m:t>=</m:t>
              </m:r>
              <m:r>
                <m:rPr>
                  <m:sty m:val="p"/>
                </m:rPr>
                <a:rPr lang="en-US" sz="3100" b="0" i="0" kern="1200" smtClean="0">
                  <a:latin typeface="Cambria Math" panose="02040503050406030204" pitchFamily="18" charset="0"/>
                </a:rPr>
                <m:t>NCF</m:t>
              </m:r>
              <m:r>
                <a:rPr lang="en-US" sz="3100" b="0" i="0" kern="1200" smtClean="0">
                  <a:latin typeface="Cambria Math" panose="02040503050406030204" pitchFamily="18" charset="0"/>
                  <a:ea typeface="Cambria Math" panose="02040503050406030204" pitchFamily="18" charset="0"/>
                </a:rPr>
                <m:t>×</m:t>
              </m:r>
              <m:d>
                <m:dPr>
                  <m:ctrlPr>
                    <a:rPr lang="en-US" sz="3100" b="0" i="1" kern="1200" smtClean="0">
                      <a:latin typeface="Cambria Math" panose="02040503050406030204" pitchFamily="18" charset="0"/>
                      <a:ea typeface="Cambria Math" panose="02040503050406030204" pitchFamily="18" charset="0"/>
                    </a:rPr>
                  </m:ctrlPr>
                </m:dPr>
                <m:e>
                  <m:f>
                    <m:fPr>
                      <m:ctrlPr>
                        <a:rPr lang="en-US" sz="3100" b="0" i="1" kern="1200" smtClean="0">
                          <a:latin typeface="Cambria Math" panose="02040503050406030204" pitchFamily="18" charset="0"/>
                          <a:ea typeface="Cambria Math" panose="02040503050406030204" pitchFamily="18" charset="0"/>
                        </a:rPr>
                      </m:ctrlPr>
                    </m:fPr>
                    <m:num>
                      <m:r>
                        <a:rPr lang="en-US" sz="3100" b="0" i="0" kern="1200" smtClean="0">
                          <a:latin typeface="Cambria Math" panose="02040503050406030204" pitchFamily="18" charset="0"/>
                          <a:ea typeface="Cambria Math" panose="02040503050406030204" pitchFamily="18" charset="0"/>
                        </a:rPr>
                        <m:t>1−</m:t>
                      </m:r>
                      <m:f>
                        <m:fPr>
                          <m:ctrlPr>
                            <a:rPr lang="en-US" sz="3100" b="0" i="1" kern="1200" smtClean="0">
                              <a:latin typeface="Cambria Math" panose="02040503050406030204" pitchFamily="18" charset="0"/>
                            </a:rPr>
                          </m:ctrlPr>
                        </m:fPr>
                        <m:num>
                          <m:r>
                            <a:rPr lang="en-US" sz="3100" b="0" i="0" kern="1200" smtClean="0">
                              <a:latin typeface="Cambria Math" panose="02040503050406030204" pitchFamily="18" charset="0"/>
                            </a:rPr>
                            <m:t>1</m:t>
                          </m:r>
                        </m:num>
                        <m:den>
                          <m:sSup>
                            <m:sSupPr>
                              <m:ctrlPr>
                                <a:rPr lang="en-US" sz="3100" b="0" i="1" kern="1200" smtClean="0">
                                  <a:latin typeface="Cambria Math" panose="02040503050406030204" pitchFamily="18" charset="0"/>
                                </a:rPr>
                              </m:ctrlPr>
                            </m:sSupPr>
                            <m:e>
                              <m:d>
                                <m:dPr>
                                  <m:ctrlPr>
                                    <a:rPr lang="en-US" sz="3100" b="0" i="1" kern="1200" smtClean="0">
                                      <a:latin typeface="Cambria Math" panose="02040503050406030204" pitchFamily="18" charset="0"/>
                                    </a:rPr>
                                  </m:ctrlPr>
                                </m:dPr>
                                <m:e>
                                  <m:r>
                                    <a:rPr lang="en-US" sz="3100" b="0" i="0" kern="1200" smtClean="0">
                                      <a:latin typeface="Cambria Math" panose="02040503050406030204" pitchFamily="18" charset="0"/>
                                    </a:rPr>
                                    <m:t>1+</m:t>
                                  </m:r>
                                  <m:r>
                                    <m:rPr>
                                      <m:sty m:val="p"/>
                                    </m:rPr>
                                    <a:rPr lang="en-US" sz="3100" b="0" i="0" kern="1200" smtClean="0">
                                      <a:latin typeface="Cambria Math" panose="02040503050406030204" pitchFamily="18" charset="0"/>
                                    </a:rPr>
                                    <m:t>k</m:t>
                                  </m:r>
                                </m:e>
                              </m:d>
                            </m:e>
                            <m:sup>
                              <m:r>
                                <m:rPr>
                                  <m:sty m:val="p"/>
                                </m:rPr>
                                <a:rPr lang="en-US" sz="3100" b="0" i="0" kern="1200" smtClean="0">
                                  <a:latin typeface="Cambria Math" panose="02040503050406030204" pitchFamily="18" charset="0"/>
                                </a:rPr>
                                <m:t>t</m:t>
                              </m:r>
                            </m:sup>
                          </m:sSup>
                        </m:den>
                      </m:f>
                    </m:num>
                    <m:den>
                      <m:r>
                        <m:rPr>
                          <m:sty m:val="p"/>
                        </m:rPr>
                        <a:rPr lang="en-US" sz="3100" b="0" i="0" kern="1200" smtClean="0">
                          <a:latin typeface="Cambria Math" panose="02040503050406030204" pitchFamily="18" charset="0"/>
                          <a:ea typeface="Cambria Math" panose="02040503050406030204" pitchFamily="18" charset="0"/>
                        </a:rPr>
                        <m:t>k</m:t>
                      </m:r>
                    </m:den>
                  </m:f>
                </m:e>
              </m:d>
            </m:oMath>
          </a14:m>
          <a:endParaRPr lang="en-US" sz="3100" i="0" kern="1200" dirty="0"/>
        </a:p>
        <a:p>
          <a:pPr marL="285750" lvl="1" indent="-285750" algn="l" defTabSz="1377950">
            <a:lnSpc>
              <a:spcPct val="90000"/>
            </a:lnSpc>
            <a:spcBef>
              <a:spcPct val="0"/>
            </a:spcBef>
            <a:spcAft>
              <a:spcPct val="15000"/>
            </a:spcAft>
            <a:buChar char="•"/>
          </a:pPr>
          <a14:m xmlns:a14="http://schemas.microsoft.com/office/drawing/2010/main">
            <m:oMath xmlns:m="http://schemas.openxmlformats.org/officeDocument/2006/math">
              <m:sSub>
                <m:sSubPr>
                  <m:ctrlPr>
                    <a:rPr lang="en-US" sz="3100" b="0" i="1" kern="1200" smtClean="0">
                      <a:latin typeface="Cambria Math" panose="02040503050406030204" pitchFamily="18" charset="0"/>
                    </a:rPr>
                  </m:ctrlPr>
                </m:sSubPr>
                <m:e>
                  <m:r>
                    <m:rPr>
                      <m:sty m:val="p"/>
                    </m:rPr>
                    <a:rPr lang="en-US" sz="3100" b="0" i="0" kern="1200" smtClean="0">
                      <a:latin typeface="Cambria Math" panose="02040503050406030204" pitchFamily="18" charset="0"/>
                    </a:rPr>
                    <m:t>PV</m:t>
                  </m:r>
                </m:e>
                <m:sub>
                  <m:r>
                    <a:rPr lang="en-US" sz="3100" b="0" i="0" kern="1200" smtClean="0">
                      <a:latin typeface="Cambria Math" panose="02040503050406030204" pitchFamily="18" charset="0"/>
                    </a:rPr>
                    <m:t>0</m:t>
                  </m:r>
                </m:sub>
              </m:sSub>
              <m:r>
                <a:rPr lang="en-US" sz="3100" b="0" i="0" kern="1200" smtClean="0">
                  <a:latin typeface="Cambria Math" panose="02040503050406030204" pitchFamily="18" charset="0"/>
                </a:rPr>
                <m:t>=</m:t>
              </m:r>
              <m:r>
                <m:rPr>
                  <m:sty m:val="p"/>
                </m:rPr>
                <a:rPr lang="en-US" sz="3100" b="0" i="0" kern="1200" smtClean="0">
                  <a:latin typeface="Cambria Math" panose="02040503050406030204" pitchFamily="18" charset="0"/>
                </a:rPr>
                <m:t>NCF</m:t>
              </m:r>
              <m:r>
                <a:rPr lang="en-US" sz="3100" b="0" i="0" kern="1200" smtClean="0">
                  <a:latin typeface="Cambria Math" panose="02040503050406030204" pitchFamily="18" charset="0"/>
                  <a:ea typeface="Cambria Math" panose="02040503050406030204" pitchFamily="18" charset="0"/>
                </a:rPr>
                <m:t>×</m:t>
              </m:r>
              <m:r>
                <m:rPr>
                  <m:sty m:val="p"/>
                </m:rPr>
                <a:rPr lang="en-US" sz="3100" b="0" i="0" kern="1200" smtClean="0">
                  <a:latin typeface="Cambria Math" panose="02040503050406030204" pitchFamily="18" charset="0"/>
                  <a:ea typeface="Cambria Math" panose="02040503050406030204" pitchFamily="18" charset="0"/>
                </a:rPr>
                <m:t>DFA</m:t>
              </m:r>
            </m:oMath>
          </a14:m>
          <a:endParaRPr lang="en-US" sz="3100" i="0" kern="1200" dirty="0"/>
        </a:p>
      </dsp:txBody>
      <dsp:txXfrm>
        <a:off x="0" y="3484309"/>
        <a:ext cx="7671320" cy="2294775"/>
      </dsp:txXfrm>
    </dsp:sp>
    <dsp:sp modelId="{F3E5F394-B86E-4996-BF83-4B2754AAAE18}">
      <dsp:nvSpPr>
        <dsp:cNvPr id="0" name=""/>
        <dsp:cNvSpPr/>
      </dsp:nvSpPr>
      <dsp:spPr>
        <a:xfrm>
          <a:off x="383566" y="3026749"/>
          <a:ext cx="5369924" cy="91512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2970" tIns="0" rIns="202970" bIns="0" numCol="1" spcCol="1270" anchor="ctr" anchorCtr="0">
          <a:noAutofit/>
        </a:bodyPr>
        <a:lstStyle/>
        <a:p>
          <a:pPr marL="0" lvl="0" indent="0" algn="l" defTabSz="1377950">
            <a:lnSpc>
              <a:spcPct val="90000"/>
            </a:lnSpc>
            <a:spcBef>
              <a:spcPct val="0"/>
            </a:spcBef>
            <a:spcAft>
              <a:spcPct val="35000"/>
            </a:spcAft>
            <a:buNone/>
          </a:pPr>
          <a:r>
            <a:rPr lang="en-US" sz="3100" kern="1200" dirty="0"/>
            <a:t>The PV of an Annuity</a:t>
          </a:r>
        </a:p>
      </dsp:txBody>
      <dsp:txXfrm>
        <a:off x="428238" y="3071421"/>
        <a:ext cx="5280580" cy="82577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FDD563-20D1-435D-B0A3-3B641C5FCDA0}">
      <dsp:nvSpPr>
        <dsp:cNvPr id="0" name=""/>
        <dsp:cNvSpPr/>
      </dsp:nvSpPr>
      <dsp:spPr>
        <a:xfrm>
          <a:off x="620208" y="0"/>
          <a:ext cx="6217920" cy="2634017"/>
        </a:xfrm>
        <a:prstGeom prst="rightArrow">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A214FC-7229-4708-A651-81E9D8F40C6C}">
      <dsp:nvSpPr>
        <dsp:cNvPr id="0" name=""/>
        <dsp:cNvSpPr/>
      </dsp:nvSpPr>
      <dsp:spPr>
        <a:xfrm>
          <a:off x="880110" y="790205"/>
          <a:ext cx="5554979" cy="1053606"/>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ctr" defTabSz="2000250" rtl="0">
            <a:lnSpc>
              <a:spcPct val="90000"/>
            </a:lnSpc>
            <a:spcBef>
              <a:spcPct val="0"/>
            </a:spcBef>
            <a:spcAft>
              <a:spcPct val="35000"/>
            </a:spcAft>
            <a:buNone/>
          </a:pPr>
          <a:r>
            <a:rPr lang="en-GB" sz="4500" kern="1200" dirty="0"/>
            <a:t>The NPV technique</a:t>
          </a:r>
        </a:p>
      </dsp:txBody>
      <dsp:txXfrm>
        <a:off x="931543" y="841638"/>
        <a:ext cx="5452113" cy="950740"/>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PictureCircles">
  <dgm:title val=""/>
  <dgm:desc val=""/>
  <dgm:catLst>
    <dgm:cat type="picture" pri="17000"/>
    <dgm:cat type="pictureconvert" pri="17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3" destOrd="0"/>
      </dgm:cxnLst>
      <dgm:bg/>
      <dgm:whole/>
    </dgm:dataModel>
  </dgm:clrData>
  <dgm:layoutNode name="Name0">
    <dgm:varLst>
      <dgm:chMax/>
      <dgm:chPref/>
      <dgm:dir/>
    </dgm:varLst>
    <dgm:alg type="lin">
      <dgm:param type="linDir" val="fromT"/>
      <dgm:param type="fallback" val="2D"/>
      <dgm:param type="horzAlign" val="ctr"/>
      <dgm:param type="nodeVertAlign" val="t"/>
    </dgm:alg>
    <dgm:shape xmlns:r="http://schemas.openxmlformats.org/officeDocument/2006/relationships" r:blip="">
      <dgm:adjLst/>
    </dgm:shape>
    <dgm:choose name="Name1">
      <dgm:if name="Name2" axis="ch" ptType="node" func="cnt" op="gte" val="2">
        <dgm:constrLst>
          <dgm:constr type="primFontSz" for="des" ptType="node" op="equ" val="65"/>
          <dgm:constr type="w" for="ch" forName="composite" refType="h" refFor="ch" refForName="composite" fact="2.9499"/>
          <dgm:constr type="h" for="ch" forName="composite" refType="h"/>
          <dgm:constr type="h" for="ch" forName="ConnectorComposite" refType="w" refFor="ch" refForName="composite" op="equ" fact="0.1685"/>
          <dgm:constr type="w" for="ch" forName="ConnectorComposite" refType="h" refFor="ch" refForName="ConnectorComposite" op="equ"/>
        </dgm:constrLst>
      </dgm:if>
      <dgm:else name="Name3">
        <dgm:constrLst>
          <dgm:constr type="primFontSz" for="des" ptType="node" op="equ" val="65"/>
          <dgm:constr type="w" for="ch" forName="composite" refType="h" refFor="ch" refForName="composite" fact="1.9752"/>
          <dgm:constr type="h" for="ch" forName="composite" refType="h"/>
          <dgm:constr type="h" for="ch" forName="ConnectorComposite" refType="w" refFor="ch" refForName="composite" op="equ" fact="0.1685"/>
          <dgm:constr type="w" for="ch" forName="ConnectorComposite" refType="h" refFor="ch" refForName="ConnectorComposite" op="equ"/>
        </dgm:constrLst>
      </dgm:else>
    </dgm:choose>
    <dgm:forEach name="nodesForEach" axis="ch" ptType="node">
      <dgm:layoutNode name="composite">
        <dgm:alg type="composite"/>
        <dgm:shape xmlns:r="http://schemas.openxmlformats.org/officeDocument/2006/relationships" r:blip="">
          <dgm:adjLst/>
        </dgm:shape>
        <dgm:choose name="Name4">
          <dgm:if name="Name5" axis="precedSib" ptType="sibTrans" func="cnt" op="lte" val="0">
            <dgm:choose name="Name6">
              <dgm:if name="Name7" axis="followSib" ptType="sibTrans" func="cnt" op="lte" val="0">
                <dgm:choose name="Name8">
                  <dgm:if name="Name9" func="var" arg="dir" op="equ" val="norm">
                    <dgm:constrLst>
                      <dgm:constr type="l" for="ch" forName="Accent" refType="w" fact="0.4937"/>
                      <dgm:constr type="t" for="ch" forName="Accent" refType="h" fact="0"/>
                      <dgm:constr type="h" for="ch" forName="Accent" refType="w" refFor="ch" refForName="Accent"/>
                      <dgm:constr type="w" for="ch" forName="Accent" refType="w" fact="0.5063"/>
                      <dgm:constr type="l" for="ch" forName="Parent" refType="w" fact="0.5494"/>
                      <dgm:constr type="t" for="ch" forName="Parent" refType="h" fact="0.11"/>
                      <dgm:constr type="h" for="ch" forName="Parent" refType="w" refFor="ch" refForName="Parent"/>
                      <dgm:constr type="w" for="ch" forName="Parent" refType="w" fact="0.3949"/>
                      <dgm:constr type="l" for="ch" forName="Image" refType="w" fact="0"/>
                      <dgm:constr type="t" for="ch" forName="Image" refType="h" fact="0.035"/>
                      <dgm:constr type="h" for="ch" forName="Image" refType="h" fact="0.93"/>
                      <dgm:constr type="w" for="ch" forName="Image" refType="w" fact="0.6227"/>
                    </dgm:constrLst>
                  </dgm:if>
                  <dgm:else name="Name10">
                    <dgm:constrLst>
                      <dgm:constr type="l" for="ch" forName="Accent" refType="w" fact="0"/>
                      <dgm:constr type="t" for="ch" forName="Accent" refType="h" fact="0"/>
                      <dgm:constr type="h" for="ch" forName="Accent" refType="w" refFor="ch" refForName="Accent"/>
                      <dgm:constr type="w" for="ch" forName="Accent" refType="w" fact="0.5063"/>
                      <dgm:constr type="l" for="ch" forName="Parent" refType="w" fact="0.0557"/>
                      <dgm:constr type="t" for="ch" forName="Parent" refType="h" fact="0.11"/>
                      <dgm:constr type="h" for="ch" forName="Parent" refType="w" refFor="ch" refForName="Parent"/>
                      <dgm:constr type="w" for="ch" forName="Parent" refType="w" fact="0.3949"/>
                      <dgm:constr type="l" for="ch" forName="Image" refType="w" fact="0.3773"/>
                      <dgm:constr type="t" for="ch" forName="Image" refType="h" fact="0.035"/>
                      <dgm:constr type="h" for="ch" forName="Image" refType="h" fact="0.93"/>
                      <dgm:constr type="w" for="ch" forName="Image" refType="w" fact="0.6227"/>
                    </dgm:constrLst>
                  </dgm:else>
                </dgm:choose>
              </dgm:if>
              <dgm:else name="Name11">
                <dgm:choose name="Name12">
                  <dgm:if name="Name13" func="var" arg="dir" op="equ" val="norm">
                    <dgm:choose name="Name14">
                      <dgm:if name="Name15" axis="self" ptType="node" func="posOdd" op="equ" val="1">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l" for="ch" forName="Image" refType="w" fact="0"/>
                          <dgm:constr type="t" for="ch" forName="Image" refType="h" fact="0.035"/>
                          <dgm:constr type="h" for="ch" forName="Image" refType="h" fact="0.93"/>
                          <dgm:constr type="w" for="ch" forName="Image" refType="w" fact="0.4169"/>
                          <dgm:constr type="r" for="ch" forName="Space" refType="w"/>
                          <dgm:constr type="t" for="ch" forName="Space" refType="h" fact="0"/>
                          <dgm:constr type="h" for="ch" forName="Space" refType="h"/>
                          <dgm:constr type="w" for="ch" forName="Space" refType="w" fact="0.3305"/>
                        </dgm:constrLst>
                      </dgm:if>
                      <dgm:else name="Name16">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r" for="ch" forName="Image" refType="w"/>
                          <dgm:constr type="t" for="ch" forName="Image" refType="h" fact="0.035"/>
                          <dgm:constr type="h" for="ch" forName="Image" refType="h" fact="0.93"/>
                          <dgm:constr type="w" for="ch" forName="Image" refType="w" fact="0.4169"/>
                          <dgm:constr type="l" for="ch" forName="Space" refType="w" fact="0"/>
                          <dgm:constr type="t" for="ch" forName="Space" refType="h" fact="0"/>
                          <dgm:constr type="h" for="ch" forName="Space" refType="h"/>
                          <dgm:constr type="w" for="ch" forName="Space" refType="w" fact="0.3305"/>
                        </dgm:constrLst>
                      </dgm:else>
                    </dgm:choose>
                  </dgm:if>
                  <dgm:else name="Name17">
                    <dgm:choose name="Name18">
                      <dgm:if name="Name19" axis="self" ptType="node" func="posOdd" op="equ" val="1">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r" for="ch" forName="Image" refType="w"/>
                          <dgm:constr type="t" for="ch" forName="Image" refType="h" fact="0.035"/>
                          <dgm:constr type="h" for="ch" forName="Image" refType="h" fact="0.93"/>
                          <dgm:constr type="w" for="ch" forName="Image" refType="w" fact="0.4169"/>
                          <dgm:constr type="l" for="ch" forName="Space" refType="w" fact="0"/>
                          <dgm:constr type="t" for="ch" forName="Space" refType="h" fact="0"/>
                          <dgm:constr type="h" for="ch" forName="Space" refType="h"/>
                          <dgm:constr type="w" for="ch" forName="Space" refType="w" fact="0.3305"/>
                        </dgm:constrLst>
                      </dgm:if>
                      <dgm:else name="Name20">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l" for="ch" forName="Image" refType="w" fact="0"/>
                          <dgm:constr type="t" for="ch" forName="Image" refType="h" fact="0.035"/>
                          <dgm:constr type="h" for="ch" forName="Image" refType="h" fact="0.93"/>
                          <dgm:constr type="w" for="ch" forName="Image" refType="w" fact="0.4169"/>
                          <dgm:constr type="r" for="ch" forName="Space" refType="w"/>
                          <dgm:constr type="t" for="ch" forName="Space" refType="h" fact="0"/>
                          <dgm:constr type="h" for="ch" forName="Space" refType="h"/>
                          <dgm:constr type="w" for="ch" forName="Space" refType="w" fact="0.3305"/>
                        </dgm:constrLst>
                      </dgm:else>
                    </dgm:choose>
                  </dgm:else>
                </dgm:choose>
              </dgm:else>
            </dgm:choose>
          </dgm:if>
          <dgm:else name="Name21">
            <dgm:choose name="Name22">
              <dgm:if name="Name23" func="var" arg="dir" op="equ" val="norm">
                <dgm:choose name="Name24">
                  <dgm:if name="Name25" axis="self" ptType="node" func="posOdd" op="equ" val="1">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l" for="ch" forName="Image" refType="w" fact="0"/>
                      <dgm:constr type="t" for="ch" forName="Image" refType="h" fact="0.035"/>
                      <dgm:constr type="h" for="ch" forName="Image" refType="h" fact="0.93"/>
                      <dgm:constr type="w" for="ch" forName="Image" refType="w" fact="0.4169"/>
                      <dgm:constr type="r" for="ch" forName="Space" refType="w"/>
                      <dgm:constr type="t" for="ch" forName="Space" refType="h" fact="0"/>
                      <dgm:constr type="h" for="ch" forName="Space" refType="h"/>
                      <dgm:constr type="w" for="ch" forName="Space" refType="w" fact="0.3305"/>
                    </dgm:constrLst>
                  </dgm:if>
                  <dgm:else name="Name26">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r" for="ch" forName="Image" refType="w"/>
                      <dgm:constr type="t" for="ch" forName="Image" refType="h" fact="0.035"/>
                      <dgm:constr type="h" for="ch" forName="Image" refType="h" fact="0.93"/>
                      <dgm:constr type="w" for="ch" forName="Image" refType="w" fact="0.4169"/>
                      <dgm:constr type="l" for="ch" forName="Space" refType="w" fact="0"/>
                      <dgm:constr type="t" for="ch" forName="Space" refType="h" fact="0"/>
                      <dgm:constr type="h" for="ch" forName="Space" refType="h"/>
                      <dgm:constr type="w" for="ch" forName="Space" refType="w" fact="0.3305"/>
                    </dgm:constrLst>
                  </dgm:else>
                </dgm:choose>
              </dgm:if>
              <dgm:else name="Name27">
                <dgm:choose name="Name28">
                  <dgm:if name="Name29" axis="self" ptType="node" func="posOdd" op="equ" val="1">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r" for="ch" forName="Image" refType="w"/>
                      <dgm:constr type="t" for="ch" forName="Image" refType="h" fact="0.035"/>
                      <dgm:constr type="h" for="ch" forName="Image" refType="h" fact="0.93"/>
                      <dgm:constr type="w" for="ch" forName="Image" refType="w" fact="0.4169"/>
                      <dgm:constr type="l" for="ch" forName="Space" refType="w" fact="0"/>
                      <dgm:constr type="t" for="ch" forName="Space" refType="h" fact="0"/>
                      <dgm:constr type="h" for="ch" forName="Space" refType="h"/>
                      <dgm:constr type="w" for="ch" forName="Space" refType="w" fact="0.3305"/>
                    </dgm:constrLst>
                  </dgm:if>
                  <dgm:else name="Name30">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l" for="ch" forName="Image" refType="w" fact="0"/>
                      <dgm:constr type="t" for="ch" forName="Image" refType="h" fact="0.035"/>
                      <dgm:constr type="h" for="ch" forName="Image" refType="h" fact="0.93"/>
                      <dgm:constr type="w" for="ch" forName="Image" refType="w" fact="0.4169"/>
                      <dgm:constr type="r" for="ch" forName="Space" refType="w"/>
                      <dgm:constr type="t" for="ch" forName="Space" refType="h" fact="0"/>
                      <dgm:constr type="h" for="ch" forName="Space" refType="h"/>
                      <dgm:constr type="w" for="ch" forName="Space" refType="w" fact="0.3305"/>
                    </dgm:constrLst>
                  </dgm:else>
                </dgm:choose>
              </dgm:else>
            </dgm:choose>
          </dgm:else>
        </dgm:choose>
        <dgm:layoutNode name="Accent" styleLbl="alignNode1">
          <dgm:varLst>
            <dgm:chMax val="0"/>
            <dgm:chPref val="0"/>
          </dgm:varLst>
          <dgm:alg type="sp"/>
          <dgm:shape xmlns:r="http://schemas.openxmlformats.org/officeDocument/2006/relationships" type="donut" r:blip="">
            <dgm:adjLst>
              <dgm:adj idx="1" val="0.1101"/>
            </dgm:adjLst>
          </dgm:shape>
          <dgm:presOf/>
        </dgm:layoutNode>
        <dgm:layoutNode name="Image" styleLbl="bgImgPlace1">
          <dgm:varLst>
            <dgm:chMax val="0"/>
            <dgm:chPref val="0"/>
            <dgm:bulletEnabled val="1"/>
          </dgm:varLst>
          <dgm:alg type="sp"/>
          <dgm:shape xmlns:r="http://schemas.openxmlformats.org/officeDocument/2006/relationships" type="rect" r:blip="" blipPhldr="1">
            <dgm:adjLst/>
          </dgm:shape>
          <dgm:presOf/>
        </dgm:layoutNode>
        <dgm:layoutNode name="Parent" styleLbl="fgAccFollowNode1">
          <dgm:varLst>
            <dgm:chMax val="0"/>
            <dgm:chPref val="0"/>
            <dgm:bulletEnabled val="1"/>
          </dgm:varLst>
          <dgm:alg type="tx">
            <dgm:param type="txAnchorVertCh" val="mid"/>
          </dgm:alg>
          <dgm:shape xmlns:r="http://schemas.openxmlformats.org/officeDocument/2006/relationships" type="ellipse"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name="Space">
          <dgm:varLst>
            <dgm:chMax val="0"/>
            <dgm:chPref val="0"/>
          </dgm:varLst>
          <dgm:alg type="sp"/>
          <dgm:shape xmlns:r="http://schemas.openxmlformats.org/officeDocument/2006/relationships" r:blip="">
            <dgm:adjLst/>
          </dgm:shape>
          <dgm:presOf/>
        </dgm:layoutNode>
      </dgm:layoutNode>
      <dgm:forEach name="Name31" axis="followSib" ptType="sibTrans" cnt="1">
        <dgm:layoutNode name="ConnectorComposite">
          <dgm:alg type="composite">
            <dgm:param type="ar" val=".4"/>
          </dgm:alg>
          <dgm:shape xmlns:r="http://schemas.openxmlformats.org/officeDocument/2006/relationships" r:blip="">
            <dgm:adjLst/>
          </dgm:shape>
          <dgm:constrLst>
            <dgm:constr type="l" for="ch" forName="TopSpacing" refType="w" fact="0"/>
            <dgm:constr type="t" for="ch" forName="TopSpacing" refType="h" fact="0"/>
            <dgm:constr type="h" for="ch" forName="TopSpacing" refType="h" fact="0.3"/>
            <dgm:constr type="w" for="ch" forName="TopSpacing" refType="w"/>
            <dgm:constr type="l" for="ch" forName="Connector" refType="w" fact="0"/>
            <dgm:constr type="t" for="ch" forName="Connector" refType="h" fact="0.3"/>
            <dgm:constr type="h" for="ch" forName="Connector" refType="h" fact="0.4"/>
            <dgm:constr type="w" for="ch" forName="Connector" refType="h" refFor="ch" refForName="Connector"/>
            <dgm:constr type="l" for="ch" forName="BottomSpacing" refType="w" fact="0"/>
            <dgm:constr type="t" for="ch" forName="BottomSpacing" refType="h" fact="0.7"/>
            <dgm:constr type="h" for="ch" forName="BottomSpacing" refType="h" fact="0.3"/>
            <dgm:constr type="w" for="ch" forName="BottomSpacing" refType="w"/>
          </dgm:constrLst>
          <dgm:layoutNode name="TopSpacing">
            <dgm:alg type="sp"/>
            <dgm:shape xmlns:r="http://schemas.openxmlformats.org/officeDocument/2006/relationships" r:blip="">
              <dgm:adjLst/>
            </dgm:shape>
          </dgm:layoutNode>
          <dgm:layoutNode name="Connector" styleLbl="alignNode1">
            <dgm:alg type="sp"/>
            <dgm:shape xmlns:r="http://schemas.openxmlformats.org/officeDocument/2006/relationships" type="flowChartConnector" r:blip="">
              <dgm:adjLst/>
            </dgm:shape>
            <dgm:presOf/>
          </dgm:layoutNode>
          <dgm:layoutNode name="BottomSpacing">
            <dgm:alg type="sp"/>
            <dgm:shape xmlns:r="http://schemas.openxmlformats.org/officeDocument/2006/relationships" r:blip="">
              <dgm:adjLst/>
            </dgm:shape>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7.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43.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4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022C33-EDD9-4216-BAD3-65E78DDB980A}" type="datetimeFigureOut">
              <a:rPr lang="en-GB" smtClean="0"/>
              <a:t>31/03/2023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CD254E-3E8F-4C9E-9ECF-30096BA9899C}" type="slidenum">
              <a:rPr lang="en-GB" smtClean="0"/>
              <a:t>‹#›</a:t>
            </a:fld>
            <a:endParaRPr lang="en-GB"/>
          </a:p>
        </p:txBody>
      </p:sp>
    </p:spTree>
    <p:extLst>
      <p:ext uri="{BB962C8B-B14F-4D97-AF65-F5344CB8AC3E}">
        <p14:creationId xmlns:p14="http://schemas.microsoft.com/office/powerpoint/2010/main" val="984904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DCD254E-3E8F-4C9E-9ECF-30096BA9899C}" type="slidenum">
              <a:rPr lang="en-GB" smtClean="0"/>
              <a:t>2</a:t>
            </a:fld>
            <a:endParaRPr lang="en-GB" dirty="0"/>
          </a:p>
        </p:txBody>
      </p:sp>
    </p:spTree>
    <p:extLst>
      <p:ext uri="{BB962C8B-B14F-4D97-AF65-F5344CB8AC3E}">
        <p14:creationId xmlns:p14="http://schemas.microsoft.com/office/powerpoint/2010/main" val="1596583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Every project is extremely unique which means we cannot have a standard structure to execute our projects and achieve success in our endeavor.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However, to have a good plan we need a framework or structure to follow depending on the nature of the project.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Projects vary in scope and requirements, which means the right methodology to implement will also vary.</a:t>
            </a:r>
            <a:endParaRPr lang="en-GB" dirty="0"/>
          </a:p>
        </p:txBody>
      </p:sp>
      <p:sp>
        <p:nvSpPr>
          <p:cNvPr id="4" name="Slide Number Placeholder 3"/>
          <p:cNvSpPr>
            <a:spLocks noGrp="1"/>
          </p:cNvSpPr>
          <p:nvPr>
            <p:ph type="sldNum" sz="quarter" idx="5"/>
          </p:nvPr>
        </p:nvSpPr>
        <p:spPr/>
        <p:txBody>
          <a:bodyPr/>
          <a:lstStyle/>
          <a:p>
            <a:fld id="{6DCD254E-3E8F-4C9E-9ECF-30096BA9899C}" type="slidenum">
              <a:rPr lang="en-GB" smtClean="0"/>
              <a:t>63</a:t>
            </a:fld>
            <a:endParaRPr lang="en-GB"/>
          </a:p>
        </p:txBody>
      </p:sp>
    </p:spTree>
    <p:extLst>
      <p:ext uri="{BB962C8B-B14F-4D97-AF65-F5344CB8AC3E}">
        <p14:creationId xmlns:p14="http://schemas.microsoft.com/office/powerpoint/2010/main" val="1902444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DCD254E-3E8F-4C9E-9ECF-30096BA9899C}" type="slidenum">
              <a:rPr lang="en-GB" smtClean="0"/>
              <a:t>64</a:t>
            </a:fld>
            <a:endParaRPr lang="en-GB"/>
          </a:p>
        </p:txBody>
      </p:sp>
    </p:spTree>
    <p:extLst>
      <p:ext uri="{BB962C8B-B14F-4D97-AF65-F5344CB8AC3E}">
        <p14:creationId xmlns:p14="http://schemas.microsoft.com/office/powerpoint/2010/main" val="1685693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evaluation is done to answer the question “Will the implementation of this project increase the value of shareholders?”</a:t>
            </a:r>
          </a:p>
          <a:p>
            <a:endParaRPr lang="en-GB" dirty="0"/>
          </a:p>
          <a:p>
            <a:r>
              <a:rPr lang="en-GB" dirty="0"/>
              <a:t>Sometimes, the value of the project is not measurable in financial terms. </a:t>
            </a:r>
          </a:p>
          <a:p>
            <a:endParaRPr lang="en-GB" dirty="0"/>
          </a:p>
          <a:p>
            <a:r>
              <a:rPr lang="en-GB" dirty="0"/>
              <a:t>The evaluation should include an analysis of the impact on other stakeholders</a:t>
            </a:r>
          </a:p>
        </p:txBody>
      </p:sp>
      <p:sp>
        <p:nvSpPr>
          <p:cNvPr id="4" name="Slide Number Placeholder 3"/>
          <p:cNvSpPr>
            <a:spLocks noGrp="1"/>
          </p:cNvSpPr>
          <p:nvPr>
            <p:ph type="sldNum" sz="quarter" idx="5"/>
          </p:nvPr>
        </p:nvSpPr>
        <p:spPr/>
        <p:txBody>
          <a:bodyPr/>
          <a:lstStyle/>
          <a:p>
            <a:fld id="{6DCD254E-3E8F-4C9E-9ECF-30096BA9899C}" type="slidenum">
              <a:rPr lang="en-GB" smtClean="0"/>
              <a:t>3</a:t>
            </a:fld>
            <a:endParaRPr lang="en-GB"/>
          </a:p>
        </p:txBody>
      </p:sp>
    </p:spTree>
    <p:extLst>
      <p:ext uri="{BB962C8B-B14F-4D97-AF65-F5344CB8AC3E}">
        <p14:creationId xmlns:p14="http://schemas.microsoft.com/office/powerpoint/2010/main" val="3537158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Objectives:</a:t>
            </a:r>
          </a:p>
          <a:p>
            <a:pPr marL="228600" indent="-228600">
              <a:buAutoNum type="arabicPeriod"/>
            </a:pPr>
            <a:r>
              <a:rPr lang="en-GB" dirty="0"/>
              <a:t>Understand the three major discounted cash flow techniques: NPV, IRR, and PI</a:t>
            </a:r>
          </a:p>
          <a:p>
            <a:pPr marL="228600" indent="-228600">
              <a:buAutoNum type="arabicPeriod"/>
            </a:pPr>
            <a:r>
              <a:rPr lang="en-GB" dirty="0"/>
              <a:t>Understand the payback period method.</a:t>
            </a:r>
          </a:p>
          <a:p>
            <a:pPr marL="228600" indent="-228600">
              <a:buAutoNum type="arabicPeriod"/>
            </a:pPr>
            <a:r>
              <a:rPr lang="en-GB" dirty="0"/>
              <a:t>Explain the advantages of each of the major DCF techniques over the payback period method.</a:t>
            </a:r>
          </a:p>
          <a:p>
            <a:pPr marL="228600" indent="-228600">
              <a:buAutoNum type="arabicPeriod"/>
            </a:pPr>
            <a:r>
              <a:rPr lang="en-GB" dirty="0"/>
              <a:t>Understand why ranking projects based on NPV, IRR and PI may lead to conflict in the ranking.</a:t>
            </a:r>
          </a:p>
          <a:p>
            <a:pPr marL="228600" indent="-228600">
              <a:buAutoNum type="arabicPeriod"/>
            </a:pPr>
            <a:r>
              <a:rPr lang="en-GB" dirty="0"/>
              <a:t>Understand the usefulness of sensitivity analysis in challenging the single-point estimates of the traditional techniques.</a:t>
            </a:r>
          </a:p>
          <a:p>
            <a:pPr marL="228600" indent="-228600">
              <a:buAutoNum type="arabicPeriod"/>
            </a:pPr>
            <a:r>
              <a:rPr lang="en-GB" dirty="0"/>
              <a:t>Explain the role and process of project monitoring. </a:t>
            </a:r>
          </a:p>
        </p:txBody>
      </p:sp>
      <p:sp>
        <p:nvSpPr>
          <p:cNvPr id="4" name="Slide Number Placeholder 3"/>
          <p:cNvSpPr>
            <a:spLocks noGrp="1"/>
          </p:cNvSpPr>
          <p:nvPr>
            <p:ph type="sldNum" sz="quarter" idx="5"/>
          </p:nvPr>
        </p:nvSpPr>
        <p:spPr/>
        <p:txBody>
          <a:bodyPr/>
          <a:lstStyle/>
          <a:p>
            <a:fld id="{6DCD254E-3E8F-4C9E-9ECF-30096BA9899C}" type="slidenum">
              <a:rPr lang="en-GB" smtClean="0"/>
              <a:t>5</a:t>
            </a:fld>
            <a:endParaRPr lang="en-GB"/>
          </a:p>
        </p:txBody>
      </p:sp>
    </p:spTree>
    <p:extLst>
      <p:ext uri="{BB962C8B-B14F-4D97-AF65-F5344CB8AC3E}">
        <p14:creationId xmlns:p14="http://schemas.microsoft.com/office/powerpoint/2010/main" val="1489836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2"/>
                </a:solidFill>
                <a:effectLst/>
                <a:latin typeface="+mn-lt"/>
                <a:ea typeface="+mn-ea"/>
                <a:cs typeface="+mn-cs"/>
              </a:rPr>
              <a:t>PT</a:t>
            </a:r>
            <a:r>
              <a:rPr lang="en-US" sz="1200" kern="1200" baseline="0" dirty="0">
                <a:solidFill>
                  <a:schemeClr val="tx2"/>
                </a:solidFill>
                <a:effectLst/>
                <a:latin typeface="+mn-lt"/>
                <a:ea typeface="+mn-ea"/>
                <a:cs typeface="+mn-cs"/>
              </a:rPr>
              <a:t> Corp</a:t>
            </a:r>
            <a:r>
              <a:rPr lang="en-US" sz="1200" kern="1200" dirty="0">
                <a:solidFill>
                  <a:schemeClr val="tx2"/>
                </a:solidFill>
                <a:effectLst/>
                <a:latin typeface="+mn-lt"/>
                <a:ea typeface="+mn-ea"/>
                <a:cs typeface="+mn-cs"/>
              </a:rPr>
              <a:t> wants to invest in a new machine that costs GHS90,000. The running of the machine will result in after-tax net operating cash flows of GHS –15,000, GHS – 5,000, GHS85,000, and GHS140,000 at the end of years one, two, three, and four respectively. The final salvage value of the machine at the end of four years is GHS10,000. Cost of capital is 12% </a:t>
            </a:r>
            <a:r>
              <a:rPr lang="en-US" sz="1200" b="1" kern="1200" dirty="0">
                <a:solidFill>
                  <a:srgbClr val="FF0000"/>
                </a:solidFill>
                <a:effectLst/>
                <a:latin typeface="+mn-lt"/>
                <a:ea typeface="+mn-ea"/>
                <a:cs typeface="+mn-cs"/>
              </a:rPr>
              <a:t>whereas reinvestment rate is 13%. </a:t>
            </a:r>
            <a:endParaRPr lang="en-GB" sz="1200" b="1" kern="1200" dirty="0">
              <a:solidFill>
                <a:srgbClr val="FF0000"/>
              </a:solidFill>
              <a:effectLst/>
              <a:latin typeface="+mn-lt"/>
              <a:ea typeface="+mn-ea"/>
              <a:cs typeface="+mn-cs"/>
            </a:endParaRPr>
          </a:p>
          <a:p>
            <a:r>
              <a:rPr lang="en-GB" sz="1200" kern="1200" dirty="0">
                <a:solidFill>
                  <a:schemeClr val="tx2"/>
                </a:solidFill>
                <a:effectLst/>
                <a:latin typeface="+mn-lt"/>
                <a:ea typeface="+mn-ea"/>
                <a:cs typeface="+mn-cs"/>
              </a:rPr>
              <a:t>Required:</a:t>
            </a:r>
          </a:p>
          <a:p>
            <a:pPr marL="228600" indent="-228600">
              <a:buAutoNum type="alphaLcParenBoth"/>
            </a:pPr>
            <a:r>
              <a:rPr lang="en-GB" sz="1200" kern="1200" dirty="0">
                <a:solidFill>
                  <a:schemeClr val="tx2"/>
                </a:solidFill>
                <a:effectLst/>
                <a:latin typeface="+mn-lt"/>
                <a:ea typeface="+mn-ea"/>
                <a:cs typeface="+mn-cs"/>
              </a:rPr>
              <a:t>Computes the projects IRR, would you advise</a:t>
            </a:r>
            <a:r>
              <a:rPr lang="en-GB" sz="1200" kern="1200" baseline="0" dirty="0">
                <a:solidFill>
                  <a:schemeClr val="tx2"/>
                </a:solidFill>
                <a:effectLst/>
                <a:latin typeface="+mn-lt"/>
                <a:ea typeface="+mn-ea"/>
                <a:cs typeface="+mn-cs"/>
              </a:rPr>
              <a:t> that the project is implemented?</a:t>
            </a:r>
            <a:endParaRPr lang="en-GB" sz="1200" kern="1200" dirty="0">
              <a:solidFill>
                <a:schemeClr val="tx2"/>
              </a:solidFill>
              <a:effectLst/>
              <a:latin typeface="+mn-lt"/>
              <a:ea typeface="+mn-ea"/>
              <a:cs typeface="+mn-cs"/>
            </a:endParaRPr>
          </a:p>
          <a:p>
            <a:pPr marL="228600" indent="-228600">
              <a:buAutoNum type="alphaLcParenBoth"/>
            </a:pPr>
            <a:r>
              <a:rPr lang="en-GB" sz="1200" kern="1200" dirty="0">
                <a:solidFill>
                  <a:schemeClr val="tx2"/>
                </a:solidFill>
                <a:effectLst/>
                <a:latin typeface="+mn-lt"/>
                <a:ea typeface="+mn-ea"/>
                <a:cs typeface="+mn-cs"/>
              </a:rPr>
              <a:t>What is the modified internal rate of return (MIRR) of the project? Based on MIRR, would you advise management of the firm to invest in the machine? </a:t>
            </a:r>
            <a:endParaRPr lang="en-GB" dirty="0"/>
          </a:p>
        </p:txBody>
      </p:sp>
      <p:sp>
        <p:nvSpPr>
          <p:cNvPr id="4" name="Slide Number Placeholder 3"/>
          <p:cNvSpPr>
            <a:spLocks noGrp="1"/>
          </p:cNvSpPr>
          <p:nvPr>
            <p:ph type="sldNum" sz="quarter" idx="10"/>
          </p:nvPr>
        </p:nvSpPr>
        <p:spPr/>
        <p:txBody>
          <a:bodyPr/>
          <a:lstStyle/>
          <a:p>
            <a:fld id="{841221E5-7225-48EB-A4EE-420E7BFCF705}" type="slidenum">
              <a:rPr lang="en-US" smtClean="0"/>
              <a:pPr/>
              <a:t>24</a:t>
            </a:fld>
            <a:endParaRPr lang="en-US"/>
          </a:p>
        </p:txBody>
      </p:sp>
    </p:spTree>
    <p:extLst>
      <p:ext uri="{BB962C8B-B14F-4D97-AF65-F5344CB8AC3E}">
        <p14:creationId xmlns:p14="http://schemas.microsoft.com/office/powerpoint/2010/main" val="309904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NPV profile is a graph showing the relationship between a project’s net present value and the discount rate employed.</a:t>
            </a:r>
            <a:endParaRPr lang="en-GB" dirty="0"/>
          </a:p>
        </p:txBody>
      </p:sp>
      <p:sp>
        <p:nvSpPr>
          <p:cNvPr id="4" name="Slide Number Placeholder 3"/>
          <p:cNvSpPr>
            <a:spLocks noGrp="1"/>
          </p:cNvSpPr>
          <p:nvPr>
            <p:ph type="sldNum" sz="quarter" idx="5"/>
          </p:nvPr>
        </p:nvSpPr>
        <p:spPr/>
        <p:txBody>
          <a:bodyPr/>
          <a:lstStyle/>
          <a:p>
            <a:fld id="{6DCD254E-3E8F-4C9E-9ECF-30096BA9899C}" type="slidenum">
              <a:rPr lang="en-GB" smtClean="0"/>
              <a:t>28</a:t>
            </a:fld>
            <a:endParaRPr lang="en-GB"/>
          </a:p>
        </p:txBody>
      </p:sp>
    </p:spTree>
    <p:extLst>
      <p:ext uri="{BB962C8B-B14F-4D97-AF65-F5344CB8AC3E}">
        <p14:creationId xmlns:p14="http://schemas.microsoft.com/office/powerpoint/2010/main" val="2677355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us apply the DCF techniques we have learnt </a:t>
            </a:r>
          </a:p>
        </p:txBody>
      </p:sp>
      <p:sp>
        <p:nvSpPr>
          <p:cNvPr id="4" name="Slide Number Placeholder 3"/>
          <p:cNvSpPr>
            <a:spLocks noGrp="1"/>
          </p:cNvSpPr>
          <p:nvPr>
            <p:ph type="sldNum" sz="quarter" idx="5"/>
          </p:nvPr>
        </p:nvSpPr>
        <p:spPr/>
        <p:txBody>
          <a:bodyPr/>
          <a:lstStyle/>
          <a:p>
            <a:fld id="{6DCD254E-3E8F-4C9E-9ECF-30096BA9899C}" type="slidenum">
              <a:rPr lang="en-GB" smtClean="0"/>
              <a:t>30</a:t>
            </a:fld>
            <a:endParaRPr lang="en-GB"/>
          </a:p>
        </p:txBody>
      </p:sp>
    </p:spTree>
    <p:extLst>
      <p:ext uri="{BB962C8B-B14F-4D97-AF65-F5344CB8AC3E}">
        <p14:creationId xmlns:p14="http://schemas.microsoft.com/office/powerpoint/2010/main" val="4030717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NPV profile is a graph showing the relationship between a project’s net present value and the discount rate employed.</a:t>
            </a:r>
            <a:endParaRPr lang="en-GB" dirty="0"/>
          </a:p>
        </p:txBody>
      </p:sp>
      <p:sp>
        <p:nvSpPr>
          <p:cNvPr id="4" name="Slide Number Placeholder 3"/>
          <p:cNvSpPr>
            <a:spLocks noGrp="1"/>
          </p:cNvSpPr>
          <p:nvPr>
            <p:ph type="sldNum" sz="quarter" idx="5"/>
          </p:nvPr>
        </p:nvSpPr>
        <p:spPr/>
        <p:txBody>
          <a:bodyPr/>
          <a:lstStyle/>
          <a:p>
            <a:fld id="{6DCD254E-3E8F-4C9E-9ECF-30096BA9899C}" type="slidenum">
              <a:rPr lang="en-GB" smtClean="0"/>
              <a:t>34</a:t>
            </a:fld>
            <a:endParaRPr lang="en-GB"/>
          </a:p>
        </p:txBody>
      </p:sp>
    </p:spTree>
    <p:extLst>
      <p:ext uri="{BB962C8B-B14F-4D97-AF65-F5344CB8AC3E}">
        <p14:creationId xmlns:p14="http://schemas.microsoft.com/office/powerpoint/2010/main" val="1519188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41221E5-7225-48EB-A4EE-420E7BFCF705}" type="slidenum">
              <a:rPr lang="en-US" smtClean="0"/>
              <a:pPr/>
              <a:t>38</a:t>
            </a:fld>
            <a:endParaRPr lang="en-US"/>
          </a:p>
        </p:txBody>
      </p:sp>
    </p:spTree>
    <p:extLst>
      <p:ext uri="{BB962C8B-B14F-4D97-AF65-F5344CB8AC3E}">
        <p14:creationId xmlns:p14="http://schemas.microsoft.com/office/powerpoint/2010/main" val="557576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Scale of investment: Costs of projects differ.</a:t>
            </a:r>
            <a:endParaRPr lang="en-GB" dirty="0"/>
          </a:p>
          <a:p>
            <a:pPr lvl="0"/>
            <a:r>
              <a:rPr lang="en-US" dirty="0"/>
              <a:t>Cash flow pattern: Timing of cash flows differs. For example, the cash flows of one project increase over time whereas those of another decrease.</a:t>
            </a:r>
            <a:endParaRPr lang="en-GB" dirty="0"/>
          </a:p>
          <a:p>
            <a:pPr lvl="0"/>
            <a:r>
              <a:rPr lang="en-US" dirty="0"/>
              <a:t>Project life: Projects have unequal useful lives</a:t>
            </a:r>
            <a:endParaRPr lang="en-GB" dirty="0"/>
          </a:p>
          <a:p>
            <a:endParaRPr lang="en-GB" dirty="0"/>
          </a:p>
        </p:txBody>
      </p:sp>
      <p:sp>
        <p:nvSpPr>
          <p:cNvPr id="4" name="Slide Number Placeholder 3"/>
          <p:cNvSpPr>
            <a:spLocks noGrp="1"/>
          </p:cNvSpPr>
          <p:nvPr>
            <p:ph type="sldNum" sz="quarter" idx="5"/>
          </p:nvPr>
        </p:nvSpPr>
        <p:spPr/>
        <p:txBody>
          <a:bodyPr/>
          <a:lstStyle/>
          <a:p>
            <a:fld id="{6DCD254E-3E8F-4C9E-9ECF-30096BA9899C}" type="slidenum">
              <a:rPr lang="en-GB" smtClean="0"/>
              <a:t>53</a:t>
            </a:fld>
            <a:endParaRPr lang="en-GB"/>
          </a:p>
        </p:txBody>
      </p:sp>
    </p:spTree>
    <p:extLst>
      <p:ext uri="{BB962C8B-B14F-4D97-AF65-F5344CB8AC3E}">
        <p14:creationId xmlns:p14="http://schemas.microsoft.com/office/powerpoint/2010/main" val="309981916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April 2021</a:t>
            </a:r>
            <a:endParaRPr lang="en-US" dirty="0"/>
          </a:p>
        </p:txBody>
      </p:sp>
      <p:sp>
        <p:nvSpPr>
          <p:cNvPr id="5" name="Footer Placeholder 4"/>
          <p:cNvSpPr>
            <a:spLocks noGrp="1"/>
          </p:cNvSpPr>
          <p:nvPr>
            <p:ph type="ftr" sz="quarter" idx="11"/>
          </p:nvPr>
        </p:nvSpPr>
        <p:spPr/>
        <p:txBody>
          <a:bodyPr/>
          <a:lstStyle/>
          <a:p>
            <a:r>
              <a:rPr lang="en-US"/>
              <a:t>Prepared by A. Essel-Anderson</a:t>
            </a:r>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April 2021</a:t>
            </a:r>
            <a:endParaRPr lang="en-US" dirty="0"/>
          </a:p>
        </p:txBody>
      </p:sp>
      <p:sp>
        <p:nvSpPr>
          <p:cNvPr id="5" name="Footer Placeholder 4"/>
          <p:cNvSpPr>
            <a:spLocks noGrp="1"/>
          </p:cNvSpPr>
          <p:nvPr>
            <p:ph type="ftr" sz="quarter" idx="11"/>
          </p:nvPr>
        </p:nvSpPr>
        <p:spPr/>
        <p:txBody>
          <a:bodyPr/>
          <a:lstStyle/>
          <a:p>
            <a:r>
              <a:rPr lang="en-US"/>
              <a:t>Prepared by A. Essel-Anderson</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April 2021</a:t>
            </a:r>
            <a:endParaRPr lang="en-US" dirty="0"/>
          </a:p>
        </p:txBody>
      </p:sp>
      <p:sp>
        <p:nvSpPr>
          <p:cNvPr id="5" name="Footer Placeholder 4"/>
          <p:cNvSpPr>
            <a:spLocks noGrp="1"/>
          </p:cNvSpPr>
          <p:nvPr>
            <p:ph type="ftr" sz="quarter" idx="11"/>
          </p:nvPr>
        </p:nvSpPr>
        <p:spPr/>
        <p:txBody>
          <a:bodyPr/>
          <a:lstStyle/>
          <a:p>
            <a:r>
              <a:rPr lang="en-US"/>
              <a:t>Prepared by A. Essel-Anderson</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April 2021</a:t>
            </a:r>
            <a:endParaRPr lang="en-US" dirty="0"/>
          </a:p>
        </p:txBody>
      </p:sp>
      <p:sp>
        <p:nvSpPr>
          <p:cNvPr id="5" name="Footer Placeholder 4"/>
          <p:cNvSpPr>
            <a:spLocks noGrp="1"/>
          </p:cNvSpPr>
          <p:nvPr>
            <p:ph type="ftr" sz="quarter" idx="11"/>
          </p:nvPr>
        </p:nvSpPr>
        <p:spPr/>
        <p:txBody>
          <a:bodyPr/>
          <a:lstStyle/>
          <a:p>
            <a:r>
              <a:rPr lang="en-US"/>
              <a:t>Prepared by A. Essel-Anderson</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r>
              <a:rPr lang="en-US"/>
              <a:t>April 2021</a:t>
            </a:r>
            <a:endParaRPr lang="en-US" dirty="0"/>
          </a:p>
        </p:txBody>
      </p:sp>
      <p:sp>
        <p:nvSpPr>
          <p:cNvPr id="5" name="Footer Placeholder 4"/>
          <p:cNvSpPr>
            <a:spLocks noGrp="1"/>
          </p:cNvSpPr>
          <p:nvPr>
            <p:ph type="ftr" sz="quarter" idx="11"/>
          </p:nvPr>
        </p:nvSpPr>
        <p:spPr>
          <a:xfrm>
            <a:off x="2182708" y="6272784"/>
            <a:ext cx="6327648" cy="365125"/>
          </a:xfrm>
        </p:spPr>
        <p:txBody>
          <a:bodyPr/>
          <a:lstStyle/>
          <a:p>
            <a:r>
              <a:rPr lang="en-US"/>
              <a:t>Prepared by A. Essel-Anderson</a:t>
            </a:r>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April 2021</a:t>
            </a:r>
            <a:endParaRPr lang="en-US" dirty="0"/>
          </a:p>
        </p:txBody>
      </p:sp>
      <p:sp>
        <p:nvSpPr>
          <p:cNvPr id="6" name="Footer Placeholder 5"/>
          <p:cNvSpPr>
            <a:spLocks noGrp="1"/>
          </p:cNvSpPr>
          <p:nvPr>
            <p:ph type="ftr" sz="quarter" idx="11"/>
          </p:nvPr>
        </p:nvSpPr>
        <p:spPr/>
        <p:txBody>
          <a:bodyPr/>
          <a:lstStyle/>
          <a:p>
            <a:r>
              <a:rPr lang="en-US"/>
              <a:t>Prepared by A. Essel-Anderson</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April 2021</a:t>
            </a:r>
            <a:endParaRPr lang="en-US" dirty="0"/>
          </a:p>
        </p:txBody>
      </p:sp>
      <p:sp>
        <p:nvSpPr>
          <p:cNvPr id="8" name="Footer Placeholder 7"/>
          <p:cNvSpPr>
            <a:spLocks noGrp="1"/>
          </p:cNvSpPr>
          <p:nvPr>
            <p:ph type="ftr" sz="quarter" idx="11"/>
          </p:nvPr>
        </p:nvSpPr>
        <p:spPr/>
        <p:txBody>
          <a:bodyPr/>
          <a:lstStyle/>
          <a:p>
            <a:r>
              <a:rPr lang="en-US"/>
              <a:t>Prepared by A. Essel-Anderson</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April 2021</a:t>
            </a:r>
            <a:endParaRPr lang="en-US" dirty="0"/>
          </a:p>
        </p:txBody>
      </p:sp>
      <p:sp>
        <p:nvSpPr>
          <p:cNvPr id="4" name="Footer Placeholder 3"/>
          <p:cNvSpPr>
            <a:spLocks noGrp="1"/>
          </p:cNvSpPr>
          <p:nvPr>
            <p:ph type="ftr" sz="quarter" idx="11"/>
          </p:nvPr>
        </p:nvSpPr>
        <p:spPr/>
        <p:txBody>
          <a:bodyPr/>
          <a:lstStyle/>
          <a:p>
            <a:r>
              <a:rPr lang="en-US"/>
              <a:t>Prepared by A. Essel-Anderson</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April 2021</a:t>
            </a:r>
            <a:endParaRPr lang="en-US" dirty="0"/>
          </a:p>
        </p:txBody>
      </p:sp>
      <p:sp>
        <p:nvSpPr>
          <p:cNvPr id="3" name="Footer Placeholder 2"/>
          <p:cNvSpPr>
            <a:spLocks noGrp="1"/>
          </p:cNvSpPr>
          <p:nvPr>
            <p:ph type="ftr" sz="quarter" idx="11"/>
          </p:nvPr>
        </p:nvSpPr>
        <p:spPr/>
        <p:txBody>
          <a:bodyPr/>
          <a:lstStyle/>
          <a:p>
            <a:r>
              <a:rPr lang="en-US"/>
              <a:t>Prepared by A. Essel-Anderson</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April 2021</a:t>
            </a:r>
            <a:endParaRPr lang="en-US" dirty="0"/>
          </a:p>
        </p:txBody>
      </p:sp>
      <p:sp>
        <p:nvSpPr>
          <p:cNvPr id="6" name="Footer Placeholder 5"/>
          <p:cNvSpPr>
            <a:spLocks noGrp="1"/>
          </p:cNvSpPr>
          <p:nvPr>
            <p:ph type="ftr" sz="quarter" idx="11"/>
          </p:nvPr>
        </p:nvSpPr>
        <p:spPr/>
        <p:txBody>
          <a:bodyPr/>
          <a:lstStyle/>
          <a:p>
            <a:r>
              <a:rPr lang="en-US"/>
              <a:t>Prepared by A. Essel-Anderson</a:t>
            </a:r>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April 2021</a:t>
            </a:r>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r>
              <a:rPr lang="en-US"/>
              <a:t>April 2021</a:t>
            </a:r>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r>
              <a:rPr lang="en-US"/>
              <a:t>Prepared by A. Essel-Anderson</a:t>
            </a:r>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hdr="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8.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diagramColors" Target="../diagrams/colors8.xml"/><Relationship Id="rId2" Type="http://schemas.openxmlformats.org/officeDocument/2006/relationships/diagramData" Target="../diagrams/data8.xml"/><Relationship Id="rId1" Type="http://schemas.openxmlformats.org/officeDocument/2006/relationships/slideLayout" Target="../slideLayouts/slideLayout8.xml"/><Relationship Id="rId6" Type="http://schemas.microsoft.com/office/2007/relationships/diagramDrawing" Target="../diagrams/drawing8.xml"/><Relationship Id="rId11" Type="http://schemas.openxmlformats.org/officeDocument/2006/relationships/diagramQuickStyle" Target="../diagrams/quickStyle8.xml"/><Relationship Id="rId5" Type="http://schemas.openxmlformats.org/officeDocument/2006/relationships/diagramColors" Target="../diagrams/colors8.xml"/><Relationship Id="rId10" Type="http://schemas.openxmlformats.org/officeDocument/2006/relationships/diagramLayout" Target="../diagrams/layout8.xml"/><Relationship Id="rId4" Type="http://schemas.openxmlformats.org/officeDocument/2006/relationships/diagramQuickStyle" Target="../diagrams/quickStyle8.xml"/><Relationship Id="rId9" Type="http://schemas.openxmlformats.org/officeDocument/2006/relationships/diagramData" Target="../diagrams/data60.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9.xml"/><Relationship Id="rId7" Type="http://schemas.openxmlformats.org/officeDocument/2006/relationships/diagramData" Target="../diagrams/data10.xml"/><Relationship Id="rId2" Type="http://schemas.openxmlformats.org/officeDocument/2006/relationships/diagramData" Target="../diagrams/data9.xml"/><Relationship Id="rId1" Type="http://schemas.openxmlformats.org/officeDocument/2006/relationships/slideLayout" Target="../slideLayouts/slideLayout7.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11.xml"/><Relationship Id="rId7" Type="http://schemas.openxmlformats.org/officeDocument/2006/relationships/diagramQuickStyle" Target="../diagrams/quickStyle11.xml"/><Relationship Id="rId1" Type="http://schemas.openxmlformats.org/officeDocument/2006/relationships/slideLayout" Target="../slideLayouts/slideLayout8.xml"/><Relationship Id="rId6" Type="http://schemas.openxmlformats.org/officeDocument/2006/relationships/diagramLayout" Target="../diagrams/layout11.xml"/><Relationship Id="rId5" Type="http://schemas.openxmlformats.org/officeDocument/2006/relationships/diagramData" Target="../diagrams/data11.xml"/><Relationship Id="rId4" Type="http://schemas.openxmlformats.org/officeDocument/2006/relationships/image" Target="../media/image6.png"/><Relationship Id="rId9" Type="http://schemas.microsoft.com/office/2007/relationships/diagramDrawing" Target="../diagrams/drawing1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4.xml"/><Relationship Id="rId7" Type="http://schemas.openxmlformats.org/officeDocument/2006/relationships/diagramColors" Target="../diagrams/colors14.xml"/><Relationship Id="rId2" Type="http://schemas.openxmlformats.org/officeDocument/2006/relationships/diagramData" Target="../diagrams/data14.xml"/><Relationship Id="rId1" Type="http://schemas.openxmlformats.org/officeDocument/2006/relationships/slideLayout" Target="../slideLayouts/slideLayout8.xml"/><Relationship Id="rId6" Type="http://schemas.microsoft.com/office/2007/relationships/diagramDrawing" Target="../diagrams/drawing14.xml"/><Relationship Id="rId11" Type="http://schemas.openxmlformats.org/officeDocument/2006/relationships/diagramQuickStyle" Target="../diagrams/quickStyle14.xml"/><Relationship Id="rId5" Type="http://schemas.openxmlformats.org/officeDocument/2006/relationships/diagramColors" Target="../diagrams/colors14.xml"/><Relationship Id="rId10" Type="http://schemas.openxmlformats.org/officeDocument/2006/relationships/diagramLayout" Target="../diagrams/layout14.xml"/><Relationship Id="rId4" Type="http://schemas.openxmlformats.org/officeDocument/2006/relationships/diagramQuickStyle" Target="../diagrams/quickStyle14.xml"/><Relationship Id="rId9" Type="http://schemas.openxmlformats.org/officeDocument/2006/relationships/diagramData" Target="../diagrams/data130.xml"/></Relationships>
</file>

<file path=ppt/slides/_rels/slide17.xml.rels><?xml version="1.0" encoding="UTF-8" standalone="yes"?>
<Relationships xmlns="http://schemas.openxmlformats.org/package/2006/relationships"><Relationship Id="rId7" Type="http://schemas.openxmlformats.org/officeDocument/2006/relationships/image" Target="../media/image9.emf"/><Relationship Id="rId1" Type="http://schemas.openxmlformats.org/officeDocument/2006/relationships/slideLayout" Target="../slideLayouts/slideLayout8.xml"/><Relationship Id="rId6" Type="http://schemas.openxmlformats.org/officeDocument/2006/relationships/package" Target="../embeddings/Microsoft_Excel_Worksheet.xlsx"/><Relationship Id="rId5" Type="http://schemas.openxmlformats.org/officeDocument/2006/relationships/image" Target="../media/image80.png"/></Relationships>
</file>

<file path=ppt/slides/_rels/slide18.xml.rels><?xml version="1.0" encoding="UTF-8" standalone="yes"?>
<Relationships xmlns="http://schemas.openxmlformats.org/package/2006/relationships"><Relationship Id="rId8" Type="http://schemas.openxmlformats.org/officeDocument/2006/relationships/diagramLayout" Target="../diagrams/layout16.xml"/><Relationship Id="rId3" Type="http://schemas.openxmlformats.org/officeDocument/2006/relationships/diagramLayout" Target="../diagrams/layout15.xml"/><Relationship Id="rId7" Type="http://schemas.openxmlformats.org/officeDocument/2006/relationships/diagramData" Target="../diagrams/data16.xml"/><Relationship Id="rId2" Type="http://schemas.openxmlformats.org/officeDocument/2006/relationships/diagramData" Target="../diagrams/data15.xml"/><Relationship Id="rId1" Type="http://schemas.openxmlformats.org/officeDocument/2006/relationships/slideLayout" Target="../slideLayouts/slideLayout7.xml"/><Relationship Id="rId6" Type="http://schemas.microsoft.com/office/2007/relationships/diagramDrawing" Target="../diagrams/drawing15.xml"/><Relationship Id="rId11" Type="http://schemas.microsoft.com/office/2007/relationships/diagramDrawing" Target="../diagrams/drawing16.xml"/><Relationship Id="rId5" Type="http://schemas.openxmlformats.org/officeDocument/2006/relationships/diagramColors" Target="../diagrams/colors15.xml"/><Relationship Id="rId10" Type="http://schemas.openxmlformats.org/officeDocument/2006/relationships/diagramColors" Target="../diagrams/colors16.xml"/><Relationship Id="rId4" Type="http://schemas.openxmlformats.org/officeDocument/2006/relationships/diagramQuickStyle" Target="../diagrams/quickStyle15.xml"/><Relationship Id="rId9" Type="http://schemas.openxmlformats.org/officeDocument/2006/relationships/diagramQuickStyle" Target="../diagrams/quickStyle16.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7.xml"/><Relationship Id="rId7" Type="http://schemas.openxmlformats.org/officeDocument/2006/relationships/diagramColors" Target="../diagrams/colors17.xml"/><Relationship Id="rId2" Type="http://schemas.openxmlformats.org/officeDocument/2006/relationships/diagramData" Target="../diagrams/data17.xml"/><Relationship Id="rId1" Type="http://schemas.openxmlformats.org/officeDocument/2006/relationships/slideLayout" Target="../slideLayouts/slideLayout8.xml"/><Relationship Id="rId6" Type="http://schemas.microsoft.com/office/2007/relationships/diagramDrawing" Target="../diagrams/drawing17.xml"/><Relationship Id="rId11" Type="http://schemas.openxmlformats.org/officeDocument/2006/relationships/diagramQuickStyle" Target="../diagrams/quickStyle17.xml"/><Relationship Id="rId5" Type="http://schemas.openxmlformats.org/officeDocument/2006/relationships/diagramColors" Target="../diagrams/colors17.xml"/><Relationship Id="rId10" Type="http://schemas.openxmlformats.org/officeDocument/2006/relationships/diagramLayout" Target="../diagrams/layout17.xml"/><Relationship Id="rId4" Type="http://schemas.openxmlformats.org/officeDocument/2006/relationships/diagramQuickStyle" Target="../diagrams/quickStyle17.xml"/><Relationship Id="rId9" Type="http://schemas.openxmlformats.org/officeDocument/2006/relationships/diagramData" Target="../diagrams/data170.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5.png"/><Relationship Id="rId7" Type="http://schemas.openxmlformats.org/officeDocument/2006/relationships/diagramQuickStyle" Target="../diagrams/quickStyle1.xml"/><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diagramLayout" Target="../diagrams/layout1.xml"/><Relationship Id="rId5" Type="http://schemas.openxmlformats.org/officeDocument/2006/relationships/diagramData" Target="../diagrams/data1.xml"/><Relationship Id="rId4" Type="http://schemas.microsoft.com/office/2007/relationships/hdphoto" Target="../media/hdphoto3.wdp"/><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7" Type="http://schemas.openxmlformats.org/officeDocument/2006/relationships/image" Target="../media/image10.emf"/><Relationship Id="rId1" Type="http://schemas.openxmlformats.org/officeDocument/2006/relationships/slideLayout" Target="../slideLayouts/slideLayout8.xml"/><Relationship Id="rId6" Type="http://schemas.openxmlformats.org/officeDocument/2006/relationships/package" Target="../embeddings/Microsoft_Excel_Worksheet1.xlsx"/><Relationship Id="rId5"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23.xml.rels><?xml version="1.0" encoding="UTF-8" standalone="yes"?>
<Relationships xmlns="http://schemas.openxmlformats.org/package/2006/relationships"><Relationship Id="rId8" Type="http://schemas.openxmlformats.org/officeDocument/2006/relationships/diagramLayout" Target="../diagrams/layout21.xml"/><Relationship Id="rId3" Type="http://schemas.openxmlformats.org/officeDocument/2006/relationships/diagramLayout" Target="../diagrams/layout20.xml"/><Relationship Id="rId7" Type="http://schemas.openxmlformats.org/officeDocument/2006/relationships/diagramData" Target="../diagrams/data21.xml"/><Relationship Id="rId2" Type="http://schemas.openxmlformats.org/officeDocument/2006/relationships/diagramData" Target="../diagrams/data20.xml"/><Relationship Id="rId1" Type="http://schemas.openxmlformats.org/officeDocument/2006/relationships/slideLayout" Target="../slideLayouts/slideLayout7.xml"/><Relationship Id="rId6" Type="http://schemas.microsoft.com/office/2007/relationships/diagramDrawing" Target="../diagrams/drawing20.xml"/><Relationship Id="rId11" Type="http://schemas.microsoft.com/office/2007/relationships/diagramDrawing" Target="../diagrams/drawing21.xml"/><Relationship Id="rId5" Type="http://schemas.openxmlformats.org/officeDocument/2006/relationships/diagramColors" Target="../diagrams/colors20.xml"/><Relationship Id="rId10" Type="http://schemas.openxmlformats.org/officeDocument/2006/relationships/diagramColors" Target="../diagrams/colors21.xml"/><Relationship Id="rId4" Type="http://schemas.openxmlformats.org/officeDocument/2006/relationships/diagramQuickStyle" Target="../diagrams/quickStyle20.xml"/><Relationship Id="rId9" Type="http://schemas.openxmlformats.org/officeDocument/2006/relationships/diagramQuickStyle" Target="../diagrams/quickStyle21.xml"/></Relationships>
</file>

<file path=ppt/slides/_rels/slide24.xml.rels><?xml version="1.0" encoding="UTF-8" standalone="yes"?>
<Relationships xmlns="http://schemas.openxmlformats.org/package/2006/relationships"><Relationship Id="rId8" Type="http://schemas.openxmlformats.org/officeDocument/2006/relationships/diagramData" Target="../diagrams/data120.xml"/><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diagramColors" Target="../diagrams/colors22.xml"/><Relationship Id="rId11" Type="http://schemas.openxmlformats.org/officeDocument/2006/relationships/diagramColors" Target="../diagrams/colors22.xml"/><Relationship Id="rId5" Type="http://schemas.openxmlformats.org/officeDocument/2006/relationships/diagramQuickStyle" Target="../diagrams/quickStyle22.xml"/><Relationship Id="rId10" Type="http://schemas.openxmlformats.org/officeDocument/2006/relationships/diagramQuickStyle" Target="../diagrams/quickStyle22.xml"/><Relationship Id="rId4" Type="http://schemas.openxmlformats.org/officeDocument/2006/relationships/diagramLayout" Target="../diagrams/layout22.xml"/><Relationship Id="rId9" Type="http://schemas.openxmlformats.org/officeDocument/2006/relationships/diagramLayout" Target="../diagrams/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package" Target="../embeddings/Microsoft_Excel_Worksheet2.xlsx"/><Relationship Id="rId1" Type="http://schemas.openxmlformats.org/officeDocument/2006/relationships/slideLayout" Target="../slideLayouts/slideLayout8.xml"/><Relationship Id="rId5"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8.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27.xml.rels><?xml version="1.0" encoding="UTF-8" standalone="yes"?>
<Relationships xmlns="http://schemas.openxmlformats.org/package/2006/relationships"><Relationship Id="rId8" Type="http://schemas.openxmlformats.org/officeDocument/2006/relationships/diagramLayout" Target="../diagrams/layout25.xml"/><Relationship Id="rId3" Type="http://schemas.openxmlformats.org/officeDocument/2006/relationships/diagramLayout" Target="../diagrams/layout24.xml"/><Relationship Id="rId7" Type="http://schemas.openxmlformats.org/officeDocument/2006/relationships/diagramData" Target="../diagrams/data25.xml"/><Relationship Id="rId2" Type="http://schemas.openxmlformats.org/officeDocument/2006/relationships/diagramData" Target="../diagrams/data24.xml"/><Relationship Id="rId1" Type="http://schemas.openxmlformats.org/officeDocument/2006/relationships/slideLayout" Target="../slideLayouts/slideLayout7.xml"/><Relationship Id="rId6" Type="http://schemas.microsoft.com/office/2007/relationships/diagramDrawing" Target="../diagrams/drawing24.xml"/><Relationship Id="rId11" Type="http://schemas.microsoft.com/office/2007/relationships/diagramDrawing" Target="../diagrams/drawing25.xml"/><Relationship Id="rId5" Type="http://schemas.openxmlformats.org/officeDocument/2006/relationships/diagramColors" Target="../diagrams/colors24.xml"/><Relationship Id="rId10" Type="http://schemas.openxmlformats.org/officeDocument/2006/relationships/diagramColors" Target="../diagrams/colors25.xml"/><Relationship Id="rId4" Type="http://schemas.openxmlformats.org/officeDocument/2006/relationships/diagramQuickStyle" Target="../diagrams/quickStyle24.xml"/><Relationship Id="rId9" Type="http://schemas.openxmlformats.org/officeDocument/2006/relationships/diagramQuickStyle" Target="../diagrams/quickStyle25.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microsoft.com/office/2007/relationships/hdphoto" Target="../media/hdphoto4.wdp"/></Relationships>
</file>

<file path=ppt/slides/_rels/slide29.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8" Type="http://schemas.openxmlformats.org/officeDocument/2006/relationships/diagramData" Target="../diagrams/data27.xml"/><Relationship Id="rId3" Type="http://schemas.openxmlformats.org/officeDocument/2006/relationships/diagramData" Target="../diagrams/data26.xml"/><Relationship Id="rId7" Type="http://schemas.microsoft.com/office/2007/relationships/diagramDrawing" Target="../diagrams/drawing26.xml"/><Relationship Id="rId12" Type="http://schemas.microsoft.com/office/2007/relationships/diagramDrawing" Target="../diagrams/drawing27.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26.xml"/><Relationship Id="rId11" Type="http://schemas.openxmlformats.org/officeDocument/2006/relationships/diagramColors" Target="../diagrams/colors27.xml"/><Relationship Id="rId5" Type="http://schemas.openxmlformats.org/officeDocument/2006/relationships/diagramQuickStyle" Target="../diagrams/quickStyle26.xml"/><Relationship Id="rId10" Type="http://schemas.openxmlformats.org/officeDocument/2006/relationships/diagramQuickStyle" Target="../diagrams/quickStyle27.xml"/><Relationship Id="rId4" Type="http://schemas.openxmlformats.org/officeDocument/2006/relationships/diagramLayout" Target="../diagrams/layout26.xml"/><Relationship Id="rId9" Type="http://schemas.openxmlformats.org/officeDocument/2006/relationships/diagramLayout" Target="../diagrams/layout27.xml"/></Relationships>
</file>

<file path=ppt/slides/_rels/slide3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8" Type="http://schemas.openxmlformats.org/officeDocument/2006/relationships/diagramLayout" Target="../diagrams/layout28.xml"/><Relationship Id="rId3" Type="http://schemas.openxmlformats.org/officeDocument/2006/relationships/diagramLayout" Target="../diagrams/layout28.xml"/><Relationship Id="rId7" Type="http://schemas.openxmlformats.org/officeDocument/2006/relationships/diagramData" Target="../diagrams/data29.xml"/><Relationship Id="rId2" Type="http://schemas.openxmlformats.org/officeDocument/2006/relationships/diagramData" Target="../diagrams/data28.xml"/><Relationship Id="rId1" Type="http://schemas.openxmlformats.org/officeDocument/2006/relationships/slideLayout" Target="../slideLayouts/slideLayout8.xml"/><Relationship Id="rId6" Type="http://schemas.microsoft.com/office/2007/relationships/diagramDrawing" Target="../diagrams/drawing28.xml"/><Relationship Id="rId5" Type="http://schemas.openxmlformats.org/officeDocument/2006/relationships/diagramColors" Target="../diagrams/colors28.xml"/><Relationship Id="rId10" Type="http://schemas.openxmlformats.org/officeDocument/2006/relationships/diagramColors" Target="../diagrams/colors28.xml"/><Relationship Id="rId4" Type="http://schemas.openxmlformats.org/officeDocument/2006/relationships/diagramQuickStyle" Target="../diagrams/quickStyle28.xml"/><Relationship Id="rId9" Type="http://schemas.openxmlformats.org/officeDocument/2006/relationships/diagramQuickStyle" Target="../diagrams/quickStyle28.xml"/></Relationships>
</file>

<file path=ppt/slides/_rels/slide33.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image" Target="../media/image170.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microsoft.com/office/2007/relationships/hdphoto" Target="../media/hdphoto6.wdp"/></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8.xml"/><Relationship Id="rId4" Type="http://schemas.microsoft.com/office/2007/relationships/hdphoto" Target="../media/hdphoto7.wdp"/></Relationships>
</file>

<file path=ppt/slides/_rels/slide36.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71.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30.xml"/><Relationship Id="rId7" Type="http://schemas.microsoft.com/office/2007/relationships/diagramDrawing" Target="../diagrams/drawing29.xm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39.xml.rels><?xml version="1.0" encoding="UTF-8" standalone="yes"?>
<Relationships xmlns="http://schemas.openxmlformats.org/package/2006/relationships"><Relationship Id="rId8" Type="http://schemas.openxmlformats.org/officeDocument/2006/relationships/diagramLayout" Target="../diagrams/layout31.xml"/><Relationship Id="rId3" Type="http://schemas.openxmlformats.org/officeDocument/2006/relationships/diagramLayout" Target="../diagrams/layout30.xml"/><Relationship Id="rId7" Type="http://schemas.openxmlformats.org/officeDocument/2006/relationships/diagramData" Target="../diagrams/data32.xml"/><Relationship Id="rId2" Type="http://schemas.openxmlformats.org/officeDocument/2006/relationships/diagramData" Target="../diagrams/data31.xml"/><Relationship Id="rId1" Type="http://schemas.openxmlformats.org/officeDocument/2006/relationships/slideLayout" Target="../slideLayouts/slideLayout7.xml"/><Relationship Id="rId6" Type="http://schemas.microsoft.com/office/2007/relationships/diagramDrawing" Target="../diagrams/drawing30.xml"/><Relationship Id="rId11" Type="http://schemas.microsoft.com/office/2007/relationships/diagramDrawing" Target="../diagrams/drawing31.xml"/><Relationship Id="rId5" Type="http://schemas.openxmlformats.org/officeDocument/2006/relationships/diagramColors" Target="../diagrams/colors30.xml"/><Relationship Id="rId10" Type="http://schemas.openxmlformats.org/officeDocument/2006/relationships/diagramColors" Target="../diagrams/colors31.xml"/><Relationship Id="rId4" Type="http://schemas.openxmlformats.org/officeDocument/2006/relationships/diagramQuickStyle" Target="../diagrams/quickStyle30.xml"/><Relationship Id="rId9" Type="http://schemas.openxmlformats.org/officeDocument/2006/relationships/diagramQuickStyle" Target="../diagrams/quickStyle3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3.xml"/><Relationship Id="rId1" Type="http://schemas.openxmlformats.org/officeDocument/2006/relationships/slideLayout" Target="../slideLayouts/slideLayout8.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Layout" Target="../slideLayouts/slideLayout8.xml"/><Relationship Id="rId4" Type="http://schemas.microsoft.com/office/2007/relationships/hdphoto" Target="../media/hdphoto8.wdp"/></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4.xml"/><Relationship Id="rId1" Type="http://schemas.openxmlformats.org/officeDocument/2006/relationships/slideLayout" Target="../slideLayouts/slideLayout2.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8.png"/><Relationship Id="rId1" Type="http://schemas.openxmlformats.org/officeDocument/2006/relationships/slideLayout" Target="../slideLayouts/slideLayout8.xml"/><Relationship Id="rId4" Type="http://schemas.microsoft.com/office/2007/relationships/hdphoto" Target="../media/hdphoto9.wdp"/></Relationships>
</file>

<file path=ppt/slides/_rels/slide46.xml.rels><?xml version="1.0" encoding="UTF-8" standalone="yes"?>
<Relationships xmlns="http://schemas.openxmlformats.org/package/2006/relationships"><Relationship Id="rId8" Type="http://schemas.openxmlformats.org/officeDocument/2006/relationships/diagramLayout" Target="../diagrams/layout35.xml"/><Relationship Id="rId3" Type="http://schemas.openxmlformats.org/officeDocument/2006/relationships/diagramLayout" Target="../diagrams/layout34.xml"/><Relationship Id="rId7" Type="http://schemas.openxmlformats.org/officeDocument/2006/relationships/diagramData" Target="../diagrams/data36.xml"/><Relationship Id="rId2" Type="http://schemas.openxmlformats.org/officeDocument/2006/relationships/diagramData" Target="../diagrams/data35.xml"/><Relationship Id="rId1" Type="http://schemas.openxmlformats.org/officeDocument/2006/relationships/slideLayout" Target="../slideLayouts/slideLayout7.xml"/><Relationship Id="rId6" Type="http://schemas.microsoft.com/office/2007/relationships/diagramDrawing" Target="../diagrams/drawing34.xml"/><Relationship Id="rId11" Type="http://schemas.microsoft.com/office/2007/relationships/diagramDrawing" Target="../diagrams/drawing35.xml"/><Relationship Id="rId5" Type="http://schemas.openxmlformats.org/officeDocument/2006/relationships/diagramColors" Target="../diagrams/colors34.xml"/><Relationship Id="rId10" Type="http://schemas.openxmlformats.org/officeDocument/2006/relationships/diagramColors" Target="../diagrams/colors35.xml"/><Relationship Id="rId4" Type="http://schemas.openxmlformats.org/officeDocument/2006/relationships/diagramQuickStyle" Target="../diagrams/quickStyle34.xml"/><Relationship Id="rId9" Type="http://schemas.openxmlformats.org/officeDocument/2006/relationships/diagramQuickStyle" Target="../diagrams/quickStyle35.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7.xml"/><Relationship Id="rId1" Type="http://schemas.openxmlformats.org/officeDocument/2006/relationships/slideLayout" Target="../slideLayouts/slideLayout8.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8.xml"/><Relationship Id="rId1" Type="http://schemas.openxmlformats.org/officeDocument/2006/relationships/slideLayout" Target="../slideLayouts/slideLayout8.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38.xml"/><Relationship Id="rId2" Type="http://schemas.openxmlformats.org/officeDocument/2006/relationships/diagramData" Target="../diagrams/data39.xml"/><Relationship Id="rId1" Type="http://schemas.openxmlformats.org/officeDocument/2006/relationships/slideLayout" Target="../slideLayouts/slideLayout8.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notesSlide" Target="../notesSlides/notesSlide3.xml"/><Relationship Id="rId7" Type="http://schemas.microsoft.com/office/2007/relationships/hdphoto" Target="../media/hdphoto2.wdp"/><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image" Target="../media/image8.svg"/><Relationship Id="rId4" Type="http://schemas.openxmlformats.org/officeDocument/2006/relationships/image" Target="../media/image7.png"/><Relationship Id="rId9" Type="http://schemas.microsoft.com/office/2007/relationships/hdphoto" Target="../media/hdphoto1.wdp"/></Relationships>
</file>

<file path=ppt/slides/_rels/slide50.xml.rels><?xml version="1.0" encoding="UTF-8" standalone="yes"?>
<Relationships xmlns="http://schemas.openxmlformats.org/package/2006/relationships"><Relationship Id="rId8" Type="http://schemas.openxmlformats.org/officeDocument/2006/relationships/diagramLayout" Target="../diagrams/layout39.xml"/><Relationship Id="rId3" Type="http://schemas.openxmlformats.org/officeDocument/2006/relationships/diagramLayout" Target="../diagrams/layout39.xml"/><Relationship Id="rId7" Type="http://schemas.openxmlformats.org/officeDocument/2006/relationships/diagramData" Target="../diagrams/data41.xml"/><Relationship Id="rId2" Type="http://schemas.openxmlformats.org/officeDocument/2006/relationships/diagramData" Target="../diagrams/data40.xml"/><Relationship Id="rId1" Type="http://schemas.openxmlformats.org/officeDocument/2006/relationships/slideLayout" Target="../slideLayouts/slideLayout2.xml"/><Relationship Id="rId6" Type="http://schemas.microsoft.com/office/2007/relationships/diagramDrawing" Target="../diagrams/drawing39.xml"/><Relationship Id="rId5" Type="http://schemas.openxmlformats.org/officeDocument/2006/relationships/diagramColors" Target="../diagrams/colors39.xml"/><Relationship Id="rId10" Type="http://schemas.openxmlformats.org/officeDocument/2006/relationships/diagramColors" Target="../diagrams/colors39.xml"/><Relationship Id="rId4" Type="http://schemas.openxmlformats.org/officeDocument/2006/relationships/diagramQuickStyle" Target="../diagrams/quickStyle39.xml"/><Relationship Id="rId9" Type="http://schemas.openxmlformats.org/officeDocument/2006/relationships/diagramQuickStyle" Target="../diagrams/quickStyle3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40.xml"/><Relationship Id="rId2" Type="http://schemas.openxmlformats.org/officeDocument/2006/relationships/diagramData" Target="../diagrams/data42.xml"/><Relationship Id="rId1" Type="http://schemas.openxmlformats.org/officeDocument/2006/relationships/slideLayout" Target="../slideLayouts/slideLayout8.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43.xml"/><Relationship Id="rId7" Type="http://schemas.microsoft.com/office/2007/relationships/diagramDrawing" Target="../diagrams/drawing41.xm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diagramColors" Target="../diagrams/colors41.xml"/><Relationship Id="rId5" Type="http://schemas.openxmlformats.org/officeDocument/2006/relationships/diagramQuickStyle" Target="../diagrams/quickStyle41.xml"/><Relationship Id="rId4" Type="http://schemas.openxmlformats.org/officeDocument/2006/relationships/diagramLayout" Target="../diagrams/layout41.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42.xml"/><Relationship Id="rId2" Type="http://schemas.openxmlformats.org/officeDocument/2006/relationships/diagramData" Target="../diagrams/data44.xml"/><Relationship Id="rId1" Type="http://schemas.openxmlformats.org/officeDocument/2006/relationships/slideLayout" Target="../slideLayouts/slideLayout8.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43.xml"/><Relationship Id="rId2" Type="http://schemas.openxmlformats.org/officeDocument/2006/relationships/diagramData" Target="../diagrams/data45.xml"/><Relationship Id="rId1" Type="http://schemas.openxmlformats.org/officeDocument/2006/relationships/slideLayout" Target="../slideLayouts/slideLayout8.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44.xml"/><Relationship Id="rId2" Type="http://schemas.openxmlformats.org/officeDocument/2006/relationships/diagramData" Target="../diagrams/data46.xml"/><Relationship Id="rId1" Type="http://schemas.openxmlformats.org/officeDocument/2006/relationships/slideLayout" Target="../slideLayouts/slideLayout8.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package" Target="../embeddings/Microsoft_Excel_Worksheet3.xlsx"/><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package" Target="../embeddings/Microsoft_Excel_Worksheet4.xlsx"/><Relationship Id="rId1" Type="http://schemas.openxmlformats.org/officeDocument/2006/relationships/slideLayout" Target="../slideLayouts/slideLayout8.xml"/><Relationship Id="rId4" Type="http://schemas.openxmlformats.org/officeDocument/2006/relationships/image" Target="../media/image25.tmp"/></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45.xml"/><Relationship Id="rId2" Type="http://schemas.openxmlformats.org/officeDocument/2006/relationships/diagramData" Target="../diagrams/data47.xml"/><Relationship Id="rId1" Type="http://schemas.openxmlformats.org/officeDocument/2006/relationships/slideLayout" Target="../slideLayouts/slideLayout8.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46.xml"/><Relationship Id="rId2" Type="http://schemas.openxmlformats.org/officeDocument/2006/relationships/diagramData" Target="../diagrams/data48.xml"/><Relationship Id="rId1" Type="http://schemas.openxmlformats.org/officeDocument/2006/relationships/slideLayout" Target="../slideLayouts/slideLayout8.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63.xml.rels><?xml version="1.0" encoding="UTF-8" standalone="yes"?>
<Relationships xmlns="http://schemas.openxmlformats.org/package/2006/relationships"><Relationship Id="rId8" Type="http://schemas.openxmlformats.org/officeDocument/2006/relationships/diagramLayout" Target="../diagrams/layout47.xml"/><Relationship Id="rId3" Type="http://schemas.openxmlformats.org/officeDocument/2006/relationships/image" Target="../media/image26.png"/><Relationship Id="rId7" Type="http://schemas.openxmlformats.org/officeDocument/2006/relationships/diagramData" Target="../diagrams/data49.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2.wdp"/><Relationship Id="rId11" Type="http://schemas.microsoft.com/office/2007/relationships/diagramDrawing" Target="../diagrams/drawing47.xml"/><Relationship Id="rId5" Type="http://schemas.openxmlformats.org/officeDocument/2006/relationships/image" Target="../media/image4.png"/><Relationship Id="rId10" Type="http://schemas.openxmlformats.org/officeDocument/2006/relationships/diagramColors" Target="../diagrams/colors47.xml"/><Relationship Id="rId4" Type="http://schemas.microsoft.com/office/2007/relationships/hdphoto" Target="../media/hdphoto10.wdp"/><Relationship Id="rId9" Type="http://schemas.openxmlformats.org/officeDocument/2006/relationships/diagramQuickStyle" Target="../diagrams/quickStyle47.xml"/></Relationships>
</file>

<file path=ppt/slides/_rels/slide64.xml.rels><?xml version="1.0" encoding="UTF-8" standalone="yes"?>
<Relationships xmlns="http://schemas.openxmlformats.org/package/2006/relationships"><Relationship Id="rId8" Type="http://schemas.microsoft.com/office/2007/relationships/diagramDrawing" Target="../diagrams/drawing48.xml"/><Relationship Id="rId3" Type="http://schemas.openxmlformats.org/officeDocument/2006/relationships/notesSlide" Target="../notesSlides/notesSlide11.xml"/><Relationship Id="rId7" Type="http://schemas.openxmlformats.org/officeDocument/2006/relationships/diagramColors" Target="../diagrams/colors48.xml"/><Relationship Id="rId2" Type="http://schemas.openxmlformats.org/officeDocument/2006/relationships/slideLayout" Target="../slideLayouts/slideLayout8.xml"/><Relationship Id="rId1" Type="http://schemas.openxmlformats.org/officeDocument/2006/relationships/tags" Target="../tags/tag2.xml"/><Relationship Id="rId6" Type="http://schemas.openxmlformats.org/officeDocument/2006/relationships/diagramQuickStyle" Target="../diagrams/quickStyle48.xml"/><Relationship Id="rId5" Type="http://schemas.openxmlformats.org/officeDocument/2006/relationships/diagramLayout" Target="../diagrams/layout48.xml"/><Relationship Id="rId4" Type="http://schemas.openxmlformats.org/officeDocument/2006/relationships/diagramData" Target="../diagrams/data50.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4AA47-9638-49F6-848D-724BA623E5BD}"/>
              </a:ext>
            </a:extLst>
          </p:cNvPr>
          <p:cNvSpPr>
            <a:spLocks noGrp="1"/>
          </p:cNvSpPr>
          <p:nvPr>
            <p:ph type="ctrTitle"/>
          </p:nvPr>
        </p:nvSpPr>
        <p:spPr>
          <a:xfrm>
            <a:off x="1136342" y="1642369"/>
            <a:ext cx="9783192" cy="2352582"/>
          </a:xfrm>
          <a:solidFill>
            <a:schemeClr val="bg1"/>
          </a:solidFill>
        </p:spPr>
        <p:txBody>
          <a:bodyPr/>
          <a:lstStyle/>
          <a:p>
            <a:pPr algn="ctr"/>
            <a:r>
              <a:rPr lang="en-GB" sz="4400" dirty="0"/>
              <a:t>Ashesi University</a:t>
            </a:r>
            <a:br>
              <a:rPr lang="en-GB" sz="4400" dirty="0"/>
            </a:br>
            <a:r>
              <a:rPr lang="en-GB" sz="4400" dirty="0"/>
              <a:t>department of business administration</a:t>
            </a:r>
            <a:br>
              <a:rPr lang="en-GB" sz="4400" dirty="0"/>
            </a:br>
            <a:br>
              <a:rPr lang="en-GB" sz="4400" dirty="0"/>
            </a:br>
            <a:r>
              <a:rPr lang="en-GB" sz="4400" dirty="0"/>
              <a:t>BUSA 224: Finance for non-finance managers</a:t>
            </a:r>
          </a:p>
        </p:txBody>
      </p:sp>
      <p:sp>
        <p:nvSpPr>
          <p:cNvPr id="3" name="Subtitle 2">
            <a:extLst>
              <a:ext uri="{FF2B5EF4-FFF2-40B4-BE49-F238E27FC236}">
                <a16:creationId xmlns:a16="http://schemas.microsoft.com/office/drawing/2014/main" id="{A072A358-41D4-4C90-8C53-323CB91D0014}"/>
              </a:ext>
            </a:extLst>
          </p:cNvPr>
          <p:cNvSpPr>
            <a:spLocks noGrp="1"/>
          </p:cNvSpPr>
          <p:nvPr>
            <p:ph type="subTitle" idx="1"/>
          </p:nvPr>
        </p:nvSpPr>
        <p:spPr>
          <a:xfrm>
            <a:off x="1069847" y="4643020"/>
            <a:ext cx="8420381" cy="1695636"/>
          </a:xfrm>
        </p:spPr>
        <p:txBody>
          <a:bodyPr anchor="ctr">
            <a:normAutofit/>
          </a:bodyPr>
          <a:lstStyle/>
          <a:p>
            <a:pPr algn="ctr">
              <a:lnSpc>
                <a:spcPct val="100000"/>
              </a:lnSpc>
            </a:pPr>
            <a:r>
              <a:rPr lang="en-US" b="1" dirty="0"/>
              <a:t>Course Faculty: </a:t>
            </a:r>
          </a:p>
          <a:p>
            <a:pPr algn="ctr">
              <a:lnSpc>
                <a:spcPct val="100000"/>
              </a:lnSpc>
            </a:pPr>
            <a:r>
              <a:rPr lang="en-US" dirty="0"/>
              <a:t>A. Alu</a:t>
            </a:r>
          </a:p>
        </p:txBody>
      </p:sp>
    </p:spTree>
    <p:extLst>
      <p:ext uri="{BB962C8B-B14F-4D97-AF65-F5344CB8AC3E}">
        <p14:creationId xmlns:p14="http://schemas.microsoft.com/office/powerpoint/2010/main" val="42413720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48CB1-1275-4784-860F-07100C11ED09}"/>
              </a:ext>
            </a:extLst>
          </p:cNvPr>
          <p:cNvSpPr>
            <a:spLocks noGrp="1"/>
          </p:cNvSpPr>
          <p:nvPr>
            <p:ph type="title"/>
          </p:nvPr>
        </p:nvSpPr>
        <p:spPr>
          <a:solidFill>
            <a:schemeClr val="bg1"/>
          </a:solidFill>
        </p:spPr>
        <p:txBody>
          <a:bodyPr anchor="ctr">
            <a:normAutofit fontScale="90000"/>
          </a:bodyPr>
          <a:lstStyle/>
          <a:p>
            <a:pPr algn="ctr"/>
            <a:r>
              <a:rPr lang="en-GB" dirty="0"/>
              <a:t>Discounted Cash flow Techniques (DCF) techniques</a:t>
            </a:r>
          </a:p>
        </p:txBody>
      </p:sp>
      <p:graphicFrame>
        <p:nvGraphicFramePr>
          <p:cNvPr id="8" name="Content Placeholder 7">
            <a:extLst>
              <a:ext uri="{FF2B5EF4-FFF2-40B4-BE49-F238E27FC236}">
                <a16:creationId xmlns:a16="http://schemas.microsoft.com/office/drawing/2014/main" id="{D1C001A9-2427-413D-9DD9-8A50504FB497}"/>
              </a:ext>
            </a:extLst>
          </p:cNvPr>
          <p:cNvGraphicFramePr>
            <a:graphicFrameLocks noGrp="1"/>
          </p:cNvGraphicFramePr>
          <p:nvPr>
            <p:ph idx="1"/>
            <p:extLst>
              <p:ext uri="{D42A27DB-BD31-4B8C-83A1-F6EECF244321}">
                <p14:modId xmlns:p14="http://schemas.microsoft.com/office/powerpoint/2010/main" val="3514794283"/>
              </p:ext>
            </p:extLst>
          </p:nvPr>
        </p:nvGraphicFramePr>
        <p:xfrm>
          <a:off x="583675" y="789495"/>
          <a:ext cx="7212292" cy="50200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a:extLst>
              <a:ext uri="{FF2B5EF4-FFF2-40B4-BE49-F238E27FC236}">
                <a16:creationId xmlns:a16="http://schemas.microsoft.com/office/drawing/2014/main" id="{C3929C9A-7E9F-4505-BBAD-1E4EC4B1FFB8}"/>
              </a:ext>
            </a:extLst>
          </p:cNvPr>
          <p:cNvSpPr>
            <a:spLocks noGrp="1"/>
          </p:cNvSpPr>
          <p:nvPr>
            <p:ph type="body" sz="half" idx="2"/>
          </p:nvPr>
        </p:nvSpPr>
        <p:spPr>
          <a:xfrm>
            <a:off x="8549640" y="2828040"/>
            <a:ext cx="3200400" cy="2981511"/>
          </a:xfrm>
          <a:solidFill>
            <a:schemeClr val="bg1"/>
          </a:solidFill>
        </p:spPr>
        <p:txBody>
          <a:bodyPr>
            <a:normAutofit/>
          </a:bodyPr>
          <a:lstStyle/>
          <a:p>
            <a:r>
              <a:rPr lang="en-GB" sz="2000" dirty="0">
                <a:solidFill>
                  <a:schemeClr val="tx1"/>
                </a:solidFill>
              </a:rPr>
              <a:t>Discounted cash flow (DCF) techniques are methods of investment project evaluation and selection that adjusts cash flows over time for the time value of money.</a:t>
            </a:r>
          </a:p>
        </p:txBody>
      </p:sp>
      <p:sp>
        <p:nvSpPr>
          <p:cNvPr id="5" name="Date Placeholder 4">
            <a:extLst>
              <a:ext uri="{FF2B5EF4-FFF2-40B4-BE49-F238E27FC236}">
                <a16:creationId xmlns:a16="http://schemas.microsoft.com/office/drawing/2014/main" id="{6F2CA3BC-8B6D-4BDA-A37B-A633B707EE64}"/>
              </a:ext>
            </a:extLst>
          </p:cNvPr>
          <p:cNvSpPr>
            <a:spLocks noGrp="1"/>
          </p:cNvSpPr>
          <p:nvPr>
            <p:ph type="dt" sz="half" idx="10"/>
          </p:nvPr>
        </p:nvSpPr>
        <p:spPr/>
        <p:txBody>
          <a:bodyPr/>
          <a:lstStyle/>
          <a:p>
            <a:r>
              <a:rPr lang="en-US"/>
              <a:t>April 2021</a:t>
            </a:r>
            <a:endParaRPr lang="en-US" dirty="0"/>
          </a:p>
        </p:txBody>
      </p:sp>
      <p:sp>
        <p:nvSpPr>
          <p:cNvPr id="6" name="Footer Placeholder 5">
            <a:extLst>
              <a:ext uri="{FF2B5EF4-FFF2-40B4-BE49-F238E27FC236}">
                <a16:creationId xmlns:a16="http://schemas.microsoft.com/office/drawing/2014/main" id="{55607A7B-E67C-418E-98F3-6545C85272E1}"/>
              </a:ext>
            </a:extLst>
          </p:cNvPr>
          <p:cNvSpPr>
            <a:spLocks noGrp="1"/>
          </p:cNvSpPr>
          <p:nvPr>
            <p:ph type="ftr" sz="quarter" idx="11"/>
          </p:nvPr>
        </p:nvSpPr>
        <p:spPr/>
        <p:txBody>
          <a:bodyPr/>
          <a:lstStyle/>
          <a:p>
            <a:r>
              <a:rPr lang="en-US"/>
              <a:t>Prepared by A. Essel-Anderson</a:t>
            </a:r>
            <a:endParaRPr lang="en-US" dirty="0"/>
          </a:p>
        </p:txBody>
      </p:sp>
      <p:sp>
        <p:nvSpPr>
          <p:cNvPr id="7" name="Slide Number Placeholder 6">
            <a:extLst>
              <a:ext uri="{FF2B5EF4-FFF2-40B4-BE49-F238E27FC236}">
                <a16:creationId xmlns:a16="http://schemas.microsoft.com/office/drawing/2014/main" id="{3E2ED1BF-1787-427F-8356-3A2FBBCB6808}"/>
              </a:ext>
            </a:extLst>
          </p:cNvPr>
          <p:cNvSpPr>
            <a:spLocks noGrp="1"/>
          </p:cNvSpPr>
          <p:nvPr>
            <p:ph type="sldNum" sz="quarter" idx="12"/>
          </p:nvPr>
        </p:nvSpPr>
        <p:spPr/>
        <p:txBody>
          <a:bodyPr/>
          <a:lstStyle/>
          <a:p>
            <a:fld id="{4FAB73BC-B049-4115-A692-8D63A059BFB8}" type="slidenum">
              <a:rPr lang="en-US" smtClean="0"/>
              <a:t>10</a:t>
            </a:fld>
            <a:endParaRPr lang="en-US" dirty="0"/>
          </a:p>
        </p:txBody>
      </p:sp>
    </p:spTree>
    <p:extLst>
      <p:ext uri="{BB962C8B-B14F-4D97-AF65-F5344CB8AC3E}">
        <p14:creationId xmlns:p14="http://schemas.microsoft.com/office/powerpoint/2010/main" val="2861972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48CB1-1275-4784-860F-07100C11ED09}"/>
              </a:ext>
            </a:extLst>
          </p:cNvPr>
          <p:cNvSpPr>
            <a:spLocks noGrp="1"/>
          </p:cNvSpPr>
          <p:nvPr>
            <p:ph type="title"/>
          </p:nvPr>
        </p:nvSpPr>
        <p:spPr>
          <a:xfrm>
            <a:off x="8549639" y="685800"/>
            <a:ext cx="3273551" cy="1737360"/>
          </a:xfrm>
          <a:solidFill>
            <a:schemeClr val="bg1"/>
          </a:solidFill>
        </p:spPr>
        <p:txBody>
          <a:bodyPr anchor="ctr">
            <a:normAutofit/>
          </a:bodyPr>
          <a:lstStyle/>
          <a:p>
            <a:pPr algn="ctr"/>
            <a:r>
              <a:rPr lang="en-GB" dirty="0"/>
              <a:t>Concept Review: Present Value</a:t>
            </a:r>
          </a:p>
        </p:txBody>
      </p:sp>
      <mc:AlternateContent xmlns:mc="http://schemas.openxmlformats.org/markup-compatibility/2006" xmlns:a14="http://schemas.microsoft.com/office/drawing/2010/main">
        <mc:Choice Requires="a14">
          <p:graphicFrame>
            <p:nvGraphicFramePr>
              <p:cNvPr id="8" name="Content Placeholder 7">
                <a:extLst>
                  <a:ext uri="{FF2B5EF4-FFF2-40B4-BE49-F238E27FC236}">
                    <a16:creationId xmlns:a16="http://schemas.microsoft.com/office/drawing/2014/main" id="{D1C001A9-2427-413D-9DD9-8A50504FB497}"/>
                  </a:ext>
                </a:extLst>
              </p:cNvPr>
              <p:cNvGraphicFramePr>
                <a:graphicFrameLocks noGrp="1"/>
              </p:cNvGraphicFramePr>
              <p:nvPr>
                <p:ph idx="1"/>
                <p:extLst>
                  <p:ext uri="{D42A27DB-BD31-4B8C-83A1-F6EECF244321}">
                    <p14:modId xmlns:p14="http://schemas.microsoft.com/office/powerpoint/2010/main" val="3166469368"/>
                  </p:ext>
                </p:extLst>
              </p:nvPr>
            </p:nvGraphicFramePr>
            <p:xfrm>
              <a:off x="293104" y="350875"/>
              <a:ext cx="7671320" cy="58372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8" name="Content Placeholder 7">
                <a:extLst>
                  <a:ext uri="{FF2B5EF4-FFF2-40B4-BE49-F238E27FC236}">
                    <a16:creationId xmlns:a16="http://schemas.microsoft.com/office/drawing/2014/main" id="{D1C001A9-2427-413D-9DD9-8A50504FB497}"/>
                  </a:ext>
                </a:extLst>
              </p:cNvPr>
              <p:cNvGraphicFramePr>
                <a:graphicFrameLocks noGrp="1"/>
              </p:cNvGraphicFramePr>
              <p:nvPr>
                <p:ph idx="1"/>
                <p:extLst>
                  <p:ext uri="{D42A27DB-BD31-4B8C-83A1-F6EECF244321}">
                    <p14:modId xmlns:p14="http://schemas.microsoft.com/office/powerpoint/2010/main" val="3166469368"/>
                  </p:ext>
                </p:extLst>
              </p:nvPr>
            </p:nvGraphicFramePr>
            <p:xfrm>
              <a:off x="293104" y="350875"/>
              <a:ext cx="7671320" cy="5837274"/>
            </p:xfrm>
            <a:graphic>
              <a:graphicData uri="http://schemas.openxmlformats.org/drawingml/2006/diagram">
                <dgm:relIds xmlns:dgm="http://schemas.openxmlformats.org/drawingml/2006/diagram" xmlns:r="http://schemas.openxmlformats.org/officeDocument/2006/relationships" r:dm="rId9" r:lo="rId10" r:qs="rId11" r:cs="rId7"/>
              </a:graphicData>
            </a:graphic>
          </p:graphicFrame>
        </mc:Fallback>
      </mc:AlternateContent>
      <p:sp>
        <p:nvSpPr>
          <p:cNvPr id="4" name="Text Placeholder 3">
            <a:extLst>
              <a:ext uri="{FF2B5EF4-FFF2-40B4-BE49-F238E27FC236}">
                <a16:creationId xmlns:a16="http://schemas.microsoft.com/office/drawing/2014/main" id="{C3929C9A-7E9F-4505-BBAD-1E4EC4B1FFB8}"/>
              </a:ext>
            </a:extLst>
          </p:cNvPr>
          <p:cNvSpPr>
            <a:spLocks noGrp="1"/>
          </p:cNvSpPr>
          <p:nvPr>
            <p:ph type="body" sz="half" idx="2"/>
          </p:nvPr>
        </p:nvSpPr>
        <p:spPr>
          <a:xfrm>
            <a:off x="8549640" y="2828040"/>
            <a:ext cx="3200400" cy="2981511"/>
          </a:xfrm>
          <a:solidFill>
            <a:schemeClr val="bg1"/>
          </a:solidFill>
        </p:spPr>
        <p:txBody>
          <a:bodyPr>
            <a:normAutofit/>
          </a:bodyPr>
          <a:lstStyle/>
          <a:p>
            <a:r>
              <a:rPr lang="en-GB" sz="2000" dirty="0">
                <a:solidFill>
                  <a:schemeClr val="tx1"/>
                </a:solidFill>
              </a:rPr>
              <a:t>Discounted cash flow (DCF) techniques are based on the concept of present value.</a:t>
            </a:r>
          </a:p>
        </p:txBody>
      </p:sp>
      <p:sp>
        <p:nvSpPr>
          <p:cNvPr id="5" name="Date Placeholder 4">
            <a:extLst>
              <a:ext uri="{FF2B5EF4-FFF2-40B4-BE49-F238E27FC236}">
                <a16:creationId xmlns:a16="http://schemas.microsoft.com/office/drawing/2014/main" id="{6F2CA3BC-8B6D-4BDA-A37B-A633B707EE64}"/>
              </a:ext>
            </a:extLst>
          </p:cNvPr>
          <p:cNvSpPr>
            <a:spLocks noGrp="1"/>
          </p:cNvSpPr>
          <p:nvPr>
            <p:ph type="dt" sz="half" idx="10"/>
          </p:nvPr>
        </p:nvSpPr>
        <p:spPr/>
        <p:txBody>
          <a:bodyPr/>
          <a:lstStyle/>
          <a:p>
            <a:r>
              <a:rPr lang="en-US"/>
              <a:t>April 2021</a:t>
            </a:r>
            <a:endParaRPr lang="en-US" dirty="0"/>
          </a:p>
        </p:txBody>
      </p:sp>
      <p:sp>
        <p:nvSpPr>
          <p:cNvPr id="6" name="Footer Placeholder 5">
            <a:extLst>
              <a:ext uri="{FF2B5EF4-FFF2-40B4-BE49-F238E27FC236}">
                <a16:creationId xmlns:a16="http://schemas.microsoft.com/office/drawing/2014/main" id="{55607A7B-E67C-418E-98F3-6545C85272E1}"/>
              </a:ext>
            </a:extLst>
          </p:cNvPr>
          <p:cNvSpPr>
            <a:spLocks noGrp="1"/>
          </p:cNvSpPr>
          <p:nvPr>
            <p:ph type="ftr" sz="quarter" idx="11"/>
          </p:nvPr>
        </p:nvSpPr>
        <p:spPr/>
        <p:txBody>
          <a:bodyPr/>
          <a:lstStyle/>
          <a:p>
            <a:r>
              <a:rPr lang="en-US"/>
              <a:t>Prepared by A. Essel-Anderson</a:t>
            </a:r>
            <a:endParaRPr lang="en-US" dirty="0"/>
          </a:p>
        </p:txBody>
      </p:sp>
      <p:sp>
        <p:nvSpPr>
          <p:cNvPr id="7" name="Slide Number Placeholder 6">
            <a:extLst>
              <a:ext uri="{FF2B5EF4-FFF2-40B4-BE49-F238E27FC236}">
                <a16:creationId xmlns:a16="http://schemas.microsoft.com/office/drawing/2014/main" id="{3E2ED1BF-1787-427F-8356-3A2FBBCB6808}"/>
              </a:ext>
            </a:extLst>
          </p:cNvPr>
          <p:cNvSpPr>
            <a:spLocks noGrp="1"/>
          </p:cNvSpPr>
          <p:nvPr>
            <p:ph type="sldNum" sz="quarter" idx="12"/>
          </p:nvPr>
        </p:nvSpPr>
        <p:spPr/>
        <p:txBody>
          <a:bodyPr/>
          <a:lstStyle/>
          <a:p>
            <a:fld id="{4FAB73BC-B049-4115-A692-8D63A059BFB8}" type="slidenum">
              <a:rPr lang="en-US" smtClean="0"/>
              <a:t>11</a:t>
            </a:fld>
            <a:endParaRPr lang="en-US" dirty="0"/>
          </a:p>
        </p:txBody>
      </p:sp>
    </p:spTree>
    <p:extLst>
      <p:ext uri="{BB962C8B-B14F-4D97-AF65-F5344CB8AC3E}">
        <p14:creationId xmlns:p14="http://schemas.microsoft.com/office/powerpoint/2010/main" val="46120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April 2021</a:t>
            </a:r>
            <a:endParaRPr lang="en-US" dirty="0"/>
          </a:p>
        </p:txBody>
      </p:sp>
      <p:sp>
        <p:nvSpPr>
          <p:cNvPr id="3" name="Footer Placeholder 2">
            <a:extLst>
              <a:ext uri="{FF2B5EF4-FFF2-40B4-BE49-F238E27FC236}">
                <a16:creationId xmlns:a16="http://schemas.microsoft.com/office/drawing/2014/main" id="{B0B451D8-3BE4-45DA-9B91-8848A8B55A6F}"/>
              </a:ext>
            </a:extLst>
          </p:cNvPr>
          <p:cNvSpPr>
            <a:spLocks noGrp="1"/>
          </p:cNvSpPr>
          <p:nvPr>
            <p:ph type="ftr" sz="quarter" idx="11"/>
          </p:nvPr>
        </p:nvSpPr>
        <p:spPr/>
        <p:txBody>
          <a:bodyPr/>
          <a:lstStyle/>
          <a:p>
            <a:r>
              <a:rPr lang="en-US"/>
              <a:t>Prepared by A. Essel-Anderson</a:t>
            </a:r>
            <a:endParaRPr lang="en-US" dirty="0"/>
          </a:p>
        </p:txBody>
      </p:sp>
      <p:sp>
        <p:nvSpPr>
          <p:cNvPr id="4" name="Slide Number Placeholder 3">
            <a:extLst>
              <a:ext uri="{FF2B5EF4-FFF2-40B4-BE49-F238E27FC236}">
                <a16:creationId xmlns:a16="http://schemas.microsoft.com/office/drawing/2014/main" id="{F60F8DB6-0467-4C06-827A-4C081C71D76E}"/>
              </a:ext>
            </a:extLst>
          </p:cNvPr>
          <p:cNvSpPr>
            <a:spLocks noGrp="1"/>
          </p:cNvSpPr>
          <p:nvPr>
            <p:ph type="sldNum" sz="quarter" idx="12"/>
          </p:nvPr>
        </p:nvSpPr>
        <p:spPr/>
        <p:txBody>
          <a:bodyPr/>
          <a:lstStyle/>
          <a:p>
            <a:fld id="{4FAB73BC-B049-4115-A692-8D63A059BFB8}" type="slidenum">
              <a:rPr lang="en-US" smtClean="0"/>
              <a:pPr/>
              <a:t>12</a:t>
            </a:fld>
            <a:endParaRPr lang="en-US" dirty="0"/>
          </a:p>
        </p:txBody>
      </p:sp>
      <p:graphicFrame>
        <p:nvGraphicFramePr>
          <p:cNvPr id="6" name="Diagram 5"/>
          <p:cNvGraphicFramePr/>
          <p:nvPr>
            <p:extLst>
              <p:ext uri="{D42A27DB-BD31-4B8C-83A1-F6EECF244321}">
                <p14:modId xmlns:p14="http://schemas.microsoft.com/office/powerpoint/2010/main" val="3141697297"/>
              </p:ext>
            </p:extLst>
          </p:nvPr>
        </p:nvGraphicFramePr>
        <p:xfrm>
          <a:off x="2014330" y="2988859"/>
          <a:ext cx="7315200" cy="26340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p:cNvGraphicFramePr/>
          <p:nvPr/>
        </p:nvGraphicFramePr>
        <p:xfrm>
          <a:off x="665917" y="1760562"/>
          <a:ext cx="2806153" cy="20608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475947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nchor="ctr"/>
          <a:lstStyle/>
          <a:p>
            <a:pPr algn="ctr"/>
            <a:r>
              <a:rPr lang="en-GB" dirty="0"/>
              <a:t>The NPV technique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17374" y="685800"/>
                <a:ext cx="7429422" cy="5020056"/>
              </a:xfrm>
              <a:solidFill>
                <a:schemeClr val="accent3">
                  <a:lumMod val="20000"/>
                  <a:lumOff val="80000"/>
                </a:schemeClr>
              </a:solidFill>
            </p:spPr>
            <p:txBody>
              <a:bodyPr>
                <a:normAutofit/>
              </a:bodyPr>
              <a:lstStyle/>
              <a:p>
                <a:pPr marL="0" indent="0">
                  <a:buNone/>
                </a:pPr>
                <a:endParaRPr lang="en-US" sz="250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sz="2500">
                          <a:latin typeface="Cambria Math" panose="02040503050406030204" pitchFamily="18" charset="0"/>
                        </a:rPr>
                        <m:t>NPV</m:t>
                      </m:r>
                      <m:r>
                        <a:rPr lang="en-US" sz="2500">
                          <a:latin typeface="Cambria Math" panose="02040503050406030204" pitchFamily="18" charset="0"/>
                        </a:rPr>
                        <m:t>=</m:t>
                      </m:r>
                      <m:nary>
                        <m:naryPr>
                          <m:chr m:val="∑"/>
                          <m:subHide m:val="on"/>
                          <m:supHide m:val="on"/>
                          <m:ctrlPr>
                            <a:rPr lang="en-US" sz="2500" i="1">
                              <a:latin typeface="Cambria Math" panose="02040503050406030204" pitchFamily="18" charset="0"/>
                            </a:rPr>
                          </m:ctrlPr>
                        </m:naryPr>
                        <m:sub/>
                        <m:sup/>
                        <m:e>
                          <m:r>
                            <m:rPr>
                              <m:sty m:val="p"/>
                            </m:rPr>
                            <a:rPr lang="en-US" sz="2500">
                              <a:latin typeface="Cambria Math" panose="02040503050406030204" pitchFamily="18" charset="0"/>
                            </a:rPr>
                            <m:t>Discounted</m:t>
                          </m:r>
                          <m:r>
                            <a:rPr lang="en-US" sz="2500">
                              <a:latin typeface="Cambria Math" panose="02040503050406030204" pitchFamily="18" charset="0"/>
                            </a:rPr>
                            <m:t> </m:t>
                          </m:r>
                          <m:r>
                            <m:rPr>
                              <m:sty m:val="p"/>
                            </m:rPr>
                            <a:rPr lang="en-US" sz="2500">
                              <a:latin typeface="Cambria Math" panose="02040503050406030204" pitchFamily="18" charset="0"/>
                            </a:rPr>
                            <m:t>Future</m:t>
                          </m:r>
                          <m:r>
                            <a:rPr lang="en-US" sz="2500">
                              <a:latin typeface="Cambria Math" panose="02040503050406030204" pitchFamily="18" charset="0"/>
                            </a:rPr>
                            <m:t> </m:t>
                          </m:r>
                          <m:r>
                            <m:rPr>
                              <m:sty m:val="p"/>
                            </m:rPr>
                            <a:rPr lang="en-US" sz="2500">
                              <a:latin typeface="Cambria Math" panose="02040503050406030204" pitchFamily="18" charset="0"/>
                            </a:rPr>
                            <m:t>CF</m:t>
                          </m:r>
                          <m:r>
                            <a:rPr lang="en-US" sz="2500">
                              <a:latin typeface="Cambria Math" panose="02040503050406030204" pitchFamily="18" charset="0"/>
                            </a:rPr>
                            <m:t>−</m:t>
                          </m:r>
                          <m:r>
                            <m:rPr>
                              <m:sty m:val="p"/>
                            </m:rPr>
                            <a:rPr lang="en-US" sz="2500">
                              <a:latin typeface="Cambria Math" panose="02040503050406030204" pitchFamily="18" charset="0"/>
                            </a:rPr>
                            <m:t>Initial</m:t>
                          </m:r>
                          <m:r>
                            <a:rPr lang="en-US" sz="2500">
                              <a:latin typeface="Cambria Math" panose="02040503050406030204" pitchFamily="18" charset="0"/>
                            </a:rPr>
                            <m:t> </m:t>
                          </m:r>
                          <m:r>
                            <m:rPr>
                              <m:sty m:val="p"/>
                            </m:rPr>
                            <a:rPr lang="en-US" sz="2500">
                              <a:latin typeface="Cambria Math" panose="02040503050406030204" pitchFamily="18" charset="0"/>
                            </a:rPr>
                            <m:t>Investment</m:t>
                          </m:r>
                        </m:e>
                      </m:nary>
                    </m:oMath>
                  </m:oMathPara>
                </a14:m>
                <a:endParaRPr lang="en-GB" sz="25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17374" y="685800"/>
                <a:ext cx="7429422" cy="5020056"/>
              </a:xfrm>
              <a:blipFill>
                <a:blip r:embed="rId4"/>
                <a:stretch>
                  <a:fillRect/>
                </a:stretch>
              </a:blipFill>
            </p:spPr>
            <p:txBody>
              <a:bodyPr/>
              <a:lstStyle/>
              <a:p>
                <a:r>
                  <a:rPr lang="en-GB">
                    <a:noFill/>
                  </a:rPr>
                  <a:t> </a:t>
                </a:r>
              </a:p>
            </p:txBody>
          </p:sp>
        </mc:Fallback>
      </mc:AlternateContent>
      <p:sp>
        <p:nvSpPr>
          <p:cNvPr id="4" name="Text Placeholder 3">
            <a:extLst>
              <a:ext uri="{FF2B5EF4-FFF2-40B4-BE49-F238E27FC236}">
                <a16:creationId xmlns:a16="http://schemas.microsoft.com/office/drawing/2014/main" id="{6D478476-5619-4FB3-9D68-C6463EEB1142}"/>
              </a:ext>
            </a:extLst>
          </p:cNvPr>
          <p:cNvSpPr>
            <a:spLocks noGrp="1"/>
          </p:cNvSpPr>
          <p:nvPr>
            <p:ph type="body" sz="half" idx="2"/>
          </p:nvPr>
        </p:nvSpPr>
        <p:spPr>
          <a:xfrm>
            <a:off x="8549640" y="2762053"/>
            <a:ext cx="3200400" cy="3410147"/>
          </a:xfrm>
          <a:solidFill>
            <a:schemeClr val="bg1"/>
          </a:solidFill>
        </p:spPr>
        <p:txBody>
          <a:bodyPr>
            <a:normAutofit/>
          </a:bodyPr>
          <a:lstStyle/>
          <a:p>
            <a:r>
              <a:rPr lang="en-GB" sz="2000" dirty="0">
                <a:solidFill>
                  <a:schemeClr val="tx1"/>
                </a:solidFill>
              </a:rPr>
              <a:t>The net present value is the aggregate present value of all the cash flows associated with the project.</a:t>
            </a:r>
          </a:p>
          <a:p>
            <a:endParaRPr lang="en-GB" sz="2000" dirty="0">
              <a:solidFill>
                <a:schemeClr val="tx1"/>
              </a:solidFill>
            </a:endParaRPr>
          </a:p>
          <a:p>
            <a:r>
              <a:rPr lang="en-GB" sz="2000" dirty="0">
                <a:solidFill>
                  <a:schemeClr val="tx1"/>
                </a:solidFill>
              </a:rPr>
              <a:t>The NPV is computed as project’s net cash flows minus the project’s initial cash outflow.</a:t>
            </a:r>
          </a:p>
        </p:txBody>
      </p:sp>
      <p:sp>
        <p:nvSpPr>
          <p:cNvPr id="6" name="Slide Number Placeholder 5"/>
          <p:cNvSpPr>
            <a:spLocks noGrp="1"/>
          </p:cNvSpPr>
          <p:nvPr>
            <p:ph type="sldNum" sz="quarter" idx="12"/>
          </p:nvPr>
        </p:nvSpPr>
        <p:spPr/>
        <p:txBody>
          <a:bodyPr/>
          <a:lstStyle/>
          <a:p>
            <a:fld id="{7DC1BBB0-96F0-4077-A278-0F3FB5C104D3}" type="slidenum">
              <a:rPr lang="en-GB" smtClean="0"/>
              <a:t>13</a:t>
            </a:fld>
            <a:endParaRPr lang="en-GB"/>
          </a:p>
        </p:txBody>
      </p:sp>
      <p:graphicFrame>
        <p:nvGraphicFramePr>
          <p:cNvPr id="8" name="Diagram 7"/>
          <p:cNvGraphicFramePr/>
          <p:nvPr>
            <p:extLst>
              <p:ext uri="{D42A27DB-BD31-4B8C-83A1-F6EECF244321}">
                <p14:modId xmlns:p14="http://schemas.microsoft.com/office/powerpoint/2010/main" val="615414784"/>
              </p:ext>
            </p:extLst>
          </p:nvPr>
        </p:nvGraphicFramePr>
        <p:xfrm>
          <a:off x="517374" y="3186260"/>
          <a:ext cx="7429422" cy="249824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Date Placeholder 4">
            <a:extLst>
              <a:ext uri="{FF2B5EF4-FFF2-40B4-BE49-F238E27FC236}">
                <a16:creationId xmlns:a16="http://schemas.microsoft.com/office/drawing/2014/main" id="{2D254E3F-E6B3-4415-A62B-5745AC768F1C}"/>
              </a:ext>
            </a:extLst>
          </p:cNvPr>
          <p:cNvSpPr>
            <a:spLocks noGrp="1"/>
          </p:cNvSpPr>
          <p:nvPr>
            <p:ph type="dt" sz="half" idx="10"/>
          </p:nvPr>
        </p:nvSpPr>
        <p:spPr/>
        <p:txBody>
          <a:bodyPr/>
          <a:lstStyle/>
          <a:p>
            <a:r>
              <a:rPr lang="en-US"/>
              <a:t>April 2021</a:t>
            </a:r>
            <a:endParaRPr lang="en-US" dirty="0"/>
          </a:p>
        </p:txBody>
      </p:sp>
      <p:sp>
        <p:nvSpPr>
          <p:cNvPr id="7" name="Footer Placeholder 6">
            <a:extLst>
              <a:ext uri="{FF2B5EF4-FFF2-40B4-BE49-F238E27FC236}">
                <a16:creationId xmlns:a16="http://schemas.microsoft.com/office/drawing/2014/main" id="{1065BD0A-9678-4AE0-9CF3-D2E239817FF8}"/>
              </a:ext>
            </a:extLst>
          </p:cNvPr>
          <p:cNvSpPr>
            <a:spLocks noGrp="1"/>
          </p:cNvSpPr>
          <p:nvPr>
            <p:ph type="ftr" sz="quarter" idx="11"/>
          </p:nvPr>
        </p:nvSpPr>
        <p:spPr/>
        <p:txBody>
          <a:bodyPr/>
          <a:lstStyle/>
          <a:p>
            <a:r>
              <a:rPr lang="en-US"/>
              <a:t>Prepared by A. Essel-Anderson</a:t>
            </a:r>
            <a:endParaRPr lang="en-US" dirty="0"/>
          </a:p>
        </p:txBody>
      </p:sp>
    </p:spTree>
    <p:extLst>
      <p:ext uri="{BB962C8B-B14F-4D97-AF65-F5344CB8AC3E}">
        <p14:creationId xmlns:p14="http://schemas.microsoft.com/office/powerpoint/2010/main" val="1703047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174" y="484632"/>
            <a:ext cx="10677100" cy="1115568"/>
          </a:xfrm>
        </p:spPr>
        <p:txBody>
          <a:bodyPr>
            <a:normAutofit/>
          </a:bodyPr>
          <a:lstStyle/>
          <a:p>
            <a:r>
              <a:rPr lang="en-GB" sz="5000" dirty="0" err="1"/>
              <a:t>NPV</a:t>
            </a:r>
            <a:r>
              <a:rPr lang="en-GB" sz="5000" dirty="0"/>
              <a:t> and shareholder wealth maximisation</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970445657"/>
              </p:ext>
            </p:extLst>
          </p:nvPr>
        </p:nvGraphicFramePr>
        <p:xfrm>
          <a:off x="954024" y="1649704"/>
          <a:ext cx="10283952" cy="43928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p:cNvSpPr>
            <a:spLocks noGrp="1"/>
          </p:cNvSpPr>
          <p:nvPr>
            <p:ph type="dt" sz="half" idx="10"/>
          </p:nvPr>
        </p:nvSpPr>
        <p:spPr/>
        <p:txBody>
          <a:bodyPr/>
          <a:lstStyle/>
          <a:p>
            <a:r>
              <a:rPr lang="en-US"/>
              <a:t>April 2021</a:t>
            </a:r>
          </a:p>
        </p:txBody>
      </p:sp>
      <p:sp>
        <p:nvSpPr>
          <p:cNvPr id="5" name="Footer Placeholder 4"/>
          <p:cNvSpPr>
            <a:spLocks noGrp="1"/>
          </p:cNvSpPr>
          <p:nvPr>
            <p:ph type="ftr" sz="quarter" idx="11"/>
          </p:nvPr>
        </p:nvSpPr>
        <p:spPr/>
        <p:txBody>
          <a:bodyPr/>
          <a:lstStyle/>
          <a:p>
            <a:r>
              <a:rPr lang="en-GB"/>
              <a:t>Prepared by A. Essel-Anderson</a:t>
            </a:r>
          </a:p>
        </p:txBody>
      </p:sp>
      <p:sp>
        <p:nvSpPr>
          <p:cNvPr id="6" name="Slide Number Placeholder 5"/>
          <p:cNvSpPr>
            <a:spLocks noGrp="1"/>
          </p:cNvSpPr>
          <p:nvPr>
            <p:ph type="sldNum" sz="quarter" idx="12"/>
          </p:nvPr>
        </p:nvSpPr>
        <p:spPr/>
        <p:txBody>
          <a:bodyPr/>
          <a:lstStyle/>
          <a:p>
            <a:fld id="{7DC1BBB0-96F0-4077-A278-0F3FB5C104D3}" type="slidenum">
              <a:rPr lang="en-GB" smtClean="0"/>
              <a:t>14</a:t>
            </a:fld>
            <a:endParaRPr lang="en-GB"/>
          </a:p>
        </p:txBody>
      </p:sp>
    </p:spTree>
    <p:extLst>
      <p:ext uri="{BB962C8B-B14F-4D97-AF65-F5344CB8AC3E}">
        <p14:creationId xmlns:p14="http://schemas.microsoft.com/office/powerpoint/2010/main" val="696771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Illustration 10.1: Computation of NPV</a:t>
            </a:r>
          </a:p>
        </p:txBody>
      </p:sp>
      <p:graphicFrame>
        <p:nvGraphicFramePr>
          <p:cNvPr id="7" name="Content Placeholder 6">
            <a:extLst>
              <a:ext uri="{FF2B5EF4-FFF2-40B4-BE49-F238E27FC236}">
                <a16:creationId xmlns:a16="http://schemas.microsoft.com/office/drawing/2014/main" id="{DC8A6FC5-95C4-433D-9F66-DEA944847F75}"/>
              </a:ext>
            </a:extLst>
          </p:cNvPr>
          <p:cNvGraphicFramePr>
            <a:graphicFrameLocks noGrp="1"/>
          </p:cNvGraphicFramePr>
          <p:nvPr>
            <p:ph idx="1"/>
          </p:nvPr>
        </p:nvGraphicFramePr>
        <p:xfrm>
          <a:off x="1069848" y="1998482"/>
          <a:ext cx="10058400" cy="4173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p:cNvSpPr>
            <a:spLocks noGrp="1"/>
          </p:cNvSpPr>
          <p:nvPr>
            <p:ph type="dt" sz="half" idx="10"/>
          </p:nvPr>
        </p:nvSpPr>
        <p:spPr/>
        <p:txBody>
          <a:bodyPr/>
          <a:lstStyle/>
          <a:p>
            <a:r>
              <a:rPr lang="en-US"/>
              <a:t>April 2021</a:t>
            </a:r>
          </a:p>
        </p:txBody>
      </p:sp>
      <p:sp>
        <p:nvSpPr>
          <p:cNvPr id="5" name="Footer Placeholder 4"/>
          <p:cNvSpPr>
            <a:spLocks noGrp="1"/>
          </p:cNvSpPr>
          <p:nvPr>
            <p:ph type="ftr" sz="quarter" idx="11"/>
          </p:nvPr>
        </p:nvSpPr>
        <p:spPr/>
        <p:txBody>
          <a:bodyPr/>
          <a:lstStyle/>
          <a:p>
            <a:r>
              <a:rPr lang="en-GB"/>
              <a:t>Prepared by A. Essel-Anderson</a:t>
            </a:r>
          </a:p>
        </p:txBody>
      </p:sp>
      <p:sp>
        <p:nvSpPr>
          <p:cNvPr id="6" name="Slide Number Placeholder 5"/>
          <p:cNvSpPr>
            <a:spLocks noGrp="1"/>
          </p:cNvSpPr>
          <p:nvPr>
            <p:ph type="sldNum" sz="quarter" idx="12"/>
          </p:nvPr>
        </p:nvSpPr>
        <p:spPr/>
        <p:txBody>
          <a:bodyPr/>
          <a:lstStyle/>
          <a:p>
            <a:fld id="{7DC1BBB0-96F0-4077-A278-0F3FB5C104D3}" type="slidenum">
              <a:rPr lang="en-GB" smtClean="0"/>
              <a:t>15</a:t>
            </a:fld>
            <a:endParaRPr lang="en-GB"/>
          </a:p>
        </p:txBody>
      </p:sp>
    </p:spTree>
    <p:extLst>
      <p:ext uri="{BB962C8B-B14F-4D97-AF65-F5344CB8AC3E}">
        <p14:creationId xmlns:p14="http://schemas.microsoft.com/office/powerpoint/2010/main" val="1692738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03129" y="531176"/>
            <a:ext cx="3448079" cy="1467306"/>
          </a:xfrm>
          <a:solidFill>
            <a:schemeClr val="bg1"/>
          </a:solidFill>
        </p:spPr>
        <p:txBody>
          <a:bodyPr anchor="ctr"/>
          <a:lstStyle/>
          <a:p>
            <a:pPr algn="ctr"/>
            <a:r>
              <a:rPr lang="en-GB" dirty="0"/>
              <a:t>Illustration 10.1: Based on NPV /1</a:t>
            </a:r>
          </a:p>
        </p:txBody>
      </p:sp>
      <p:sp>
        <p:nvSpPr>
          <p:cNvPr id="4" name="Text Placeholder 3"/>
          <p:cNvSpPr>
            <a:spLocks noGrp="1"/>
          </p:cNvSpPr>
          <p:nvPr>
            <p:ph type="body" sz="half" idx="2"/>
          </p:nvPr>
        </p:nvSpPr>
        <p:spPr>
          <a:xfrm>
            <a:off x="8503128" y="2371061"/>
            <a:ext cx="3448079" cy="3648740"/>
          </a:xfrm>
          <a:solidFill>
            <a:schemeClr val="bg1"/>
          </a:solidFill>
        </p:spPr>
        <p:txBody>
          <a:bodyPr>
            <a:normAutofit lnSpcReduction="10000"/>
          </a:bodyPr>
          <a:lstStyle/>
          <a:p>
            <a:pPr>
              <a:lnSpc>
                <a:spcPct val="110000"/>
              </a:lnSpc>
            </a:pPr>
            <a:r>
              <a:rPr lang="en-GB" sz="2000" dirty="0">
                <a:solidFill>
                  <a:schemeClr val="tx1"/>
                </a:solidFill>
              </a:rPr>
              <a:t>As the future CF is the same amount every, it is discounted as an annuity.</a:t>
            </a:r>
          </a:p>
          <a:p>
            <a:pPr>
              <a:lnSpc>
                <a:spcPct val="110000"/>
              </a:lnSpc>
            </a:pPr>
            <a:endParaRPr lang="en-GB" sz="2000" dirty="0">
              <a:solidFill>
                <a:schemeClr val="tx1"/>
              </a:solidFill>
            </a:endParaRPr>
          </a:p>
          <a:p>
            <a:pPr>
              <a:lnSpc>
                <a:spcPct val="110000"/>
              </a:lnSpc>
            </a:pPr>
            <a:r>
              <a:rPr lang="en-GB" sz="2000" dirty="0">
                <a:solidFill>
                  <a:schemeClr val="tx1"/>
                </a:solidFill>
              </a:rPr>
              <a:t>The NPV of the project is GHS18,904.</a:t>
            </a:r>
          </a:p>
          <a:p>
            <a:pPr>
              <a:lnSpc>
                <a:spcPct val="110000"/>
              </a:lnSpc>
            </a:pPr>
            <a:r>
              <a:rPr lang="en-GB" sz="2000" dirty="0">
                <a:solidFill>
                  <a:schemeClr val="tx1"/>
                </a:solidFill>
              </a:rPr>
              <a:t>The positive NPV implies that the implementation of this project will increase shareholders’ wealth.</a:t>
            </a:r>
          </a:p>
        </p:txBody>
      </p:sp>
      <p:sp>
        <p:nvSpPr>
          <p:cNvPr id="5" name="Date Placeholder 4"/>
          <p:cNvSpPr>
            <a:spLocks noGrp="1"/>
          </p:cNvSpPr>
          <p:nvPr>
            <p:ph type="dt" sz="half" idx="10"/>
          </p:nvPr>
        </p:nvSpPr>
        <p:spPr/>
        <p:txBody>
          <a:bodyPr/>
          <a:lstStyle/>
          <a:p>
            <a:r>
              <a:rPr lang="en-US"/>
              <a:t>April 2021</a:t>
            </a:r>
          </a:p>
        </p:txBody>
      </p:sp>
      <p:sp>
        <p:nvSpPr>
          <p:cNvPr id="6" name="Footer Placeholder 5"/>
          <p:cNvSpPr>
            <a:spLocks noGrp="1"/>
          </p:cNvSpPr>
          <p:nvPr>
            <p:ph type="ftr" sz="quarter" idx="11"/>
          </p:nvPr>
        </p:nvSpPr>
        <p:spPr/>
        <p:txBody>
          <a:bodyPr/>
          <a:lstStyle/>
          <a:p>
            <a:r>
              <a:rPr lang="en-GB"/>
              <a:t>Prepared by A. Essel-Anderson</a:t>
            </a:r>
          </a:p>
        </p:txBody>
      </p:sp>
      <p:sp>
        <p:nvSpPr>
          <p:cNvPr id="7" name="Slide Number Placeholder 6"/>
          <p:cNvSpPr>
            <a:spLocks noGrp="1"/>
          </p:cNvSpPr>
          <p:nvPr>
            <p:ph type="sldNum" sz="quarter" idx="12"/>
          </p:nvPr>
        </p:nvSpPr>
        <p:spPr/>
        <p:txBody>
          <a:bodyPr/>
          <a:lstStyle/>
          <a:p>
            <a:fld id="{7DC1BBB0-96F0-4077-A278-0F3FB5C104D3}" type="slidenum">
              <a:rPr lang="en-GB" smtClean="0"/>
              <a:t>16</a:t>
            </a:fld>
            <a:endParaRPr lang="en-GB"/>
          </a:p>
        </p:txBody>
      </p:sp>
      <mc:AlternateContent xmlns:mc="http://schemas.openxmlformats.org/markup-compatibility/2006" xmlns:a14="http://schemas.microsoft.com/office/drawing/2010/main">
        <mc:Choice Requires="a14">
          <p:graphicFrame>
            <p:nvGraphicFramePr>
              <p:cNvPr id="10" name="Content Placeholder 9">
                <a:extLst>
                  <a:ext uri="{FF2B5EF4-FFF2-40B4-BE49-F238E27FC236}">
                    <a16:creationId xmlns:a16="http://schemas.microsoft.com/office/drawing/2014/main" id="{52970D6A-19E9-435E-BF51-B3581DE169A2}"/>
                  </a:ext>
                </a:extLst>
              </p:cNvPr>
              <p:cNvGraphicFramePr>
                <a:graphicFrameLocks noGrp="1"/>
              </p:cNvGraphicFramePr>
              <p:nvPr>
                <p:ph idx="1"/>
                <p:extLst>
                  <p:ext uri="{D42A27DB-BD31-4B8C-83A1-F6EECF244321}">
                    <p14:modId xmlns:p14="http://schemas.microsoft.com/office/powerpoint/2010/main" val="3899426679"/>
                  </p:ext>
                </p:extLst>
              </p:nvPr>
            </p:nvGraphicFramePr>
            <p:xfrm>
              <a:off x="572385" y="531177"/>
              <a:ext cx="7392039" cy="56117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10" name="Content Placeholder 9">
                <a:extLst>
                  <a:ext uri="{FF2B5EF4-FFF2-40B4-BE49-F238E27FC236}">
                    <a16:creationId xmlns:a16="http://schemas.microsoft.com/office/drawing/2014/main" id="{52970D6A-19E9-435E-BF51-B3581DE169A2}"/>
                  </a:ext>
                </a:extLst>
              </p:cNvPr>
              <p:cNvGraphicFramePr>
                <a:graphicFrameLocks noGrp="1"/>
              </p:cNvGraphicFramePr>
              <p:nvPr>
                <p:ph idx="1"/>
                <p:extLst>
                  <p:ext uri="{D42A27DB-BD31-4B8C-83A1-F6EECF244321}">
                    <p14:modId xmlns:p14="http://schemas.microsoft.com/office/powerpoint/2010/main" val="3899426679"/>
                  </p:ext>
                </p:extLst>
              </p:nvPr>
            </p:nvGraphicFramePr>
            <p:xfrm>
              <a:off x="572385" y="531177"/>
              <a:ext cx="7392039" cy="5611784"/>
            </p:xfrm>
            <a:graphic>
              <a:graphicData uri="http://schemas.openxmlformats.org/drawingml/2006/diagram">
                <dgm:relIds xmlns:dgm="http://schemas.openxmlformats.org/drawingml/2006/diagram" xmlns:r="http://schemas.openxmlformats.org/officeDocument/2006/relationships" r:dm="rId9" r:lo="rId10" r:qs="rId11" r:cs="rId7"/>
              </a:graphicData>
            </a:graphic>
          </p:graphicFrame>
        </mc:Fallback>
      </mc:AlternateContent>
    </p:spTree>
    <p:extLst>
      <p:ext uri="{BB962C8B-B14F-4D97-AF65-F5344CB8AC3E}">
        <p14:creationId xmlns:p14="http://schemas.microsoft.com/office/powerpoint/2010/main" val="2140633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03129" y="531176"/>
            <a:ext cx="3448079" cy="1467306"/>
          </a:xfrm>
          <a:solidFill>
            <a:schemeClr val="bg1"/>
          </a:solidFill>
        </p:spPr>
        <p:txBody>
          <a:bodyPr anchor="ctr"/>
          <a:lstStyle/>
          <a:p>
            <a:pPr algn="ctr"/>
            <a:r>
              <a:rPr lang="en-GB" dirty="0"/>
              <a:t>Illustration 10.1: Based on NPV /2</a:t>
            </a:r>
          </a:p>
        </p:txBody>
      </p:sp>
      <mc:AlternateContent xmlns:mc="http://schemas.openxmlformats.org/markup-compatibility/2006" xmlns:a14="http://schemas.microsoft.com/office/drawing/2010/main">
        <mc:Choice Requires="a14">
          <p:sp>
            <p:nvSpPr>
              <p:cNvPr id="4" name="Text Placeholder 3"/>
              <p:cNvSpPr>
                <a:spLocks noGrp="1"/>
              </p:cNvSpPr>
              <p:nvPr>
                <p:ph type="body" sz="half" idx="2"/>
              </p:nvPr>
            </p:nvSpPr>
            <p:spPr>
              <a:xfrm>
                <a:off x="8503128" y="2545237"/>
                <a:ext cx="3448079" cy="3474563"/>
              </a:xfrm>
              <a:solidFill>
                <a:schemeClr val="bg1"/>
              </a:solidFill>
            </p:spPr>
            <p:txBody>
              <a:bodyPr>
                <a:normAutofit fontScale="92500" lnSpcReduction="20000"/>
              </a:bodyPr>
              <a:lstStyle/>
              <a:p>
                <a:pPr>
                  <a:lnSpc>
                    <a:spcPct val="110000"/>
                  </a:lnSpc>
                </a:pPr>
                <a14:m>
                  <m:oMathPara xmlns:m="http://schemas.openxmlformats.org/officeDocument/2006/math">
                    <m:oMathParaPr>
                      <m:jc m:val="centerGroup"/>
                    </m:oMathParaPr>
                    <m:oMath xmlns:m="http://schemas.openxmlformats.org/officeDocument/2006/math">
                      <m:r>
                        <a:rPr lang="en-US" sz="2200" b="1" i="0" smtClean="0">
                          <a:solidFill>
                            <a:schemeClr val="tx1"/>
                          </a:solidFill>
                          <a:latin typeface="Cambria Math" panose="02040503050406030204" pitchFamily="18" charset="0"/>
                        </a:rPr>
                        <m:t>𝐃𝐅</m:t>
                      </m:r>
                      <m:r>
                        <a:rPr lang="en-US" sz="2200" b="1" i="0" smtClean="0">
                          <a:solidFill>
                            <a:schemeClr val="tx1"/>
                          </a:solidFill>
                          <a:latin typeface="Cambria Math" panose="02040503050406030204" pitchFamily="18" charset="0"/>
                        </a:rPr>
                        <m:t>=</m:t>
                      </m:r>
                      <m:f>
                        <m:fPr>
                          <m:ctrlPr>
                            <a:rPr lang="en-US" sz="2200" b="1" i="1" smtClean="0">
                              <a:solidFill>
                                <a:schemeClr val="tx1"/>
                              </a:solidFill>
                              <a:latin typeface="Cambria Math" panose="02040503050406030204" pitchFamily="18" charset="0"/>
                            </a:rPr>
                          </m:ctrlPr>
                        </m:fPr>
                        <m:num>
                          <m:r>
                            <a:rPr lang="en-US" sz="2200" b="1" i="0" smtClean="0">
                              <a:solidFill>
                                <a:schemeClr val="tx1"/>
                              </a:solidFill>
                              <a:latin typeface="Cambria Math" panose="02040503050406030204" pitchFamily="18" charset="0"/>
                            </a:rPr>
                            <m:t>𝟏</m:t>
                          </m:r>
                        </m:num>
                        <m:den>
                          <m:sSup>
                            <m:sSupPr>
                              <m:ctrlPr>
                                <a:rPr lang="en-US" sz="2200" b="1" i="1" smtClean="0">
                                  <a:solidFill>
                                    <a:schemeClr val="tx1"/>
                                  </a:solidFill>
                                  <a:latin typeface="Cambria Math" panose="02040503050406030204" pitchFamily="18" charset="0"/>
                                </a:rPr>
                              </m:ctrlPr>
                            </m:sSupPr>
                            <m:e>
                              <m:d>
                                <m:dPr>
                                  <m:ctrlPr>
                                    <a:rPr lang="en-US" sz="2200" b="1" i="1" smtClean="0">
                                      <a:solidFill>
                                        <a:schemeClr val="tx1"/>
                                      </a:solidFill>
                                      <a:latin typeface="Cambria Math" panose="02040503050406030204" pitchFamily="18" charset="0"/>
                                    </a:rPr>
                                  </m:ctrlPr>
                                </m:dPr>
                                <m:e>
                                  <m:r>
                                    <a:rPr lang="en-US" sz="2200" b="1" i="0" smtClean="0">
                                      <a:solidFill>
                                        <a:schemeClr val="tx1"/>
                                      </a:solidFill>
                                      <a:latin typeface="Cambria Math" panose="02040503050406030204" pitchFamily="18" charset="0"/>
                                    </a:rPr>
                                    <m:t>𝟏</m:t>
                                  </m:r>
                                  <m:r>
                                    <a:rPr lang="en-US" sz="2200" b="1" i="0" smtClean="0">
                                      <a:solidFill>
                                        <a:schemeClr val="tx1"/>
                                      </a:solidFill>
                                      <a:latin typeface="Cambria Math" panose="02040503050406030204" pitchFamily="18" charset="0"/>
                                    </a:rPr>
                                    <m:t>+</m:t>
                                  </m:r>
                                  <m:r>
                                    <a:rPr lang="en-US" sz="2200" b="1" i="0" smtClean="0">
                                      <a:solidFill>
                                        <a:schemeClr val="tx1"/>
                                      </a:solidFill>
                                      <a:latin typeface="Cambria Math" panose="02040503050406030204" pitchFamily="18" charset="0"/>
                                    </a:rPr>
                                    <m:t>𝟎</m:t>
                                  </m:r>
                                  <m:r>
                                    <a:rPr lang="en-US" sz="2200" b="1" i="0" smtClean="0">
                                      <a:solidFill>
                                        <a:schemeClr val="tx1"/>
                                      </a:solidFill>
                                      <a:latin typeface="Cambria Math" panose="02040503050406030204" pitchFamily="18" charset="0"/>
                                    </a:rPr>
                                    <m:t>.</m:t>
                                  </m:r>
                                  <m:r>
                                    <a:rPr lang="en-US" sz="2200" b="1" i="0" smtClean="0">
                                      <a:solidFill>
                                        <a:schemeClr val="tx1"/>
                                      </a:solidFill>
                                      <a:latin typeface="Cambria Math" panose="02040503050406030204" pitchFamily="18" charset="0"/>
                                    </a:rPr>
                                    <m:t>𝟏𝟖</m:t>
                                  </m:r>
                                </m:e>
                              </m:d>
                            </m:e>
                            <m:sup>
                              <m:r>
                                <a:rPr lang="en-US" sz="2200" b="1" i="0" smtClean="0">
                                  <a:solidFill>
                                    <a:schemeClr val="tx1"/>
                                  </a:solidFill>
                                  <a:latin typeface="Cambria Math" panose="02040503050406030204" pitchFamily="18" charset="0"/>
                                </a:rPr>
                                <m:t>𝟏</m:t>
                              </m:r>
                            </m:sup>
                          </m:sSup>
                        </m:den>
                      </m:f>
                      <m:r>
                        <a:rPr lang="en-US" sz="2200" b="1" i="0" smtClean="0">
                          <a:solidFill>
                            <a:schemeClr val="tx1"/>
                          </a:solidFill>
                          <a:latin typeface="Cambria Math" panose="02040503050406030204" pitchFamily="18" charset="0"/>
                        </a:rPr>
                        <m:t>=</m:t>
                      </m:r>
                      <m:r>
                        <a:rPr lang="en-US" sz="2200" b="1" i="0" smtClean="0">
                          <a:solidFill>
                            <a:schemeClr val="tx1"/>
                          </a:solidFill>
                          <a:latin typeface="Cambria Math" panose="02040503050406030204" pitchFamily="18" charset="0"/>
                        </a:rPr>
                        <m:t>𝟎</m:t>
                      </m:r>
                      <m:r>
                        <a:rPr lang="en-US" sz="2200" b="1" i="0" smtClean="0">
                          <a:solidFill>
                            <a:schemeClr val="tx1"/>
                          </a:solidFill>
                          <a:latin typeface="Cambria Math" panose="02040503050406030204" pitchFamily="18" charset="0"/>
                        </a:rPr>
                        <m:t>.</m:t>
                      </m:r>
                      <m:r>
                        <a:rPr lang="en-US" sz="2200" b="1" i="0" smtClean="0">
                          <a:solidFill>
                            <a:schemeClr val="tx1"/>
                          </a:solidFill>
                          <a:latin typeface="Cambria Math" panose="02040503050406030204" pitchFamily="18" charset="0"/>
                        </a:rPr>
                        <m:t>𝟖𝟒𝟕</m:t>
                      </m:r>
                    </m:oMath>
                  </m:oMathPara>
                </a14:m>
                <a:endParaRPr lang="en-GB" sz="2200" b="1" dirty="0">
                  <a:solidFill>
                    <a:schemeClr val="tx1"/>
                  </a:solidFill>
                </a:endParaRPr>
              </a:p>
              <a:p>
                <a:pPr>
                  <a:lnSpc>
                    <a:spcPct val="110000"/>
                  </a:lnSpc>
                </a:pPr>
                <a:endParaRPr lang="en-GB" sz="2000" dirty="0">
                  <a:solidFill>
                    <a:schemeClr val="tx1"/>
                  </a:solidFill>
                </a:endParaRPr>
              </a:p>
              <a:p>
                <a:pPr>
                  <a:lnSpc>
                    <a:spcPct val="110000"/>
                  </a:lnSpc>
                </a:pPr>
                <a:r>
                  <a:rPr lang="en-GB" sz="2000" dirty="0">
                    <a:solidFill>
                      <a:schemeClr val="tx1"/>
                    </a:solidFill>
                  </a:rPr>
                  <a:t>The NPV of the project is GHS18,902.</a:t>
                </a:r>
              </a:p>
              <a:p>
                <a:pPr>
                  <a:lnSpc>
                    <a:spcPct val="110000"/>
                  </a:lnSpc>
                </a:pPr>
                <a:endParaRPr lang="en-GB" sz="2000" dirty="0">
                  <a:solidFill>
                    <a:schemeClr val="tx1"/>
                  </a:solidFill>
                </a:endParaRPr>
              </a:p>
              <a:p>
                <a:pPr>
                  <a:lnSpc>
                    <a:spcPct val="110000"/>
                  </a:lnSpc>
                </a:pPr>
                <a:r>
                  <a:rPr lang="en-GB" sz="2000" dirty="0">
                    <a:solidFill>
                      <a:schemeClr val="tx1"/>
                    </a:solidFill>
                  </a:rPr>
                  <a:t>The positive NPV implies the implementation of this project will increase shareholders’ wealth.</a:t>
                </a:r>
              </a:p>
            </p:txBody>
          </p:sp>
        </mc:Choice>
        <mc:Fallback xmlns="">
          <p:sp>
            <p:nvSpPr>
              <p:cNvPr id="4" name="Text Placeholder 3"/>
              <p:cNvSpPr>
                <a:spLocks noGrp="1" noRot="1" noChangeAspect="1" noMove="1" noResize="1" noEditPoints="1" noAdjustHandles="1" noChangeArrowheads="1" noChangeShapeType="1" noTextEdit="1"/>
              </p:cNvSpPr>
              <p:nvPr>
                <p:ph type="body" sz="half" idx="2"/>
              </p:nvPr>
            </p:nvSpPr>
            <p:spPr>
              <a:xfrm>
                <a:off x="8503128" y="2545237"/>
                <a:ext cx="3448079" cy="3474563"/>
              </a:xfrm>
              <a:blipFill>
                <a:blip r:embed="rId5"/>
                <a:stretch>
                  <a:fillRect l="-1770" r="-1062"/>
                </a:stretch>
              </a:blipFill>
            </p:spPr>
            <p:txBody>
              <a:bodyPr/>
              <a:lstStyle/>
              <a:p>
                <a:r>
                  <a:rPr lang="en-GB">
                    <a:noFill/>
                  </a:rPr>
                  <a:t> </a:t>
                </a:r>
              </a:p>
            </p:txBody>
          </p:sp>
        </mc:Fallback>
      </mc:AlternateContent>
      <p:sp>
        <p:nvSpPr>
          <p:cNvPr id="5" name="Date Placeholder 4"/>
          <p:cNvSpPr>
            <a:spLocks noGrp="1"/>
          </p:cNvSpPr>
          <p:nvPr>
            <p:ph type="dt" sz="half" idx="10"/>
          </p:nvPr>
        </p:nvSpPr>
        <p:spPr/>
        <p:txBody>
          <a:bodyPr/>
          <a:lstStyle/>
          <a:p>
            <a:r>
              <a:rPr lang="en-US"/>
              <a:t>April 2021</a:t>
            </a:r>
          </a:p>
        </p:txBody>
      </p:sp>
      <p:sp>
        <p:nvSpPr>
          <p:cNvPr id="6" name="Footer Placeholder 5"/>
          <p:cNvSpPr>
            <a:spLocks noGrp="1"/>
          </p:cNvSpPr>
          <p:nvPr>
            <p:ph type="ftr" sz="quarter" idx="11"/>
          </p:nvPr>
        </p:nvSpPr>
        <p:spPr/>
        <p:txBody>
          <a:bodyPr/>
          <a:lstStyle/>
          <a:p>
            <a:r>
              <a:rPr lang="en-GB"/>
              <a:t>Prepared by A. Essel-Anderson</a:t>
            </a:r>
          </a:p>
        </p:txBody>
      </p:sp>
      <p:sp>
        <p:nvSpPr>
          <p:cNvPr id="7" name="Slide Number Placeholder 6"/>
          <p:cNvSpPr>
            <a:spLocks noGrp="1"/>
          </p:cNvSpPr>
          <p:nvPr>
            <p:ph type="sldNum" sz="quarter" idx="12"/>
          </p:nvPr>
        </p:nvSpPr>
        <p:spPr/>
        <p:txBody>
          <a:bodyPr/>
          <a:lstStyle/>
          <a:p>
            <a:fld id="{7DC1BBB0-96F0-4077-A278-0F3FB5C104D3}" type="slidenum">
              <a:rPr lang="en-GB" smtClean="0"/>
              <a:t>17</a:t>
            </a:fld>
            <a:endParaRPr lang="en-GB"/>
          </a:p>
        </p:txBody>
      </p:sp>
      <p:graphicFrame>
        <p:nvGraphicFramePr>
          <p:cNvPr id="8" name="Content Placeholder 7"/>
          <p:cNvGraphicFramePr>
            <a:graphicFrameLocks noGrp="1" noChangeAspect="1"/>
          </p:cNvGraphicFramePr>
          <p:nvPr>
            <p:ph idx="1"/>
          </p:nvPr>
        </p:nvGraphicFramePr>
        <p:xfrm>
          <a:off x="830263" y="461913"/>
          <a:ext cx="6730034" cy="5557887"/>
        </p:xfrm>
        <a:graphic>
          <a:graphicData uri="http://schemas.openxmlformats.org/presentationml/2006/ole">
            <mc:AlternateContent xmlns:mc="http://schemas.openxmlformats.org/markup-compatibility/2006">
              <mc:Choice xmlns:v="urn:schemas-microsoft-com:vml" Requires="v">
                <p:oleObj name="Worksheet" r:id="rId6" imgW="5776031" imgH="4808133" progId="Excel.Sheet.12">
                  <p:embed/>
                </p:oleObj>
              </mc:Choice>
              <mc:Fallback>
                <p:oleObj name="Worksheet" r:id="rId6" imgW="5776031" imgH="4808133" progId="Excel.Sheet.12">
                  <p:embed/>
                  <p:pic>
                    <p:nvPicPr>
                      <p:cNvPr id="8" name="Content Placeholder 7"/>
                      <p:cNvPicPr/>
                      <p:nvPr/>
                    </p:nvPicPr>
                    <p:blipFill>
                      <a:blip r:embed="rId7"/>
                      <a:stretch>
                        <a:fillRect/>
                      </a:stretch>
                    </p:blipFill>
                    <p:spPr>
                      <a:xfrm>
                        <a:off x="830263" y="461913"/>
                        <a:ext cx="6730034" cy="5557887"/>
                      </a:xfrm>
                      <a:prstGeom prst="rect">
                        <a:avLst/>
                      </a:prstGeom>
                    </p:spPr>
                  </p:pic>
                </p:oleObj>
              </mc:Fallback>
            </mc:AlternateContent>
          </a:graphicData>
        </a:graphic>
      </p:graphicFrame>
    </p:spTree>
    <p:extLst>
      <p:ext uri="{BB962C8B-B14F-4D97-AF65-F5344CB8AC3E}">
        <p14:creationId xmlns:p14="http://schemas.microsoft.com/office/powerpoint/2010/main" val="496295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April 2021</a:t>
            </a:r>
            <a:endParaRPr lang="en-US" dirty="0"/>
          </a:p>
        </p:txBody>
      </p:sp>
      <p:sp>
        <p:nvSpPr>
          <p:cNvPr id="3" name="Footer Placeholder 2">
            <a:extLst>
              <a:ext uri="{FF2B5EF4-FFF2-40B4-BE49-F238E27FC236}">
                <a16:creationId xmlns:a16="http://schemas.microsoft.com/office/drawing/2014/main" id="{B0B451D8-3BE4-45DA-9B91-8848A8B55A6F}"/>
              </a:ext>
            </a:extLst>
          </p:cNvPr>
          <p:cNvSpPr>
            <a:spLocks noGrp="1"/>
          </p:cNvSpPr>
          <p:nvPr>
            <p:ph type="ftr" sz="quarter" idx="11"/>
          </p:nvPr>
        </p:nvSpPr>
        <p:spPr/>
        <p:txBody>
          <a:bodyPr/>
          <a:lstStyle/>
          <a:p>
            <a:r>
              <a:rPr lang="en-US"/>
              <a:t>Prepared by A. Essel-Anderson</a:t>
            </a:r>
            <a:endParaRPr lang="en-US" dirty="0"/>
          </a:p>
        </p:txBody>
      </p:sp>
      <p:sp>
        <p:nvSpPr>
          <p:cNvPr id="4" name="Slide Number Placeholder 3">
            <a:extLst>
              <a:ext uri="{FF2B5EF4-FFF2-40B4-BE49-F238E27FC236}">
                <a16:creationId xmlns:a16="http://schemas.microsoft.com/office/drawing/2014/main" id="{F60F8DB6-0467-4C06-827A-4C081C71D76E}"/>
              </a:ext>
            </a:extLst>
          </p:cNvPr>
          <p:cNvSpPr>
            <a:spLocks noGrp="1"/>
          </p:cNvSpPr>
          <p:nvPr>
            <p:ph type="sldNum" sz="quarter" idx="12"/>
          </p:nvPr>
        </p:nvSpPr>
        <p:spPr/>
        <p:txBody>
          <a:bodyPr/>
          <a:lstStyle/>
          <a:p>
            <a:fld id="{4FAB73BC-B049-4115-A692-8D63A059BFB8}" type="slidenum">
              <a:rPr lang="en-US" smtClean="0"/>
              <a:pPr/>
              <a:t>18</a:t>
            </a:fld>
            <a:endParaRPr lang="en-US" dirty="0"/>
          </a:p>
        </p:txBody>
      </p:sp>
      <p:graphicFrame>
        <p:nvGraphicFramePr>
          <p:cNvPr id="6" name="Diagram 5"/>
          <p:cNvGraphicFramePr/>
          <p:nvPr>
            <p:extLst>
              <p:ext uri="{D42A27DB-BD31-4B8C-83A1-F6EECF244321}">
                <p14:modId xmlns:p14="http://schemas.microsoft.com/office/powerpoint/2010/main" val="3980126520"/>
              </p:ext>
            </p:extLst>
          </p:nvPr>
        </p:nvGraphicFramePr>
        <p:xfrm>
          <a:off x="2014330" y="2988859"/>
          <a:ext cx="7315200" cy="26340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p:cNvGraphicFramePr/>
          <p:nvPr/>
        </p:nvGraphicFramePr>
        <p:xfrm>
          <a:off x="665917" y="1760562"/>
          <a:ext cx="2806153" cy="20608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7851388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DBF05020-318D-42DA-8BEC-0912786898A6}"/>
              </a:ext>
            </a:extLst>
          </p:cNvPr>
          <p:cNvSpPr>
            <a:spLocks noGrp="1"/>
          </p:cNvSpPr>
          <p:nvPr>
            <p:ph type="title"/>
          </p:nvPr>
        </p:nvSpPr>
        <p:spPr>
          <a:solidFill>
            <a:schemeClr val="bg1"/>
          </a:solidFill>
        </p:spPr>
        <p:txBody>
          <a:bodyPr anchor="ctr">
            <a:normAutofit/>
          </a:bodyPr>
          <a:lstStyle/>
          <a:p>
            <a:pPr algn="ctr">
              <a:defRPr/>
            </a:pPr>
            <a:r>
              <a:rPr lang="en-US" b="1" dirty="0">
                <a:solidFill>
                  <a:schemeClr val="tx1"/>
                </a:solidFill>
              </a:rPr>
              <a:t>Profitability Index (PI) </a:t>
            </a:r>
          </a:p>
        </p:txBody>
      </p:sp>
      <mc:AlternateContent xmlns:mc="http://schemas.openxmlformats.org/markup-compatibility/2006" xmlns:a14="http://schemas.microsoft.com/office/drawing/2010/main">
        <mc:Choice Requires="a14">
          <p:graphicFrame>
            <p:nvGraphicFramePr>
              <p:cNvPr id="3" name="Content Placeholder 2">
                <a:extLst>
                  <a:ext uri="{FF2B5EF4-FFF2-40B4-BE49-F238E27FC236}">
                    <a16:creationId xmlns:a16="http://schemas.microsoft.com/office/drawing/2014/main" id="{1168582B-E034-488E-9F7F-2075650AE923}"/>
                  </a:ext>
                </a:extLst>
              </p:cNvPr>
              <p:cNvGraphicFramePr>
                <a:graphicFrameLocks noGrp="1"/>
              </p:cNvGraphicFramePr>
              <p:nvPr>
                <p:ph idx="1"/>
                <p:extLst>
                  <p:ext uri="{D42A27DB-BD31-4B8C-83A1-F6EECF244321}">
                    <p14:modId xmlns:p14="http://schemas.microsoft.com/office/powerpoint/2010/main" val="455088263"/>
                  </p:ext>
                </p:extLst>
              </p:nvPr>
            </p:nvGraphicFramePr>
            <p:xfrm>
              <a:off x="627805" y="548620"/>
              <a:ext cx="7059183" cy="55241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3" name="Content Placeholder 2">
                <a:extLst>
                  <a:ext uri="{FF2B5EF4-FFF2-40B4-BE49-F238E27FC236}">
                    <a16:creationId xmlns:a16="http://schemas.microsoft.com/office/drawing/2014/main" id="{1168582B-E034-488E-9F7F-2075650AE923}"/>
                  </a:ext>
                </a:extLst>
              </p:cNvPr>
              <p:cNvGraphicFramePr>
                <a:graphicFrameLocks noGrp="1"/>
              </p:cNvGraphicFramePr>
              <p:nvPr>
                <p:ph idx="1"/>
                <p:extLst>
                  <p:ext uri="{D42A27DB-BD31-4B8C-83A1-F6EECF244321}">
                    <p14:modId xmlns:p14="http://schemas.microsoft.com/office/powerpoint/2010/main" val="455088263"/>
                  </p:ext>
                </p:extLst>
              </p:nvPr>
            </p:nvGraphicFramePr>
            <p:xfrm>
              <a:off x="627805" y="548620"/>
              <a:ext cx="7059183" cy="5524107"/>
            </p:xfrm>
            <a:graphic>
              <a:graphicData uri="http://schemas.openxmlformats.org/drawingml/2006/diagram">
                <dgm:relIds xmlns:dgm="http://schemas.openxmlformats.org/drawingml/2006/diagram" xmlns:r="http://schemas.openxmlformats.org/officeDocument/2006/relationships" r:dm="rId9" r:lo="rId10" r:qs="rId11" r:cs="rId7"/>
              </a:graphicData>
            </a:graphic>
          </p:graphicFrame>
        </mc:Fallback>
      </mc:AlternateContent>
      <p:sp>
        <p:nvSpPr>
          <p:cNvPr id="2" name="Text Placeholder 1">
            <a:extLst>
              <a:ext uri="{FF2B5EF4-FFF2-40B4-BE49-F238E27FC236}">
                <a16:creationId xmlns:a16="http://schemas.microsoft.com/office/drawing/2014/main" id="{5F6EDE92-C410-4666-9D77-F6320735D2B7}"/>
              </a:ext>
            </a:extLst>
          </p:cNvPr>
          <p:cNvSpPr>
            <a:spLocks noGrp="1"/>
          </p:cNvSpPr>
          <p:nvPr>
            <p:ph type="body" sz="half" idx="2"/>
          </p:nvPr>
        </p:nvSpPr>
        <p:spPr>
          <a:xfrm>
            <a:off x="8549640" y="2856322"/>
            <a:ext cx="3200400" cy="2564090"/>
          </a:xfrm>
          <a:solidFill>
            <a:schemeClr val="bg1"/>
          </a:solidFill>
        </p:spPr>
        <p:txBody>
          <a:bodyPr>
            <a:normAutofit/>
          </a:bodyPr>
          <a:lstStyle/>
          <a:p>
            <a:r>
              <a:rPr lang="en-US" altLang="en-US" sz="2000" dirty="0">
                <a:solidFill>
                  <a:schemeClr val="tx1"/>
                </a:solidFill>
              </a:rPr>
              <a:t>Also known as benefit-cost ratio. </a:t>
            </a:r>
          </a:p>
          <a:p>
            <a:endParaRPr lang="en-US" altLang="en-US" sz="2000" dirty="0">
              <a:solidFill>
                <a:schemeClr val="tx1"/>
              </a:solidFill>
            </a:endParaRPr>
          </a:p>
          <a:p>
            <a:r>
              <a:rPr lang="en-US" altLang="en-US" sz="2000" dirty="0">
                <a:solidFill>
                  <a:schemeClr val="tx1"/>
                </a:solidFill>
              </a:rPr>
              <a:t>It is the PV of an investment’s future cash flows divided by the initial cash outflow.</a:t>
            </a:r>
          </a:p>
        </p:txBody>
      </p:sp>
      <p:sp>
        <p:nvSpPr>
          <p:cNvPr id="53252" name="Slide Number Placeholder 3">
            <a:extLst>
              <a:ext uri="{FF2B5EF4-FFF2-40B4-BE49-F238E27FC236}">
                <a16:creationId xmlns:a16="http://schemas.microsoft.com/office/drawing/2014/main" id="{B21FD8AA-2C3C-44C2-80DD-D7307D21439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a:spcBef>
                <a:spcPct val="0"/>
              </a:spcBef>
              <a:buClrTx/>
              <a:buSzTx/>
              <a:buFontTx/>
              <a:buNone/>
            </a:pPr>
            <a:fld id="{FD89F609-B72F-4F7C-917A-BFB4F7ED8E1E}" type="slidenum">
              <a:rPr lang="en-US" altLang="en-US" sz="1400">
                <a:solidFill>
                  <a:srgbClr val="FFFFFF"/>
                </a:solidFill>
                <a:latin typeface="Arial" panose="020B0604020202020204" pitchFamily="34" charset="0"/>
              </a:rPr>
              <a:pPr>
                <a:spcBef>
                  <a:spcPct val="0"/>
                </a:spcBef>
                <a:buClrTx/>
                <a:buSzTx/>
                <a:buFontTx/>
                <a:buNone/>
              </a:pPr>
              <a:t>19</a:t>
            </a:fld>
            <a:endParaRPr lang="en-US" altLang="en-US" sz="1400">
              <a:solidFill>
                <a:srgbClr val="FFFFFF"/>
              </a:solidFill>
              <a:latin typeface="Arial" panose="020B0604020202020204" pitchFamily="34" charset="0"/>
            </a:endParaRPr>
          </a:p>
        </p:txBody>
      </p:sp>
      <p:sp>
        <p:nvSpPr>
          <p:cNvPr id="4" name="Date Placeholder 3">
            <a:extLst>
              <a:ext uri="{FF2B5EF4-FFF2-40B4-BE49-F238E27FC236}">
                <a16:creationId xmlns:a16="http://schemas.microsoft.com/office/drawing/2014/main" id="{96080FDE-1C29-4815-BB17-08BDFDF02EC4}"/>
              </a:ext>
            </a:extLst>
          </p:cNvPr>
          <p:cNvSpPr>
            <a:spLocks noGrp="1"/>
          </p:cNvSpPr>
          <p:nvPr>
            <p:ph type="dt" sz="half" idx="10"/>
          </p:nvPr>
        </p:nvSpPr>
        <p:spPr/>
        <p:txBody>
          <a:bodyPr/>
          <a:lstStyle/>
          <a:p>
            <a:r>
              <a:rPr lang="en-US"/>
              <a:t>April 2021</a:t>
            </a:r>
            <a:endParaRPr lang="en-US" dirty="0"/>
          </a:p>
        </p:txBody>
      </p:sp>
      <p:sp>
        <p:nvSpPr>
          <p:cNvPr id="5" name="Footer Placeholder 4">
            <a:extLst>
              <a:ext uri="{FF2B5EF4-FFF2-40B4-BE49-F238E27FC236}">
                <a16:creationId xmlns:a16="http://schemas.microsoft.com/office/drawing/2014/main" id="{19A84D61-74CD-4AD3-9C14-EB1399BAA46D}"/>
              </a:ext>
            </a:extLst>
          </p:cNvPr>
          <p:cNvSpPr>
            <a:spLocks noGrp="1"/>
          </p:cNvSpPr>
          <p:nvPr>
            <p:ph type="ftr" sz="quarter" idx="11"/>
          </p:nvPr>
        </p:nvSpPr>
        <p:spPr/>
        <p:txBody>
          <a:bodyPr/>
          <a:lstStyle/>
          <a:p>
            <a:r>
              <a:rPr lang="en-US"/>
              <a:t>Prepared by A. Essel-Anderson</a:t>
            </a:r>
            <a:endParaRPr lang="en-US" dirty="0"/>
          </a:p>
        </p:txBody>
      </p:sp>
    </p:spTree>
    <p:extLst>
      <p:ext uri="{BB962C8B-B14F-4D97-AF65-F5344CB8AC3E}">
        <p14:creationId xmlns:p14="http://schemas.microsoft.com/office/powerpoint/2010/main" val="3148996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714" y="220091"/>
            <a:ext cx="11733494" cy="793750"/>
          </a:xfrm>
          <a:solidFill>
            <a:schemeClr val="tx1"/>
          </a:solidFill>
        </p:spPr>
        <p:txBody>
          <a:bodyPr anchor="ctr">
            <a:normAutofit/>
          </a:bodyPr>
          <a:lstStyle/>
          <a:p>
            <a:pPr algn="ctr">
              <a:lnSpc>
                <a:spcPct val="100000"/>
              </a:lnSpc>
            </a:pPr>
            <a:r>
              <a:rPr lang="en-US" sz="3600" dirty="0">
                <a:solidFill>
                  <a:schemeClr val="bg1">
                    <a:lumMod val="95000"/>
                  </a:schemeClr>
                </a:solidFill>
              </a:rPr>
              <a:t>Capital Budgeting Techniques</a:t>
            </a:r>
          </a:p>
        </p:txBody>
      </p:sp>
      <p:sp>
        <p:nvSpPr>
          <p:cNvPr id="4" name="Text Placeholder 3"/>
          <p:cNvSpPr>
            <a:spLocks noGrp="1"/>
          </p:cNvSpPr>
          <p:nvPr>
            <p:ph type="body" sz="half" idx="2"/>
          </p:nvPr>
        </p:nvSpPr>
        <p:spPr>
          <a:xfrm>
            <a:off x="217714" y="5475513"/>
            <a:ext cx="11733494" cy="707077"/>
          </a:xfrm>
          <a:solidFill>
            <a:schemeClr val="tx1"/>
          </a:solidFill>
        </p:spPr>
        <p:txBody>
          <a:bodyPr anchor="ctr">
            <a:noAutofit/>
          </a:bodyPr>
          <a:lstStyle/>
          <a:p>
            <a:r>
              <a:rPr lang="en-US" sz="2000" dirty="0"/>
              <a:t>Chapter 13 of Fundamentals of Financial Management by Van Horne and </a:t>
            </a:r>
            <a:r>
              <a:rPr lang="en-US" sz="2000" dirty="0" err="1"/>
              <a:t>Wachowicz</a:t>
            </a:r>
            <a:endParaRPr lang="en-US" sz="2000" dirty="0">
              <a:solidFill>
                <a:schemeClr val="bg1"/>
              </a:solidFill>
            </a:endParaRPr>
          </a:p>
        </p:txBody>
      </p:sp>
      <p:sp>
        <p:nvSpPr>
          <p:cNvPr id="5" name="Date Placeholder 4"/>
          <p:cNvSpPr>
            <a:spLocks noGrp="1"/>
          </p:cNvSpPr>
          <p:nvPr>
            <p:ph type="dt" sz="half" idx="10"/>
          </p:nvPr>
        </p:nvSpPr>
        <p:spPr/>
        <p:txBody>
          <a:bodyPr/>
          <a:lstStyle/>
          <a:p>
            <a:r>
              <a:rPr lang="en-US"/>
              <a:t>April 2021</a:t>
            </a:r>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vert="horz"/>
          <a:lstStyle>
            <a:defPPr>
              <a:defRPr lang="en-US"/>
            </a:defPPr>
            <a:lvl1pPr marL="0" algn="r"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Prepared by A. Essel-Anderson</a:t>
            </a:r>
          </a:p>
        </p:txBody>
      </p:sp>
      <p:sp>
        <p:nvSpPr>
          <p:cNvPr id="7" name="Slide Number Placeholder 6"/>
          <p:cNvSpPr>
            <a:spLocks noGrp="1"/>
          </p:cNvSpPr>
          <p:nvPr>
            <p:ph type="sldNum" sz="quarter" idx="12"/>
          </p:nvPr>
        </p:nvSpPr>
        <p:spPr/>
        <p:txBody>
          <a:bodyPr/>
          <a:lstStyle/>
          <a:p>
            <a:fld id="{FA9930F0-FD6D-4296-9909-78BD7E44CA55}" type="slidenum">
              <a:rPr lang="en-US" smtClean="0"/>
              <a:pPr/>
              <a:t>2</a:t>
            </a:fld>
            <a:endParaRPr lang="en-US" dirty="0"/>
          </a:p>
        </p:txBody>
      </p:sp>
      <p:pic>
        <p:nvPicPr>
          <p:cNvPr id="10" name="Picture 9" descr="Graphical user interface, table, Excel&#10;&#10;Description automatically generated">
            <a:extLst>
              <a:ext uri="{FF2B5EF4-FFF2-40B4-BE49-F238E27FC236}">
                <a16:creationId xmlns:a16="http://schemas.microsoft.com/office/drawing/2014/main" id="{F67606BA-B264-47B2-B372-ACF5BE28D315}"/>
              </a:ext>
            </a:extLst>
          </p:cNvPr>
          <p:cNvPicPr>
            <a:picLocks noChangeAspect="1"/>
          </p:cNvPicPr>
          <p:nvPr/>
        </p:nvPicPr>
        <p:blipFill>
          <a:blip r:embed="rId3">
            <a:extLst>
              <a:ext uri="{BEBA8EAE-BF5A-486C-A8C5-ECC9F3942E4B}">
                <a14:imgProps xmlns:a14="http://schemas.microsoft.com/office/drawing/2010/main">
                  <a14:imgLayer r:embed="rId4">
                    <a14:imgEffect>
                      <a14:artisticPlasticWrap/>
                    </a14:imgEffect>
                    <a14:imgEffect>
                      <a14:colorTemperature colorTemp="5300"/>
                    </a14:imgEffect>
                  </a14:imgLayer>
                </a14:imgProps>
              </a:ext>
            </a:extLst>
          </a:blip>
          <a:stretch>
            <a:fillRect/>
          </a:stretch>
        </p:blipFill>
        <p:spPr>
          <a:xfrm>
            <a:off x="217714" y="1104036"/>
            <a:ext cx="8118212" cy="4371478"/>
          </a:xfrm>
          <a:prstGeom prst="rect">
            <a:avLst/>
          </a:prstGeom>
        </p:spPr>
      </p:pic>
      <p:graphicFrame>
        <p:nvGraphicFramePr>
          <p:cNvPr id="13" name="Diagram 12"/>
          <p:cNvGraphicFramePr/>
          <p:nvPr>
            <p:extLst>
              <p:ext uri="{D42A27DB-BD31-4B8C-83A1-F6EECF244321}">
                <p14:modId xmlns:p14="http://schemas.microsoft.com/office/powerpoint/2010/main" val="2885834988"/>
              </p:ext>
            </p:extLst>
          </p:nvPr>
        </p:nvGraphicFramePr>
        <p:xfrm>
          <a:off x="6403848" y="1164562"/>
          <a:ext cx="5547360" cy="43109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091117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08709" y="531176"/>
            <a:ext cx="3657599" cy="1467306"/>
          </a:xfrm>
          <a:solidFill>
            <a:schemeClr val="bg1"/>
          </a:solidFill>
        </p:spPr>
        <p:txBody>
          <a:bodyPr anchor="ctr"/>
          <a:lstStyle/>
          <a:p>
            <a:pPr algn="ctr"/>
            <a:r>
              <a:rPr lang="en-GB" dirty="0"/>
              <a:t>Illustration 10.1: Based on PI</a:t>
            </a:r>
          </a:p>
        </p:txBody>
      </p:sp>
      <mc:AlternateContent xmlns:mc="http://schemas.openxmlformats.org/markup-compatibility/2006" xmlns:a14="http://schemas.microsoft.com/office/drawing/2010/main">
        <mc:Choice Requires="a14">
          <p:sp>
            <p:nvSpPr>
              <p:cNvPr id="4" name="Text Placeholder 3"/>
              <p:cNvSpPr>
                <a:spLocks noGrp="1"/>
              </p:cNvSpPr>
              <p:nvPr>
                <p:ph type="body" sz="half" idx="2"/>
              </p:nvPr>
            </p:nvSpPr>
            <p:spPr>
              <a:xfrm>
                <a:off x="8408709" y="2545237"/>
                <a:ext cx="3657599" cy="3474563"/>
              </a:xfrm>
              <a:solidFill>
                <a:schemeClr val="bg1"/>
              </a:solidFill>
            </p:spPr>
            <p:txBody>
              <a:bodyPr>
                <a:normAutofit/>
              </a:bodyPr>
              <a:lstStyle/>
              <a:p>
                <a:pPr>
                  <a:lnSpc>
                    <a:spcPct val="110000"/>
                  </a:lnSpc>
                </a:pPr>
                <a14:m>
                  <m:oMathPara xmlns:m="http://schemas.openxmlformats.org/officeDocument/2006/math">
                    <m:oMathParaPr>
                      <m:jc m:val="centerGroup"/>
                    </m:oMathParaPr>
                    <m:oMath xmlns:m="http://schemas.openxmlformats.org/officeDocument/2006/math">
                      <m:r>
                        <a:rPr lang="en-US" sz="2200" b="1" i="0" smtClean="0">
                          <a:solidFill>
                            <a:schemeClr val="tx1"/>
                          </a:solidFill>
                          <a:latin typeface="Cambria Math" panose="02040503050406030204" pitchFamily="18" charset="0"/>
                        </a:rPr>
                        <m:t>𝐏𝐈</m:t>
                      </m:r>
                      <m:r>
                        <a:rPr lang="en-US" sz="2200" b="1" i="0" smtClean="0">
                          <a:solidFill>
                            <a:schemeClr val="tx1"/>
                          </a:solidFill>
                          <a:latin typeface="Cambria Math" panose="02040503050406030204" pitchFamily="18" charset="0"/>
                        </a:rPr>
                        <m:t>=</m:t>
                      </m:r>
                      <m:f>
                        <m:fPr>
                          <m:ctrlPr>
                            <a:rPr lang="en-US" sz="2200" b="1" i="1" smtClean="0">
                              <a:solidFill>
                                <a:schemeClr val="tx1"/>
                              </a:solidFill>
                              <a:latin typeface="Cambria Math" panose="02040503050406030204" pitchFamily="18" charset="0"/>
                            </a:rPr>
                          </m:ctrlPr>
                        </m:fPr>
                        <m:num>
                          <m:r>
                            <a:rPr lang="en-US" sz="2200" b="1" i="0" smtClean="0">
                              <a:solidFill>
                                <a:schemeClr val="tx1"/>
                              </a:solidFill>
                              <a:latin typeface="Cambria Math" panose="02040503050406030204" pitchFamily="18" charset="0"/>
                            </a:rPr>
                            <m:t>𝟐𝟏𝟖</m:t>
                          </m:r>
                          <m:r>
                            <a:rPr lang="en-US" sz="2200" b="1" i="0" smtClean="0">
                              <a:solidFill>
                                <a:schemeClr val="tx1"/>
                              </a:solidFill>
                              <a:latin typeface="Cambria Math" panose="02040503050406030204" pitchFamily="18" charset="0"/>
                            </a:rPr>
                            <m:t>,</m:t>
                          </m:r>
                          <m:r>
                            <a:rPr lang="en-US" sz="2200" b="1" i="0" smtClean="0">
                              <a:solidFill>
                                <a:schemeClr val="tx1"/>
                              </a:solidFill>
                              <a:latin typeface="Cambria Math" panose="02040503050406030204" pitchFamily="18" charset="0"/>
                            </a:rPr>
                            <m:t>𝟗𝟎𝟐</m:t>
                          </m:r>
                        </m:num>
                        <m:den>
                          <m:r>
                            <a:rPr lang="en-US" sz="2200" b="1" i="1" smtClean="0">
                              <a:solidFill>
                                <a:schemeClr val="tx1"/>
                              </a:solidFill>
                              <a:latin typeface="Cambria Math" panose="02040503050406030204" pitchFamily="18" charset="0"/>
                            </a:rPr>
                            <m:t>𝟐𝟎𝟎</m:t>
                          </m:r>
                          <m:r>
                            <a:rPr lang="en-US" sz="2200" b="1" i="1" smtClean="0">
                              <a:solidFill>
                                <a:schemeClr val="tx1"/>
                              </a:solidFill>
                              <a:latin typeface="Cambria Math" panose="02040503050406030204" pitchFamily="18" charset="0"/>
                            </a:rPr>
                            <m:t>,</m:t>
                          </m:r>
                          <m:r>
                            <a:rPr lang="en-US" sz="2200" b="1" i="1" smtClean="0">
                              <a:solidFill>
                                <a:schemeClr val="tx1"/>
                              </a:solidFill>
                              <a:latin typeface="Cambria Math" panose="02040503050406030204" pitchFamily="18" charset="0"/>
                            </a:rPr>
                            <m:t>𝟎𝟎𝟎</m:t>
                          </m:r>
                        </m:den>
                      </m:f>
                      <m:r>
                        <a:rPr lang="en-US" sz="2200" b="1" i="0" smtClean="0">
                          <a:solidFill>
                            <a:schemeClr val="tx1"/>
                          </a:solidFill>
                          <a:latin typeface="Cambria Math" panose="02040503050406030204" pitchFamily="18" charset="0"/>
                        </a:rPr>
                        <m:t>=</m:t>
                      </m:r>
                      <m:r>
                        <a:rPr lang="en-US" sz="2200" b="1" i="0" smtClean="0">
                          <a:solidFill>
                            <a:schemeClr val="tx1"/>
                          </a:solidFill>
                          <a:latin typeface="Cambria Math" panose="02040503050406030204" pitchFamily="18" charset="0"/>
                        </a:rPr>
                        <m:t>𝟏</m:t>
                      </m:r>
                      <m:r>
                        <a:rPr lang="en-US" sz="2200" b="1" i="0" smtClean="0">
                          <a:solidFill>
                            <a:schemeClr val="tx1"/>
                          </a:solidFill>
                          <a:latin typeface="Cambria Math" panose="02040503050406030204" pitchFamily="18" charset="0"/>
                        </a:rPr>
                        <m:t>.</m:t>
                      </m:r>
                      <m:r>
                        <a:rPr lang="en-US" sz="2200" b="1" i="0" smtClean="0">
                          <a:solidFill>
                            <a:schemeClr val="tx1"/>
                          </a:solidFill>
                          <a:latin typeface="Cambria Math" panose="02040503050406030204" pitchFamily="18" charset="0"/>
                        </a:rPr>
                        <m:t>𝟎𝟗</m:t>
                      </m:r>
                    </m:oMath>
                  </m:oMathPara>
                </a14:m>
                <a:endParaRPr lang="en-GB" sz="2200" b="1" dirty="0">
                  <a:solidFill>
                    <a:schemeClr val="tx1"/>
                  </a:solidFill>
                </a:endParaRPr>
              </a:p>
              <a:p>
                <a:pPr>
                  <a:lnSpc>
                    <a:spcPct val="110000"/>
                  </a:lnSpc>
                </a:pPr>
                <a:endParaRPr lang="en-GB" sz="2000" dirty="0">
                  <a:solidFill>
                    <a:schemeClr val="tx1"/>
                  </a:solidFill>
                </a:endParaRPr>
              </a:p>
              <a:p>
                <a:pPr>
                  <a:lnSpc>
                    <a:spcPct val="110000"/>
                  </a:lnSpc>
                </a:pPr>
                <a:r>
                  <a:rPr lang="en-GB" sz="2000" dirty="0">
                    <a:solidFill>
                      <a:schemeClr val="tx1"/>
                    </a:solidFill>
                  </a:rPr>
                  <a:t>The PI of the project is 1.09.</a:t>
                </a:r>
              </a:p>
              <a:p>
                <a:pPr>
                  <a:lnSpc>
                    <a:spcPct val="110000"/>
                  </a:lnSpc>
                </a:pPr>
                <a:endParaRPr lang="en-GB" sz="2000" dirty="0">
                  <a:solidFill>
                    <a:schemeClr val="tx1"/>
                  </a:solidFill>
                </a:endParaRPr>
              </a:p>
              <a:p>
                <a:pPr>
                  <a:lnSpc>
                    <a:spcPct val="110000"/>
                  </a:lnSpc>
                </a:pPr>
                <a:r>
                  <a:rPr lang="en-GB" sz="2000" dirty="0">
                    <a:solidFill>
                      <a:schemeClr val="tx1"/>
                    </a:solidFill>
                  </a:rPr>
                  <a:t>As the PI is greater than 1, the project should be accepted for implementation.</a:t>
                </a:r>
              </a:p>
            </p:txBody>
          </p:sp>
        </mc:Choice>
        <mc:Fallback xmlns="">
          <p:sp>
            <p:nvSpPr>
              <p:cNvPr id="4" name="Text Placeholder 3"/>
              <p:cNvSpPr>
                <a:spLocks noGrp="1" noRot="1" noChangeAspect="1" noMove="1" noResize="1" noEditPoints="1" noAdjustHandles="1" noChangeArrowheads="1" noChangeShapeType="1" noTextEdit="1"/>
              </p:cNvSpPr>
              <p:nvPr>
                <p:ph type="body" sz="half" idx="2"/>
              </p:nvPr>
            </p:nvSpPr>
            <p:spPr>
              <a:xfrm>
                <a:off x="8408709" y="2545237"/>
                <a:ext cx="3657599" cy="3474563"/>
              </a:xfrm>
              <a:blipFill>
                <a:blip r:embed="rId5"/>
                <a:stretch>
                  <a:fillRect l="-1667" r="-2833"/>
                </a:stretch>
              </a:blipFill>
            </p:spPr>
            <p:txBody>
              <a:bodyPr/>
              <a:lstStyle/>
              <a:p>
                <a:r>
                  <a:rPr lang="en-GB">
                    <a:noFill/>
                  </a:rPr>
                  <a:t> </a:t>
                </a:r>
              </a:p>
            </p:txBody>
          </p:sp>
        </mc:Fallback>
      </mc:AlternateContent>
      <p:sp>
        <p:nvSpPr>
          <p:cNvPr id="5" name="Date Placeholder 4"/>
          <p:cNvSpPr>
            <a:spLocks noGrp="1"/>
          </p:cNvSpPr>
          <p:nvPr>
            <p:ph type="dt" sz="half" idx="10"/>
          </p:nvPr>
        </p:nvSpPr>
        <p:spPr/>
        <p:txBody>
          <a:bodyPr/>
          <a:lstStyle/>
          <a:p>
            <a:r>
              <a:rPr lang="en-US"/>
              <a:t>April 2021</a:t>
            </a:r>
          </a:p>
        </p:txBody>
      </p:sp>
      <p:sp>
        <p:nvSpPr>
          <p:cNvPr id="6" name="Footer Placeholder 5"/>
          <p:cNvSpPr>
            <a:spLocks noGrp="1"/>
          </p:cNvSpPr>
          <p:nvPr>
            <p:ph type="ftr" sz="quarter" idx="11"/>
          </p:nvPr>
        </p:nvSpPr>
        <p:spPr/>
        <p:txBody>
          <a:bodyPr/>
          <a:lstStyle/>
          <a:p>
            <a:r>
              <a:rPr lang="en-GB"/>
              <a:t>Prepared by A. Essel-Anderson</a:t>
            </a:r>
          </a:p>
        </p:txBody>
      </p:sp>
      <p:sp>
        <p:nvSpPr>
          <p:cNvPr id="7" name="Slide Number Placeholder 6"/>
          <p:cNvSpPr>
            <a:spLocks noGrp="1"/>
          </p:cNvSpPr>
          <p:nvPr>
            <p:ph type="sldNum" sz="quarter" idx="12"/>
          </p:nvPr>
        </p:nvSpPr>
        <p:spPr/>
        <p:txBody>
          <a:bodyPr/>
          <a:lstStyle/>
          <a:p>
            <a:fld id="{7DC1BBB0-96F0-4077-A278-0F3FB5C104D3}" type="slidenum">
              <a:rPr lang="en-GB" smtClean="0"/>
              <a:t>20</a:t>
            </a:fld>
            <a:endParaRPr lang="en-GB"/>
          </a:p>
        </p:txBody>
      </p:sp>
      <p:graphicFrame>
        <p:nvGraphicFramePr>
          <p:cNvPr id="8" name="Content Placeholder 7"/>
          <p:cNvGraphicFramePr>
            <a:graphicFrameLocks noGrp="1" noChangeAspect="1"/>
          </p:cNvGraphicFramePr>
          <p:nvPr>
            <p:ph idx="1"/>
            <p:extLst>
              <p:ext uri="{D42A27DB-BD31-4B8C-83A1-F6EECF244321}">
                <p14:modId xmlns:p14="http://schemas.microsoft.com/office/powerpoint/2010/main" val="611668593"/>
              </p:ext>
            </p:extLst>
          </p:nvPr>
        </p:nvGraphicFramePr>
        <p:xfrm>
          <a:off x="842962" y="531176"/>
          <a:ext cx="7009565" cy="5488623"/>
        </p:xfrm>
        <a:graphic>
          <a:graphicData uri="http://schemas.openxmlformats.org/presentationml/2006/ole">
            <mc:AlternateContent xmlns:mc="http://schemas.openxmlformats.org/markup-compatibility/2006">
              <mc:Choice xmlns:v="urn:schemas-microsoft-com:vml" Requires="v">
                <p:oleObj name="Worksheet" r:id="rId6" imgW="6019729" imgH="4625206" progId="Excel.Sheet.12">
                  <p:embed/>
                </p:oleObj>
              </mc:Choice>
              <mc:Fallback>
                <p:oleObj name="Worksheet" r:id="rId6" imgW="6019729" imgH="4625206" progId="Excel.Sheet.12">
                  <p:embed/>
                  <p:pic>
                    <p:nvPicPr>
                      <p:cNvPr id="8" name="Content Placeholder 7"/>
                      <p:cNvPicPr/>
                      <p:nvPr/>
                    </p:nvPicPr>
                    <p:blipFill>
                      <a:blip r:embed="rId7"/>
                      <a:stretch>
                        <a:fillRect/>
                      </a:stretch>
                    </p:blipFill>
                    <p:spPr>
                      <a:xfrm>
                        <a:off x="842962" y="531176"/>
                        <a:ext cx="7009565" cy="5488623"/>
                      </a:xfrm>
                      <a:prstGeom prst="rect">
                        <a:avLst/>
                      </a:prstGeom>
                    </p:spPr>
                  </p:pic>
                </p:oleObj>
              </mc:Fallback>
            </mc:AlternateContent>
          </a:graphicData>
        </a:graphic>
      </p:graphicFrame>
    </p:spTree>
    <p:extLst>
      <p:ext uri="{BB962C8B-B14F-4D97-AF65-F5344CB8AC3E}">
        <p14:creationId xmlns:p14="http://schemas.microsoft.com/office/powerpoint/2010/main" val="543506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29FA1A24-E18C-469F-9E2D-0FD85491A869}"/>
              </a:ext>
            </a:extLst>
          </p:cNvPr>
          <p:cNvSpPr>
            <a:spLocks noGrp="1"/>
          </p:cNvSpPr>
          <p:nvPr>
            <p:ph type="title"/>
          </p:nvPr>
        </p:nvSpPr>
        <p:spPr>
          <a:xfrm>
            <a:off x="720489" y="274637"/>
            <a:ext cx="10517487" cy="1186517"/>
          </a:xfrm>
        </p:spPr>
        <p:txBody>
          <a:bodyPr>
            <a:normAutofit fontScale="90000"/>
          </a:bodyPr>
          <a:lstStyle/>
          <a:p>
            <a:pPr algn="ctr">
              <a:defRPr/>
            </a:pPr>
            <a:r>
              <a:rPr lang="en-US" b="1" dirty="0"/>
              <a:t>Relationship between NPV and PI</a:t>
            </a:r>
          </a:p>
        </p:txBody>
      </p:sp>
      <p:graphicFrame>
        <p:nvGraphicFramePr>
          <p:cNvPr id="4" name="Content Placeholder 3">
            <a:extLst>
              <a:ext uri="{FF2B5EF4-FFF2-40B4-BE49-F238E27FC236}">
                <a16:creationId xmlns:a16="http://schemas.microsoft.com/office/drawing/2014/main" id="{9DAB4248-05FF-4163-AB10-28FB0C60C9FD}"/>
              </a:ext>
            </a:extLst>
          </p:cNvPr>
          <p:cNvGraphicFramePr>
            <a:graphicFrameLocks noGrp="1"/>
          </p:cNvGraphicFramePr>
          <p:nvPr>
            <p:ph sz="quarter" idx="1"/>
            <p:extLst>
              <p:ext uri="{D42A27DB-BD31-4B8C-83A1-F6EECF244321}">
                <p14:modId xmlns:p14="http://schemas.microsoft.com/office/powerpoint/2010/main" val="3308279249"/>
              </p:ext>
            </p:extLst>
          </p:nvPr>
        </p:nvGraphicFramePr>
        <p:xfrm>
          <a:off x="720489" y="1590396"/>
          <a:ext cx="10517487" cy="45531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4276" name="Slide Number Placeholder 3">
            <a:extLst>
              <a:ext uri="{FF2B5EF4-FFF2-40B4-BE49-F238E27FC236}">
                <a16:creationId xmlns:a16="http://schemas.microsoft.com/office/drawing/2014/main" id="{7144CA53-69DE-4C27-9910-7CA25D961659}"/>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a:spcBef>
                <a:spcPct val="0"/>
              </a:spcBef>
              <a:buClrTx/>
              <a:buSzTx/>
              <a:buFontTx/>
              <a:buNone/>
            </a:pPr>
            <a:fld id="{C7D31E0E-2585-404A-83C8-36D8743AF9CD}" type="slidenum">
              <a:rPr lang="en-US" altLang="en-US" sz="1400">
                <a:solidFill>
                  <a:srgbClr val="FFFFFF"/>
                </a:solidFill>
                <a:latin typeface="Arial" panose="020B0604020202020204" pitchFamily="34" charset="0"/>
              </a:rPr>
              <a:pPr>
                <a:spcBef>
                  <a:spcPct val="0"/>
                </a:spcBef>
                <a:buClrTx/>
                <a:buSzTx/>
                <a:buFontTx/>
                <a:buNone/>
              </a:pPr>
              <a:t>21</a:t>
            </a:fld>
            <a:endParaRPr lang="en-US" altLang="en-US" sz="1400">
              <a:solidFill>
                <a:srgbClr val="FFFFFF"/>
              </a:solidFill>
              <a:latin typeface="Arial" panose="020B0604020202020204" pitchFamily="34" charset="0"/>
            </a:endParaRPr>
          </a:p>
        </p:txBody>
      </p:sp>
      <p:sp>
        <p:nvSpPr>
          <p:cNvPr id="2" name="Date Placeholder 1">
            <a:extLst>
              <a:ext uri="{FF2B5EF4-FFF2-40B4-BE49-F238E27FC236}">
                <a16:creationId xmlns:a16="http://schemas.microsoft.com/office/drawing/2014/main" id="{2B1EB397-B53B-455A-8318-61E940D65389}"/>
              </a:ext>
            </a:extLst>
          </p:cNvPr>
          <p:cNvSpPr>
            <a:spLocks noGrp="1"/>
          </p:cNvSpPr>
          <p:nvPr>
            <p:ph type="dt" sz="half" idx="10"/>
          </p:nvPr>
        </p:nvSpPr>
        <p:spPr/>
        <p:txBody>
          <a:bodyPr/>
          <a:lstStyle/>
          <a:p>
            <a:r>
              <a:rPr lang="en-US"/>
              <a:t>April 2021</a:t>
            </a:r>
            <a:endParaRPr lang="en-US" dirty="0"/>
          </a:p>
        </p:txBody>
      </p:sp>
      <p:sp>
        <p:nvSpPr>
          <p:cNvPr id="3" name="Footer Placeholder 2">
            <a:extLst>
              <a:ext uri="{FF2B5EF4-FFF2-40B4-BE49-F238E27FC236}">
                <a16:creationId xmlns:a16="http://schemas.microsoft.com/office/drawing/2014/main" id="{78A5E02A-68A2-4EB0-99FF-CE4DDB0C3724}"/>
              </a:ext>
            </a:extLst>
          </p:cNvPr>
          <p:cNvSpPr>
            <a:spLocks noGrp="1"/>
          </p:cNvSpPr>
          <p:nvPr>
            <p:ph type="ftr" sz="quarter" idx="11"/>
          </p:nvPr>
        </p:nvSpPr>
        <p:spPr/>
        <p:txBody>
          <a:bodyPr/>
          <a:lstStyle/>
          <a:p>
            <a:r>
              <a:rPr lang="en-US"/>
              <a:t>Prepared by A. Essel-Anderson</a:t>
            </a:r>
            <a:endParaRPr lang="en-US" dirty="0"/>
          </a:p>
        </p:txBody>
      </p:sp>
    </p:spTree>
    <p:extLst>
      <p:ext uri="{BB962C8B-B14F-4D97-AF65-F5344CB8AC3E}">
        <p14:creationId xmlns:p14="http://schemas.microsoft.com/office/powerpoint/2010/main" val="1382939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2193457B-3554-4DA8-B684-08E101E117E2}"/>
              </a:ext>
            </a:extLst>
          </p:cNvPr>
          <p:cNvSpPr>
            <a:spLocks noGrp="1"/>
          </p:cNvSpPr>
          <p:nvPr>
            <p:ph type="title"/>
          </p:nvPr>
        </p:nvSpPr>
        <p:spPr>
          <a:xfrm>
            <a:off x="1088136" y="274638"/>
            <a:ext cx="10149840" cy="1249362"/>
          </a:xfrm>
        </p:spPr>
        <p:txBody>
          <a:bodyPr>
            <a:normAutofit/>
          </a:bodyPr>
          <a:lstStyle/>
          <a:p>
            <a:pPr algn="ctr">
              <a:defRPr/>
            </a:pPr>
            <a:r>
              <a:rPr lang="en-US" b="1" dirty="0"/>
              <a:t>Strength and weakness of PI</a:t>
            </a:r>
            <a:endParaRPr lang="en-US" dirty="0"/>
          </a:p>
        </p:txBody>
      </p:sp>
      <p:graphicFrame>
        <p:nvGraphicFramePr>
          <p:cNvPr id="4" name="Content Placeholder 3">
            <a:extLst>
              <a:ext uri="{FF2B5EF4-FFF2-40B4-BE49-F238E27FC236}">
                <a16:creationId xmlns:a16="http://schemas.microsoft.com/office/drawing/2014/main" id="{6795DAC2-97E4-4099-9D78-61F2DA909696}"/>
              </a:ext>
            </a:extLst>
          </p:cNvPr>
          <p:cNvGraphicFramePr>
            <a:graphicFrameLocks noGrp="1"/>
          </p:cNvGraphicFramePr>
          <p:nvPr>
            <p:ph sz="quarter" idx="1"/>
            <p:extLst>
              <p:ext uri="{D42A27DB-BD31-4B8C-83A1-F6EECF244321}">
                <p14:modId xmlns:p14="http://schemas.microsoft.com/office/powerpoint/2010/main" val="3137381094"/>
              </p:ext>
            </p:extLst>
          </p:nvPr>
        </p:nvGraphicFramePr>
        <p:xfrm>
          <a:off x="1088136" y="1809946"/>
          <a:ext cx="10073199" cy="39026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5300" name="Slide Number Placeholder 3">
            <a:extLst>
              <a:ext uri="{FF2B5EF4-FFF2-40B4-BE49-F238E27FC236}">
                <a16:creationId xmlns:a16="http://schemas.microsoft.com/office/drawing/2014/main" id="{D8F6422E-F1BB-4F59-B72E-A4E079516B43}"/>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a:spcBef>
                <a:spcPct val="0"/>
              </a:spcBef>
              <a:buClrTx/>
              <a:buSzTx/>
              <a:buFontTx/>
              <a:buNone/>
            </a:pPr>
            <a:fld id="{897BAEBB-321F-4213-8811-78F00145D5BD}" type="slidenum">
              <a:rPr lang="en-US" altLang="en-US" sz="1400">
                <a:solidFill>
                  <a:srgbClr val="FFFFFF"/>
                </a:solidFill>
                <a:latin typeface="Arial" panose="020B0604020202020204" pitchFamily="34" charset="0"/>
              </a:rPr>
              <a:pPr>
                <a:spcBef>
                  <a:spcPct val="0"/>
                </a:spcBef>
                <a:buClrTx/>
                <a:buSzTx/>
                <a:buFontTx/>
                <a:buNone/>
              </a:pPr>
              <a:t>22</a:t>
            </a:fld>
            <a:endParaRPr lang="en-US" altLang="en-US" sz="1400">
              <a:solidFill>
                <a:srgbClr val="FFFFFF"/>
              </a:solidFill>
              <a:latin typeface="Arial" panose="020B0604020202020204" pitchFamily="34" charset="0"/>
            </a:endParaRPr>
          </a:p>
        </p:txBody>
      </p:sp>
      <p:sp>
        <p:nvSpPr>
          <p:cNvPr id="2" name="Date Placeholder 1">
            <a:extLst>
              <a:ext uri="{FF2B5EF4-FFF2-40B4-BE49-F238E27FC236}">
                <a16:creationId xmlns:a16="http://schemas.microsoft.com/office/drawing/2014/main" id="{AFDE8BB2-0656-47F9-A4F8-89B0824F0E3C}"/>
              </a:ext>
            </a:extLst>
          </p:cNvPr>
          <p:cNvSpPr>
            <a:spLocks noGrp="1"/>
          </p:cNvSpPr>
          <p:nvPr>
            <p:ph type="dt" sz="half" idx="10"/>
          </p:nvPr>
        </p:nvSpPr>
        <p:spPr/>
        <p:txBody>
          <a:bodyPr/>
          <a:lstStyle/>
          <a:p>
            <a:r>
              <a:rPr lang="en-US"/>
              <a:t>April 2021</a:t>
            </a:r>
            <a:endParaRPr lang="en-US" dirty="0"/>
          </a:p>
        </p:txBody>
      </p:sp>
      <p:sp>
        <p:nvSpPr>
          <p:cNvPr id="3" name="Footer Placeholder 2">
            <a:extLst>
              <a:ext uri="{FF2B5EF4-FFF2-40B4-BE49-F238E27FC236}">
                <a16:creationId xmlns:a16="http://schemas.microsoft.com/office/drawing/2014/main" id="{8A74F638-C7AD-4733-8746-AB992FD949BD}"/>
              </a:ext>
            </a:extLst>
          </p:cNvPr>
          <p:cNvSpPr>
            <a:spLocks noGrp="1"/>
          </p:cNvSpPr>
          <p:nvPr>
            <p:ph type="ftr" sz="quarter" idx="11"/>
          </p:nvPr>
        </p:nvSpPr>
        <p:spPr/>
        <p:txBody>
          <a:bodyPr/>
          <a:lstStyle/>
          <a:p>
            <a:r>
              <a:rPr lang="en-US"/>
              <a:t>Prepared by A. Essel-Anderson</a:t>
            </a:r>
            <a:endParaRPr lang="en-US" dirty="0"/>
          </a:p>
        </p:txBody>
      </p:sp>
    </p:spTree>
    <p:extLst>
      <p:ext uri="{BB962C8B-B14F-4D97-AF65-F5344CB8AC3E}">
        <p14:creationId xmlns:p14="http://schemas.microsoft.com/office/powerpoint/2010/main" val="3719412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April 2021</a:t>
            </a:r>
            <a:endParaRPr lang="en-US" dirty="0"/>
          </a:p>
        </p:txBody>
      </p:sp>
      <p:sp>
        <p:nvSpPr>
          <p:cNvPr id="3" name="Footer Placeholder 2">
            <a:extLst>
              <a:ext uri="{FF2B5EF4-FFF2-40B4-BE49-F238E27FC236}">
                <a16:creationId xmlns:a16="http://schemas.microsoft.com/office/drawing/2014/main" id="{B0B451D8-3BE4-45DA-9B91-8848A8B55A6F}"/>
              </a:ext>
            </a:extLst>
          </p:cNvPr>
          <p:cNvSpPr>
            <a:spLocks noGrp="1"/>
          </p:cNvSpPr>
          <p:nvPr>
            <p:ph type="ftr" sz="quarter" idx="11"/>
          </p:nvPr>
        </p:nvSpPr>
        <p:spPr/>
        <p:txBody>
          <a:bodyPr/>
          <a:lstStyle/>
          <a:p>
            <a:r>
              <a:rPr lang="en-US"/>
              <a:t>Prepared by A. Essel-Anderson</a:t>
            </a:r>
            <a:endParaRPr lang="en-US" dirty="0"/>
          </a:p>
        </p:txBody>
      </p:sp>
      <p:sp>
        <p:nvSpPr>
          <p:cNvPr id="4" name="Slide Number Placeholder 3">
            <a:extLst>
              <a:ext uri="{FF2B5EF4-FFF2-40B4-BE49-F238E27FC236}">
                <a16:creationId xmlns:a16="http://schemas.microsoft.com/office/drawing/2014/main" id="{F60F8DB6-0467-4C06-827A-4C081C71D76E}"/>
              </a:ext>
            </a:extLst>
          </p:cNvPr>
          <p:cNvSpPr>
            <a:spLocks noGrp="1"/>
          </p:cNvSpPr>
          <p:nvPr>
            <p:ph type="sldNum" sz="quarter" idx="12"/>
          </p:nvPr>
        </p:nvSpPr>
        <p:spPr/>
        <p:txBody>
          <a:bodyPr/>
          <a:lstStyle/>
          <a:p>
            <a:fld id="{4FAB73BC-B049-4115-A692-8D63A059BFB8}" type="slidenum">
              <a:rPr lang="en-US" smtClean="0"/>
              <a:pPr/>
              <a:t>23</a:t>
            </a:fld>
            <a:endParaRPr lang="en-US" dirty="0"/>
          </a:p>
        </p:txBody>
      </p:sp>
      <p:graphicFrame>
        <p:nvGraphicFramePr>
          <p:cNvPr id="6" name="Diagram 5"/>
          <p:cNvGraphicFramePr/>
          <p:nvPr>
            <p:extLst>
              <p:ext uri="{D42A27DB-BD31-4B8C-83A1-F6EECF244321}">
                <p14:modId xmlns:p14="http://schemas.microsoft.com/office/powerpoint/2010/main" val="1262895686"/>
              </p:ext>
            </p:extLst>
          </p:nvPr>
        </p:nvGraphicFramePr>
        <p:xfrm>
          <a:off x="2014330" y="2988859"/>
          <a:ext cx="7315200" cy="26340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p:cNvGraphicFramePr/>
          <p:nvPr/>
        </p:nvGraphicFramePr>
        <p:xfrm>
          <a:off x="665917" y="1760562"/>
          <a:ext cx="2806153" cy="20608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8954737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nchor="ctr">
            <a:normAutofit/>
          </a:bodyPr>
          <a:lstStyle/>
          <a:p>
            <a:pPr algn="ctr"/>
            <a:r>
              <a:rPr lang="en-GB" dirty="0"/>
              <a:t>The internal rate of return (IRR) technique</a:t>
            </a:r>
          </a:p>
        </p:txBody>
      </p:sp>
      <mc:AlternateContent xmlns:mc="http://schemas.openxmlformats.org/markup-compatibility/2006" xmlns:a14="http://schemas.microsoft.com/office/drawing/2010/main">
        <mc:Choice Requires="a14">
          <p:graphicFrame>
            <p:nvGraphicFramePr>
              <p:cNvPr id="7" name="Content Placeholder 6"/>
              <p:cNvGraphicFramePr>
                <a:graphicFrameLocks noGrp="1"/>
              </p:cNvGraphicFramePr>
              <p:nvPr>
                <p:ph idx="1"/>
                <p:extLst>
                  <p:ext uri="{D42A27DB-BD31-4B8C-83A1-F6EECF244321}">
                    <p14:modId xmlns:p14="http://schemas.microsoft.com/office/powerpoint/2010/main" val="3728314561"/>
                  </p:ext>
                </p:extLst>
              </p:nvPr>
            </p:nvGraphicFramePr>
            <p:xfrm>
              <a:off x="838200" y="685800"/>
              <a:ext cx="6711950" cy="5019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7" name="Content Placeholder 6"/>
              <p:cNvGraphicFramePr>
                <a:graphicFrameLocks noGrp="1"/>
              </p:cNvGraphicFramePr>
              <p:nvPr>
                <p:ph idx="1"/>
                <p:extLst>
                  <p:ext uri="{D42A27DB-BD31-4B8C-83A1-F6EECF244321}">
                    <p14:modId xmlns:p14="http://schemas.microsoft.com/office/powerpoint/2010/main" val="3728314561"/>
                  </p:ext>
                </p:extLst>
              </p:nvPr>
            </p:nvGraphicFramePr>
            <p:xfrm>
              <a:off x="838200" y="685800"/>
              <a:ext cx="6711950" cy="501967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Text Placeholder 4">
            <a:extLst>
              <a:ext uri="{FF2B5EF4-FFF2-40B4-BE49-F238E27FC236}">
                <a16:creationId xmlns:a16="http://schemas.microsoft.com/office/drawing/2014/main" id="{B0D440CA-464F-447E-BB13-FCA4A4B6B55E}"/>
              </a:ext>
            </a:extLst>
          </p:cNvPr>
          <p:cNvSpPr>
            <a:spLocks noGrp="1"/>
          </p:cNvSpPr>
          <p:nvPr>
            <p:ph type="body" sz="half" idx="2"/>
          </p:nvPr>
        </p:nvSpPr>
        <p:spPr>
          <a:xfrm>
            <a:off x="8549640" y="2696066"/>
            <a:ext cx="3200400" cy="2648932"/>
          </a:xfrm>
          <a:solidFill>
            <a:schemeClr val="bg1"/>
          </a:solidFill>
        </p:spPr>
        <p:txBody>
          <a:bodyPr>
            <a:normAutofit/>
          </a:bodyPr>
          <a:lstStyle/>
          <a:p>
            <a:pPr lvl="0"/>
            <a:r>
              <a:rPr lang="en-GB" sz="2000" dirty="0">
                <a:solidFill>
                  <a:schemeClr val="tx1"/>
                </a:solidFill>
              </a:rPr>
              <a:t>The IRR is the discount rate that equates the aggregate PV of future cash flows to the initial investment.</a:t>
            </a:r>
          </a:p>
          <a:p>
            <a:pPr lvl="0"/>
            <a:r>
              <a:rPr lang="en-GB" sz="2000" dirty="0">
                <a:solidFill>
                  <a:schemeClr val="tx1"/>
                </a:solidFill>
              </a:rPr>
              <a:t>That is, the discount rate that yields a zero NPV.</a:t>
            </a:r>
          </a:p>
          <a:p>
            <a:endParaRPr lang="en-GB" sz="2000" dirty="0">
              <a:solidFill>
                <a:schemeClr val="tx1"/>
              </a:solidFill>
            </a:endParaRPr>
          </a:p>
        </p:txBody>
      </p:sp>
      <p:sp>
        <p:nvSpPr>
          <p:cNvPr id="3" name="Date Placeholder 2">
            <a:extLst>
              <a:ext uri="{FF2B5EF4-FFF2-40B4-BE49-F238E27FC236}">
                <a16:creationId xmlns:a16="http://schemas.microsoft.com/office/drawing/2014/main" id="{6BE6AE72-6066-4BAC-9377-AE018F0190B4}"/>
              </a:ext>
            </a:extLst>
          </p:cNvPr>
          <p:cNvSpPr>
            <a:spLocks noGrp="1"/>
          </p:cNvSpPr>
          <p:nvPr>
            <p:ph type="dt" sz="half" idx="10"/>
          </p:nvPr>
        </p:nvSpPr>
        <p:spPr/>
        <p:txBody>
          <a:bodyPr/>
          <a:lstStyle/>
          <a:p>
            <a:r>
              <a:rPr lang="en-US"/>
              <a:t>April 2021</a:t>
            </a:r>
            <a:endParaRPr lang="en-US" dirty="0"/>
          </a:p>
        </p:txBody>
      </p:sp>
      <p:sp>
        <p:nvSpPr>
          <p:cNvPr id="4" name="Footer Placeholder 3">
            <a:extLst>
              <a:ext uri="{FF2B5EF4-FFF2-40B4-BE49-F238E27FC236}">
                <a16:creationId xmlns:a16="http://schemas.microsoft.com/office/drawing/2014/main" id="{4FCCD036-5F49-4FAD-BD80-30AA7EFE7C92}"/>
              </a:ext>
            </a:extLst>
          </p:cNvPr>
          <p:cNvSpPr>
            <a:spLocks noGrp="1"/>
          </p:cNvSpPr>
          <p:nvPr>
            <p:ph type="ftr" sz="quarter" idx="11"/>
          </p:nvPr>
        </p:nvSpPr>
        <p:spPr/>
        <p:txBody>
          <a:bodyPr/>
          <a:lstStyle/>
          <a:p>
            <a:r>
              <a:rPr lang="en-US"/>
              <a:t>Prepared by A. Essel-Anderson</a:t>
            </a:r>
            <a:endParaRPr lang="en-US" dirty="0"/>
          </a:p>
        </p:txBody>
      </p:sp>
      <p:sp>
        <p:nvSpPr>
          <p:cNvPr id="6" name="Slide Number Placeholder 5"/>
          <p:cNvSpPr>
            <a:spLocks noGrp="1"/>
          </p:cNvSpPr>
          <p:nvPr>
            <p:ph type="sldNum" sz="quarter" idx="12"/>
          </p:nvPr>
        </p:nvSpPr>
        <p:spPr/>
        <p:txBody>
          <a:bodyPr/>
          <a:lstStyle/>
          <a:p>
            <a:fld id="{7DC1BBB0-96F0-4077-A278-0F3FB5C104D3}" type="slidenum">
              <a:rPr lang="en-GB" smtClean="0"/>
              <a:t>24</a:t>
            </a:fld>
            <a:endParaRPr lang="en-GB"/>
          </a:p>
        </p:txBody>
      </p:sp>
    </p:spTree>
    <p:extLst>
      <p:ext uri="{BB962C8B-B14F-4D97-AF65-F5344CB8AC3E}">
        <p14:creationId xmlns:p14="http://schemas.microsoft.com/office/powerpoint/2010/main" val="940984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03129" y="220091"/>
            <a:ext cx="3448079" cy="1367549"/>
          </a:xfrm>
          <a:solidFill>
            <a:schemeClr val="bg1"/>
          </a:solidFill>
        </p:spPr>
        <p:txBody>
          <a:bodyPr anchor="ctr"/>
          <a:lstStyle/>
          <a:p>
            <a:pPr algn="ctr"/>
            <a:r>
              <a:rPr lang="en-GB" dirty="0"/>
              <a:t>Illustration 10.1: Based on IRR</a:t>
            </a:r>
          </a:p>
        </p:txBody>
      </p:sp>
      <p:sp>
        <p:nvSpPr>
          <p:cNvPr id="4" name="Text Placeholder 3"/>
          <p:cNvSpPr>
            <a:spLocks noGrp="1"/>
          </p:cNvSpPr>
          <p:nvPr>
            <p:ph type="body" sz="half" idx="2"/>
          </p:nvPr>
        </p:nvSpPr>
        <p:spPr>
          <a:xfrm>
            <a:off x="8503128" y="1939332"/>
            <a:ext cx="3448079" cy="4069582"/>
          </a:xfrm>
          <a:solidFill>
            <a:schemeClr val="bg1"/>
          </a:solidFill>
        </p:spPr>
        <p:txBody>
          <a:bodyPr>
            <a:normAutofit/>
          </a:bodyPr>
          <a:lstStyle/>
          <a:p>
            <a:pPr>
              <a:lnSpc>
                <a:spcPct val="110000"/>
              </a:lnSpc>
            </a:pPr>
            <a:r>
              <a:rPr lang="en-GB" sz="2000" dirty="0">
                <a:solidFill>
                  <a:schemeClr val="tx1"/>
                </a:solidFill>
              </a:rPr>
              <a:t>The IRR of the project is 22.3%.</a:t>
            </a:r>
          </a:p>
          <a:p>
            <a:pPr>
              <a:lnSpc>
                <a:spcPct val="110000"/>
              </a:lnSpc>
            </a:pPr>
            <a:endParaRPr lang="en-GB" sz="1000" dirty="0">
              <a:solidFill>
                <a:schemeClr val="tx1"/>
              </a:solidFill>
            </a:endParaRPr>
          </a:p>
          <a:p>
            <a:pPr>
              <a:lnSpc>
                <a:spcPct val="110000"/>
              </a:lnSpc>
            </a:pPr>
            <a:r>
              <a:rPr lang="en-GB" sz="2000" dirty="0">
                <a:solidFill>
                  <a:schemeClr val="tx1"/>
                </a:solidFill>
              </a:rPr>
              <a:t>Set the hurdle rate to the cost of capital.</a:t>
            </a:r>
          </a:p>
          <a:p>
            <a:pPr>
              <a:lnSpc>
                <a:spcPct val="110000"/>
              </a:lnSpc>
            </a:pPr>
            <a:endParaRPr lang="en-GB" sz="1000" dirty="0">
              <a:solidFill>
                <a:schemeClr val="tx1"/>
              </a:solidFill>
            </a:endParaRPr>
          </a:p>
          <a:p>
            <a:pPr>
              <a:lnSpc>
                <a:spcPct val="110000"/>
              </a:lnSpc>
            </a:pPr>
            <a:r>
              <a:rPr lang="en-GB" sz="2000" dirty="0">
                <a:solidFill>
                  <a:schemeClr val="tx1"/>
                </a:solidFill>
              </a:rPr>
              <a:t>As the IRR (22.3%) is greater than the cost of capital (18%), the project should be accepted for implementation.</a:t>
            </a:r>
          </a:p>
        </p:txBody>
      </p:sp>
      <p:sp>
        <p:nvSpPr>
          <p:cNvPr id="5" name="Date Placeholder 4"/>
          <p:cNvSpPr>
            <a:spLocks noGrp="1"/>
          </p:cNvSpPr>
          <p:nvPr>
            <p:ph type="dt" sz="half" idx="10"/>
          </p:nvPr>
        </p:nvSpPr>
        <p:spPr/>
        <p:txBody>
          <a:bodyPr/>
          <a:lstStyle/>
          <a:p>
            <a:r>
              <a:rPr lang="en-US"/>
              <a:t>April 2021</a:t>
            </a:r>
          </a:p>
        </p:txBody>
      </p:sp>
      <p:sp>
        <p:nvSpPr>
          <p:cNvPr id="6" name="Footer Placeholder 5"/>
          <p:cNvSpPr>
            <a:spLocks noGrp="1"/>
          </p:cNvSpPr>
          <p:nvPr>
            <p:ph type="ftr" sz="quarter" idx="11"/>
          </p:nvPr>
        </p:nvSpPr>
        <p:spPr/>
        <p:txBody>
          <a:bodyPr/>
          <a:lstStyle/>
          <a:p>
            <a:r>
              <a:rPr lang="en-GB"/>
              <a:t>Prepared by A. Essel-Anderson</a:t>
            </a:r>
          </a:p>
        </p:txBody>
      </p:sp>
      <p:sp>
        <p:nvSpPr>
          <p:cNvPr id="7" name="Slide Number Placeholder 6"/>
          <p:cNvSpPr>
            <a:spLocks noGrp="1"/>
          </p:cNvSpPr>
          <p:nvPr>
            <p:ph type="sldNum" sz="quarter" idx="12"/>
          </p:nvPr>
        </p:nvSpPr>
        <p:spPr/>
        <p:txBody>
          <a:bodyPr/>
          <a:lstStyle/>
          <a:p>
            <a:fld id="{7DC1BBB0-96F0-4077-A278-0F3FB5C104D3}" type="slidenum">
              <a:rPr lang="en-GB" smtClean="0"/>
              <a:t>25</a:t>
            </a:fld>
            <a:endParaRPr lang="en-GB"/>
          </a:p>
        </p:txBody>
      </p:sp>
      <p:graphicFrame>
        <p:nvGraphicFramePr>
          <p:cNvPr id="8" name="Content Placeholder 7"/>
          <p:cNvGraphicFramePr>
            <a:graphicFrameLocks noGrp="1" noChangeAspect="1"/>
          </p:cNvGraphicFramePr>
          <p:nvPr>
            <p:ph idx="1"/>
            <p:extLst>
              <p:ext uri="{D42A27DB-BD31-4B8C-83A1-F6EECF244321}">
                <p14:modId xmlns:p14="http://schemas.microsoft.com/office/powerpoint/2010/main" val="2600736022"/>
              </p:ext>
            </p:extLst>
          </p:nvPr>
        </p:nvGraphicFramePr>
        <p:xfrm>
          <a:off x="895546" y="220092"/>
          <a:ext cx="6787299" cy="4427322"/>
        </p:xfrm>
        <a:graphic>
          <a:graphicData uri="http://schemas.openxmlformats.org/presentationml/2006/ole">
            <mc:AlternateContent xmlns:mc="http://schemas.openxmlformats.org/markup-compatibility/2006">
              <mc:Choice xmlns:v="urn:schemas-microsoft-com:vml" Requires="v">
                <p:oleObj name="Worksheet" r:id="rId2" imgW="7002603" imgH="4632881" progId="Excel.Sheet.12">
                  <p:embed/>
                </p:oleObj>
              </mc:Choice>
              <mc:Fallback>
                <p:oleObj name="Worksheet" r:id="rId2" imgW="7002603" imgH="4632881" progId="Excel.Sheet.12">
                  <p:embed/>
                  <p:pic>
                    <p:nvPicPr>
                      <p:cNvPr id="8" name="Content Placeholder 7"/>
                      <p:cNvPicPr/>
                      <p:nvPr/>
                    </p:nvPicPr>
                    <p:blipFill>
                      <a:blip r:embed="rId3"/>
                      <a:stretch>
                        <a:fillRect/>
                      </a:stretch>
                    </p:blipFill>
                    <p:spPr>
                      <a:xfrm>
                        <a:off x="895546" y="220092"/>
                        <a:ext cx="6787299" cy="4427322"/>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1A7CC12-EB32-4F39-8252-11441C3C53D2}"/>
                  </a:ext>
                </a:extLst>
              </p:cNvPr>
              <p:cNvSpPr txBox="1"/>
              <p:nvPr/>
            </p:nvSpPr>
            <p:spPr>
              <a:xfrm>
                <a:off x="895546" y="4746878"/>
                <a:ext cx="6787299" cy="16986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900" i="1" smtClean="0">
                              <a:latin typeface="Cambria Math" panose="02040503050406030204" pitchFamily="18" charset="0"/>
                            </a:rPr>
                          </m:ctrlPr>
                        </m:sSubPr>
                        <m:e>
                          <m:r>
                            <m:rPr>
                              <m:sty m:val="p"/>
                            </m:rPr>
                            <a:rPr lang="en-US" sz="1900">
                              <a:latin typeface="Cambria Math" panose="02040503050406030204" pitchFamily="18" charset="0"/>
                            </a:rPr>
                            <m:t>IRR</m:t>
                          </m:r>
                          <m:r>
                            <a:rPr lang="en-US" sz="1900">
                              <a:latin typeface="Cambria Math" panose="02040503050406030204" pitchFamily="18" charset="0"/>
                            </a:rPr>
                            <m:t>=</m:t>
                          </m:r>
                          <m:r>
                            <m:rPr>
                              <m:sty m:val="p"/>
                            </m:rPr>
                            <a:rPr lang="en-US" sz="1900">
                              <a:latin typeface="Cambria Math" panose="02040503050406030204" pitchFamily="18" charset="0"/>
                            </a:rPr>
                            <m:t>i</m:t>
                          </m:r>
                        </m:e>
                        <m:sub>
                          <m:r>
                            <m:rPr>
                              <m:sty m:val="p"/>
                            </m:rPr>
                            <a:rPr lang="en-US" sz="1900">
                              <a:latin typeface="Cambria Math" panose="02040503050406030204" pitchFamily="18" charset="0"/>
                            </a:rPr>
                            <m:t>L</m:t>
                          </m:r>
                        </m:sub>
                      </m:sSub>
                      <m:r>
                        <a:rPr lang="en-US" sz="1900">
                          <a:latin typeface="Cambria Math" panose="02040503050406030204" pitchFamily="18" charset="0"/>
                        </a:rPr>
                        <m:t>+</m:t>
                      </m:r>
                      <m:d>
                        <m:dPr>
                          <m:ctrlPr>
                            <a:rPr lang="en-US" sz="1900" i="1">
                              <a:latin typeface="Cambria Math" panose="02040503050406030204" pitchFamily="18" charset="0"/>
                            </a:rPr>
                          </m:ctrlPr>
                        </m:dPr>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m:rPr>
                                      <m:sty m:val="p"/>
                                    </m:rPr>
                                    <a:rPr lang="en-US" sz="1900">
                                      <a:latin typeface="Cambria Math" panose="02040503050406030204" pitchFamily="18" charset="0"/>
                                    </a:rPr>
                                    <m:t>NPV</m:t>
                                  </m:r>
                                </m:e>
                                <m:sub>
                                  <m:r>
                                    <m:rPr>
                                      <m:sty m:val="p"/>
                                    </m:rPr>
                                    <a:rPr lang="en-US" sz="1900">
                                      <a:latin typeface="Cambria Math" panose="02040503050406030204" pitchFamily="18" charset="0"/>
                                    </a:rPr>
                                    <m:t>L</m:t>
                                  </m:r>
                                </m:sub>
                              </m:sSub>
                            </m:num>
                            <m:den>
                              <m:sSub>
                                <m:sSubPr>
                                  <m:ctrlPr>
                                    <a:rPr lang="en-US" sz="1900" i="1">
                                      <a:latin typeface="Cambria Math" panose="02040503050406030204" pitchFamily="18" charset="0"/>
                                    </a:rPr>
                                  </m:ctrlPr>
                                </m:sSubPr>
                                <m:e>
                                  <m:r>
                                    <m:rPr>
                                      <m:sty m:val="p"/>
                                    </m:rPr>
                                    <a:rPr lang="en-US" sz="1900">
                                      <a:latin typeface="Cambria Math" panose="02040503050406030204" pitchFamily="18" charset="0"/>
                                    </a:rPr>
                                    <m:t>NPV</m:t>
                                  </m:r>
                                </m:e>
                                <m:sub>
                                  <m:r>
                                    <m:rPr>
                                      <m:sty m:val="p"/>
                                    </m:rPr>
                                    <a:rPr lang="en-US" sz="1900">
                                      <a:latin typeface="Cambria Math" panose="02040503050406030204" pitchFamily="18" charset="0"/>
                                    </a:rPr>
                                    <m:t>L</m:t>
                                  </m:r>
                                </m:sub>
                              </m:sSub>
                              <m:r>
                                <a:rPr lang="en-US" sz="1900">
                                  <a:latin typeface="Cambria Math" panose="02040503050406030204" pitchFamily="18" charset="0"/>
                                </a:rPr>
                                <m:t>−</m:t>
                              </m:r>
                              <m:sSub>
                                <m:sSubPr>
                                  <m:ctrlPr>
                                    <a:rPr lang="en-US" sz="1900" i="1">
                                      <a:latin typeface="Cambria Math" panose="02040503050406030204" pitchFamily="18" charset="0"/>
                                    </a:rPr>
                                  </m:ctrlPr>
                                </m:sSubPr>
                                <m:e>
                                  <m:r>
                                    <m:rPr>
                                      <m:sty m:val="p"/>
                                    </m:rPr>
                                    <a:rPr lang="en-US" sz="1900">
                                      <a:latin typeface="Cambria Math" panose="02040503050406030204" pitchFamily="18" charset="0"/>
                                    </a:rPr>
                                    <m:t>NPV</m:t>
                                  </m:r>
                                </m:e>
                                <m:sub>
                                  <m:r>
                                    <m:rPr>
                                      <m:sty m:val="p"/>
                                    </m:rPr>
                                    <a:rPr lang="en-US" sz="1900">
                                      <a:latin typeface="Cambria Math" panose="02040503050406030204" pitchFamily="18" charset="0"/>
                                    </a:rPr>
                                    <m:t>H</m:t>
                                  </m:r>
                                </m:sub>
                              </m:sSub>
                            </m:den>
                          </m:f>
                        </m:e>
                      </m:d>
                      <m:r>
                        <a:rPr lang="en-US" sz="1900">
                          <a:latin typeface="Cambria Math" panose="02040503050406030204" pitchFamily="18" charset="0"/>
                        </a:rPr>
                        <m:t>(</m:t>
                      </m:r>
                      <m:sSub>
                        <m:sSubPr>
                          <m:ctrlPr>
                            <a:rPr lang="en-US" sz="1900" i="1">
                              <a:latin typeface="Cambria Math" panose="02040503050406030204" pitchFamily="18" charset="0"/>
                            </a:rPr>
                          </m:ctrlPr>
                        </m:sSubPr>
                        <m:e>
                          <m:r>
                            <m:rPr>
                              <m:sty m:val="p"/>
                            </m:rPr>
                            <a:rPr lang="en-US" sz="1900">
                              <a:latin typeface="Cambria Math" panose="02040503050406030204" pitchFamily="18" charset="0"/>
                            </a:rPr>
                            <m:t>i</m:t>
                          </m:r>
                        </m:e>
                        <m:sub>
                          <m:r>
                            <m:rPr>
                              <m:sty m:val="p"/>
                            </m:rPr>
                            <a:rPr lang="en-US" sz="1900">
                              <a:latin typeface="Cambria Math" panose="02040503050406030204" pitchFamily="18" charset="0"/>
                            </a:rPr>
                            <m:t>H</m:t>
                          </m:r>
                        </m:sub>
                      </m:sSub>
                      <m:r>
                        <a:rPr lang="en-US" sz="1900">
                          <a:latin typeface="Cambria Math" panose="02040503050406030204" pitchFamily="18" charset="0"/>
                        </a:rPr>
                        <m:t>−</m:t>
                      </m:r>
                      <m:sSub>
                        <m:sSubPr>
                          <m:ctrlPr>
                            <a:rPr lang="en-US" sz="1900" i="1">
                              <a:latin typeface="Cambria Math" panose="02040503050406030204" pitchFamily="18" charset="0"/>
                            </a:rPr>
                          </m:ctrlPr>
                        </m:sSubPr>
                        <m:e>
                          <m:r>
                            <m:rPr>
                              <m:sty m:val="p"/>
                            </m:rPr>
                            <a:rPr lang="en-US" sz="1900">
                              <a:latin typeface="Cambria Math" panose="02040503050406030204" pitchFamily="18" charset="0"/>
                            </a:rPr>
                            <m:t>i</m:t>
                          </m:r>
                        </m:e>
                        <m:sub>
                          <m:r>
                            <m:rPr>
                              <m:sty m:val="p"/>
                            </m:rPr>
                            <a:rPr lang="en-US" sz="1900">
                              <a:latin typeface="Cambria Math" panose="02040503050406030204" pitchFamily="18" charset="0"/>
                            </a:rPr>
                            <m:t>L</m:t>
                          </m:r>
                        </m:sub>
                      </m:sSub>
                      <m:r>
                        <a:rPr lang="en-US" sz="1900">
                          <a:latin typeface="Cambria Math" panose="02040503050406030204" pitchFamily="18" charset="0"/>
                        </a:rPr>
                        <m:t>)</m:t>
                      </m:r>
                    </m:oMath>
                  </m:oMathPara>
                </a14:m>
                <a:endParaRPr lang="en-GB" sz="1900" dirty="0"/>
              </a:p>
              <a:p>
                <a:endParaRPr lang="en-GB" sz="1900" dirty="0"/>
              </a:p>
              <a:p>
                <a:pPr/>
                <a14:m>
                  <m:oMathPara xmlns:m="http://schemas.openxmlformats.org/officeDocument/2006/math">
                    <m:oMathParaPr>
                      <m:jc m:val="centerGroup"/>
                    </m:oMathParaPr>
                    <m:oMath xmlns:m="http://schemas.openxmlformats.org/officeDocument/2006/math">
                      <m:r>
                        <m:rPr>
                          <m:sty m:val="p"/>
                        </m:rPr>
                        <a:rPr lang="en-US" sz="1900" i="0">
                          <a:latin typeface="Cambria Math" panose="02040503050406030204" pitchFamily="18" charset="0"/>
                        </a:rPr>
                        <m:t>IRR</m:t>
                      </m:r>
                      <m:r>
                        <a:rPr lang="en-US" sz="1900" i="0">
                          <a:latin typeface="Cambria Math" panose="02040503050406030204" pitchFamily="18" charset="0"/>
                        </a:rPr>
                        <m:t>=0.18+</m:t>
                      </m:r>
                      <m:d>
                        <m:dPr>
                          <m:ctrlPr>
                            <a:rPr lang="en-US" sz="1900" i="1">
                              <a:latin typeface="Cambria Math" panose="02040503050406030204" pitchFamily="18" charset="0"/>
                            </a:rPr>
                          </m:ctrlPr>
                        </m:dPr>
                        <m:e>
                          <m:f>
                            <m:fPr>
                              <m:ctrlPr>
                                <a:rPr lang="en-US" sz="1900" i="1">
                                  <a:latin typeface="Cambria Math" panose="02040503050406030204" pitchFamily="18" charset="0"/>
                                </a:rPr>
                              </m:ctrlPr>
                            </m:fPr>
                            <m:num>
                              <m:r>
                                <a:rPr lang="en-US" sz="1900" i="0">
                                  <a:latin typeface="Cambria Math" panose="02040503050406030204" pitchFamily="18" charset="0"/>
                                </a:rPr>
                                <m:t>18,902</m:t>
                              </m:r>
                            </m:num>
                            <m:den>
                              <m:r>
                                <a:rPr lang="en-US" sz="1900" i="0">
                                  <a:latin typeface="Cambria Math" panose="02040503050406030204" pitchFamily="18" charset="0"/>
                                </a:rPr>
                                <m:t>18,902+11,750</m:t>
                              </m:r>
                            </m:den>
                          </m:f>
                        </m:e>
                      </m:d>
                      <m:d>
                        <m:dPr>
                          <m:ctrlPr>
                            <a:rPr lang="en-US" sz="1900" i="1">
                              <a:latin typeface="Cambria Math" panose="02040503050406030204" pitchFamily="18" charset="0"/>
                            </a:rPr>
                          </m:ctrlPr>
                        </m:dPr>
                        <m:e>
                          <m:r>
                            <a:rPr lang="en-US" sz="1900" i="0">
                              <a:latin typeface="Cambria Math" panose="02040503050406030204" pitchFamily="18" charset="0"/>
                            </a:rPr>
                            <m:t>0.25−0.18</m:t>
                          </m:r>
                        </m:e>
                      </m:d>
                      <m:r>
                        <a:rPr lang="en-US" sz="1900" b="0" i="0" smtClean="0">
                          <a:latin typeface="Cambria Math" panose="02040503050406030204" pitchFamily="18" charset="0"/>
                        </a:rPr>
                        <m:t>=0.223</m:t>
                      </m:r>
                    </m:oMath>
                  </m:oMathPara>
                </a14:m>
                <a:endParaRPr lang="en-GB" sz="1900" dirty="0"/>
              </a:p>
            </p:txBody>
          </p:sp>
        </mc:Choice>
        <mc:Fallback xmlns="">
          <p:sp>
            <p:nvSpPr>
              <p:cNvPr id="3" name="TextBox 2">
                <a:extLst>
                  <a:ext uri="{FF2B5EF4-FFF2-40B4-BE49-F238E27FC236}">
                    <a16:creationId xmlns:a16="http://schemas.microsoft.com/office/drawing/2014/main" id="{61A7CC12-EB32-4F39-8252-11441C3C53D2}"/>
                  </a:ext>
                </a:extLst>
              </p:cNvPr>
              <p:cNvSpPr txBox="1">
                <a:spLocks noRot="1" noChangeAspect="1" noMove="1" noResize="1" noEditPoints="1" noAdjustHandles="1" noChangeArrowheads="1" noChangeShapeType="1" noTextEdit="1"/>
              </p:cNvSpPr>
              <p:nvPr/>
            </p:nvSpPr>
            <p:spPr>
              <a:xfrm>
                <a:off x="895546" y="4746878"/>
                <a:ext cx="6787299" cy="1698670"/>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250698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nchor="ctr">
            <a:normAutofit/>
          </a:bodyPr>
          <a:lstStyle/>
          <a:p>
            <a:pPr algn="ctr"/>
            <a:r>
              <a:rPr lang="en-GB" dirty="0"/>
              <a:t>Strengths and weaknesses of IRR</a:t>
            </a:r>
          </a:p>
        </p:txBody>
      </p:sp>
      <p:graphicFrame>
        <p:nvGraphicFramePr>
          <p:cNvPr id="8" name="Content Placeholder 7">
            <a:extLst>
              <a:ext uri="{FF2B5EF4-FFF2-40B4-BE49-F238E27FC236}">
                <a16:creationId xmlns:a16="http://schemas.microsoft.com/office/drawing/2014/main" id="{D8B428DF-058F-4445-A81E-F7667183E39A}"/>
              </a:ext>
            </a:extLst>
          </p:cNvPr>
          <p:cNvGraphicFramePr>
            <a:graphicFrameLocks noGrp="1"/>
          </p:cNvGraphicFramePr>
          <p:nvPr>
            <p:ph idx="1"/>
            <p:extLst>
              <p:ext uri="{D42A27DB-BD31-4B8C-83A1-F6EECF244321}">
                <p14:modId xmlns:p14="http://schemas.microsoft.com/office/powerpoint/2010/main" val="1507919540"/>
              </p:ext>
            </p:extLst>
          </p:nvPr>
        </p:nvGraphicFramePr>
        <p:xfrm>
          <a:off x="614172" y="683443"/>
          <a:ext cx="7275576" cy="5394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a:extLst>
              <a:ext uri="{FF2B5EF4-FFF2-40B4-BE49-F238E27FC236}">
                <a16:creationId xmlns:a16="http://schemas.microsoft.com/office/drawing/2014/main" id="{ED4887D8-4E28-4E56-BF64-2106DC942BB3}"/>
              </a:ext>
            </a:extLst>
          </p:cNvPr>
          <p:cNvSpPr>
            <a:spLocks noGrp="1"/>
          </p:cNvSpPr>
          <p:nvPr>
            <p:ph type="body" sz="half" idx="2"/>
          </p:nvPr>
        </p:nvSpPr>
        <p:spPr>
          <a:xfrm>
            <a:off x="8549640" y="3026004"/>
            <a:ext cx="3200400" cy="2688996"/>
          </a:xfrm>
          <a:solidFill>
            <a:schemeClr val="bg1"/>
          </a:solidFill>
        </p:spPr>
        <p:txBody>
          <a:bodyPr>
            <a:normAutofit/>
          </a:bodyPr>
          <a:lstStyle/>
          <a:p>
            <a:r>
              <a:rPr lang="en-GB" sz="2000" dirty="0">
                <a:solidFill>
                  <a:schemeClr val="tx1"/>
                </a:solidFill>
              </a:rPr>
              <a:t>The IRR method is perhaps the most criticised DCF technique.</a:t>
            </a:r>
          </a:p>
          <a:p>
            <a:endParaRPr lang="en-GB" sz="2000" dirty="0">
              <a:solidFill>
                <a:schemeClr val="tx1"/>
              </a:solidFill>
            </a:endParaRPr>
          </a:p>
        </p:txBody>
      </p:sp>
      <p:sp>
        <p:nvSpPr>
          <p:cNvPr id="6" name="Slide Number Placeholder 5"/>
          <p:cNvSpPr>
            <a:spLocks noGrp="1"/>
          </p:cNvSpPr>
          <p:nvPr>
            <p:ph type="sldNum" sz="quarter" idx="12"/>
          </p:nvPr>
        </p:nvSpPr>
        <p:spPr/>
        <p:txBody>
          <a:bodyPr/>
          <a:lstStyle/>
          <a:p>
            <a:fld id="{7DC1BBB0-96F0-4077-A278-0F3FB5C104D3}" type="slidenum">
              <a:rPr lang="en-GB" smtClean="0"/>
              <a:t>26</a:t>
            </a:fld>
            <a:endParaRPr lang="en-GB"/>
          </a:p>
        </p:txBody>
      </p:sp>
      <p:sp>
        <p:nvSpPr>
          <p:cNvPr id="5" name="Date Placeholder 4">
            <a:extLst>
              <a:ext uri="{FF2B5EF4-FFF2-40B4-BE49-F238E27FC236}">
                <a16:creationId xmlns:a16="http://schemas.microsoft.com/office/drawing/2014/main" id="{2931A85C-55B6-4BED-AFF1-C4E6D7F857BE}"/>
              </a:ext>
            </a:extLst>
          </p:cNvPr>
          <p:cNvSpPr>
            <a:spLocks noGrp="1"/>
          </p:cNvSpPr>
          <p:nvPr>
            <p:ph type="dt" sz="half" idx="10"/>
          </p:nvPr>
        </p:nvSpPr>
        <p:spPr/>
        <p:txBody>
          <a:bodyPr/>
          <a:lstStyle/>
          <a:p>
            <a:r>
              <a:rPr lang="en-US"/>
              <a:t>April 2021</a:t>
            </a:r>
            <a:endParaRPr lang="en-US" dirty="0"/>
          </a:p>
        </p:txBody>
      </p:sp>
      <p:sp>
        <p:nvSpPr>
          <p:cNvPr id="7" name="Footer Placeholder 6">
            <a:extLst>
              <a:ext uri="{FF2B5EF4-FFF2-40B4-BE49-F238E27FC236}">
                <a16:creationId xmlns:a16="http://schemas.microsoft.com/office/drawing/2014/main" id="{8FDAB080-EDF4-4EEE-A75D-F2185D72185E}"/>
              </a:ext>
            </a:extLst>
          </p:cNvPr>
          <p:cNvSpPr>
            <a:spLocks noGrp="1"/>
          </p:cNvSpPr>
          <p:nvPr>
            <p:ph type="ftr" sz="quarter" idx="11"/>
          </p:nvPr>
        </p:nvSpPr>
        <p:spPr/>
        <p:txBody>
          <a:bodyPr/>
          <a:lstStyle/>
          <a:p>
            <a:r>
              <a:rPr lang="en-US"/>
              <a:t>Prepared by A. Essel-Anderson</a:t>
            </a:r>
            <a:endParaRPr lang="en-US" dirty="0"/>
          </a:p>
        </p:txBody>
      </p:sp>
    </p:spTree>
    <p:extLst>
      <p:ext uri="{BB962C8B-B14F-4D97-AF65-F5344CB8AC3E}">
        <p14:creationId xmlns:p14="http://schemas.microsoft.com/office/powerpoint/2010/main" val="3939407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April 2021</a:t>
            </a:r>
            <a:endParaRPr lang="en-US" dirty="0"/>
          </a:p>
        </p:txBody>
      </p:sp>
      <p:sp>
        <p:nvSpPr>
          <p:cNvPr id="3" name="Footer Placeholder 2">
            <a:extLst>
              <a:ext uri="{FF2B5EF4-FFF2-40B4-BE49-F238E27FC236}">
                <a16:creationId xmlns:a16="http://schemas.microsoft.com/office/drawing/2014/main" id="{B0B451D8-3BE4-45DA-9B91-8848A8B55A6F}"/>
              </a:ext>
            </a:extLst>
          </p:cNvPr>
          <p:cNvSpPr>
            <a:spLocks noGrp="1"/>
          </p:cNvSpPr>
          <p:nvPr>
            <p:ph type="ftr" sz="quarter" idx="11"/>
          </p:nvPr>
        </p:nvSpPr>
        <p:spPr/>
        <p:txBody>
          <a:bodyPr/>
          <a:lstStyle/>
          <a:p>
            <a:r>
              <a:rPr lang="en-US"/>
              <a:t>Prepared by A. Essel-Anderson</a:t>
            </a:r>
            <a:endParaRPr lang="en-US" dirty="0"/>
          </a:p>
        </p:txBody>
      </p:sp>
      <p:sp>
        <p:nvSpPr>
          <p:cNvPr id="4" name="Slide Number Placeholder 3">
            <a:extLst>
              <a:ext uri="{FF2B5EF4-FFF2-40B4-BE49-F238E27FC236}">
                <a16:creationId xmlns:a16="http://schemas.microsoft.com/office/drawing/2014/main" id="{F60F8DB6-0467-4C06-827A-4C081C71D76E}"/>
              </a:ext>
            </a:extLst>
          </p:cNvPr>
          <p:cNvSpPr>
            <a:spLocks noGrp="1"/>
          </p:cNvSpPr>
          <p:nvPr>
            <p:ph type="sldNum" sz="quarter" idx="12"/>
          </p:nvPr>
        </p:nvSpPr>
        <p:spPr/>
        <p:txBody>
          <a:bodyPr/>
          <a:lstStyle/>
          <a:p>
            <a:fld id="{4FAB73BC-B049-4115-A692-8D63A059BFB8}" type="slidenum">
              <a:rPr lang="en-US" smtClean="0"/>
              <a:pPr/>
              <a:t>27</a:t>
            </a:fld>
            <a:endParaRPr lang="en-US" dirty="0"/>
          </a:p>
        </p:txBody>
      </p:sp>
      <p:graphicFrame>
        <p:nvGraphicFramePr>
          <p:cNvPr id="6" name="Diagram 5"/>
          <p:cNvGraphicFramePr/>
          <p:nvPr>
            <p:extLst>
              <p:ext uri="{D42A27DB-BD31-4B8C-83A1-F6EECF244321}">
                <p14:modId xmlns:p14="http://schemas.microsoft.com/office/powerpoint/2010/main" val="3738625894"/>
              </p:ext>
            </p:extLst>
          </p:nvPr>
        </p:nvGraphicFramePr>
        <p:xfrm>
          <a:off x="2014330" y="2988859"/>
          <a:ext cx="7315200" cy="26340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p:cNvGraphicFramePr/>
          <p:nvPr/>
        </p:nvGraphicFramePr>
        <p:xfrm>
          <a:off x="665917" y="1760562"/>
          <a:ext cx="2806153" cy="20608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9104068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E3222-2060-4462-8276-D379C9037D6F}"/>
              </a:ext>
            </a:extLst>
          </p:cNvPr>
          <p:cNvSpPr>
            <a:spLocks noGrp="1"/>
          </p:cNvSpPr>
          <p:nvPr>
            <p:ph type="title"/>
          </p:nvPr>
        </p:nvSpPr>
        <p:spPr>
          <a:solidFill>
            <a:schemeClr val="bg1"/>
          </a:solidFill>
        </p:spPr>
        <p:txBody>
          <a:bodyPr anchor="ctr">
            <a:normAutofit/>
          </a:bodyPr>
          <a:lstStyle/>
          <a:p>
            <a:pPr algn="ctr"/>
            <a:r>
              <a:rPr lang="en-US" sz="4000" dirty="0"/>
              <a:t>The NPV profile</a:t>
            </a:r>
          </a:p>
        </p:txBody>
      </p:sp>
      <p:sp>
        <p:nvSpPr>
          <p:cNvPr id="3" name="Text Placeholder 2">
            <a:extLst>
              <a:ext uri="{FF2B5EF4-FFF2-40B4-BE49-F238E27FC236}">
                <a16:creationId xmlns:a16="http://schemas.microsoft.com/office/drawing/2014/main" id="{BEB1E61B-5173-430A-B8E9-E3672C755A41}"/>
              </a:ext>
            </a:extLst>
          </p:cNvPr>
          <p:cNvSpPr>
            <a:spLocks noGrp="1"/>
          </p:cNvSpPr>
          <p:nvPr>
            <p:ph type="body" sz="half" idx="2"/>
          </p:nvPr>
        </p:nvSpPr>
        <p:spPr>
          <a:xfrm>
            <a:off x="8549640" y="2780906"/>
            <a:ext cx="3200400" cy="3391294"/>
          </a:xfrm>
          <a:solidFill>
            <a:schemeClr val="bg1"/>
          </a:solidFill>
        </p:spPr>
        <p:txBody>
          <a:bodyPr>
            <a:noAutofit/>
          </a:bodyPr>
          <a:lstStyle/>
          <a:p>
            <a:r>
              <a:rPr lang="en-GB" sz="2000" dirty="0">
                <a:solidFill>
                  <a:schemeClr val="tx1"/>
                </a:solidFill>
              </a:rPr>
              <a:t>Given the project’s NCFs, we can compute the NPV of a project using varying discount rates.</a:t>
            </a:r>
          </a:p>
          <a:p>
            <a:endParaRPr lang="en-GB" sz="2000" dirty="0">
              <a:solidFill>
                <a:schemeClr val="tx1"/>
              </a:solidFill>
            </a:endParaRPr>
          </a:p>
          <a:p>
            <a:r>
              <a:rPr lang="en-GB" sz="2000" dirty="0">
                <a:solidFill>
                  <a:schemeClr val="tx1"/>
                </a:solidFill>
              </a:rPr>
              <a:t>Plotting the varying discount rates and their corresponding NPVs yields the graph named as the “NPV profile”.</a:t>
            </a:r>
          </a:p>
        </p:txBody>
      </p:sp>
      <p:sp>
        <p:nvSpPr>
          <p:cNvPr id="5" name="Slide Number Placeholder 4">
            <a:extLst>
              <a:ext uri="{FF2B5EF4-FFF2-40B4-BE49-F238E27FC236}">
                <a16:creationId xmlns:a16="http://schemas.microsoft.com/office/drawing/2014/main" id="{9A855444-AC0B-4AE0-AA61-071E9FB9E093}"/>
              </a:ext>
            </a:extLst>
          </p:cNvPr>
          <p:cNvSpPr>
            <a:spLocks noGrp="1"/>
          </p:cNvSpPr>
          <p:nvPr>
            <p:ph type="sldNum" sz="quarter" idx="12"/>
          </p:nvPr>
        </p:nvSpPr>
        <p:spPr/>
        <p:txBody>
          <a:bodyPr/>
          <a:lstStyle/>
          <a:p>
            <a:fld id="{925FB13B-976E-452A-A288-EAA5AB12D281}" type="slidenum">
              <a:rPr lang="en-US" smtClean="0"/>
              <a:t>28</a:t>
            </a:fld>
            <a:endParaRPr lang="en-US"/>
          </a:p>
        </p:txBody>
      </p:sp>
      <p:sp>
        <p:nvSpPr>
          <p:cNvPr id="6" name="Date Placeholder 5">
            <a:extLst>
              <a:ext uri="{FF2B5EF4-FFF2-40B4-BE49-F238E27FC236}">
                <a16:creationId xmlns:a16="http://schemas.microsoft.com/office/drawing/2014/main" id="{95F0DE4F-4BA4-4F43-8FCD-6B819A5782AE}"/>
              </a:ext>
            </a:extLst>
          </p:cNvPr>
          <p:cNvSpPr>
            <a:spLocks noGrp="1"/>
          </p:cNvSpPr>
          <p:nvPr>
            <p:ph type="dt" sz="half" idx="10"/>
          </p:nvPr>
        </p:nvSpPr>
        <p:spPr/>
        <p:txBody>
          <a:bodyPr/>
          <a:lstStyle/>
          <a:p>
            <a:r>
              <a:rPr lang="en-US"/>
              <a:t>April 2021</a:t>
            </a:r>
            <a:endParaRPr lang="en-US" dirty="0"/>
          </a:p>
        </p:txBody>
      </p:sp>
      <p:sp>
        <p:nvSpPr>
          <p:cNvPr id="7" name="Footer Placeholder 6">
            <a:extLst>
              <a:ext uri="{FF2B5EF4-FFF2-40B4-BE49-F238E27FC236}">
                <a16:creationId xmlns:a16="http://schemas.microsoft.com/office/drawing/2014/main" id="{261BA53A-448A-4395-9777-309964C20D3D}"/>
              </a:ext>
            </a:extLst>
          </p:cNvPr>
          <p:cNvSpPr>
            <a:spLocks noGrp="1"/>
          </p:cNvSpPr>
          <p:nvPr>
            <p:ph type="ftr" sz="quarter" idx="11"/>
          </p:nvPr>
        </p:nvSpPr>
        <p:spPr/>
        <p:txBody>
          <a:bodyPr/>
          <a:lstStyle/>
          <a:p>
            <a:r>
              <a:rPr lang="en-US"/>
              <a:t>Prepared by A. Essel-Anderson</a:t>
            </a:r>
            <a:endParaRPr lang="en-US" dirty="0"/>
          </a:p>
        </p:txBody>
      </p:sp>
      <p:pic>
        <p:nvPicPr>
          <p:cNvPr id="10" name="Content Placeholder 9">
            <a:extLst>
              <a:ext uri="{FF2B5EF4-FFF2-40B4-BE49-F238E27FC236}">
                <a16:creationId xmlns:a16="http://schemas.microsoft.com/office/drawing/2014/main" id="{7DF0570B-F4FA-4695-9CD9-AD629AFCE799}"/>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artisticTexturizer/>
                    </a14:imgEffect>
                  </a14:imgLayer>
                </a14:imgProps>
              </a:ext>
            </a:extLst>
          </a:blip>
          <a:stretch>
            <a:fillRect/>
          </a:stretch>
        </p:blipFill>
        <p:spPr>
          <a:xfrm>
            <a:off x="441960" y="311085"/>
            <a:ext cx="7522464" cy="5961699"/>
          </a:xfrm>
        </p:spPr>
      </p:pic>
    </p:spTree>
    <p:extLst>
      <p:ext uri="{BB962C8B-B14F-4D97-AF65-F5344CB8AC3E}">
        <p14:creationId xmlns:p14="http://schemas.microsoft.com/office/powerpoint/2010/main" val="349446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E3222-2060-4462-8276-D379C9037D6F}"/>
              </a:ext>
            </a:extLst>
          </p:cNvPr>
          <p:cNvSpPr>
            <a:spLocks noGrp="1"/>
          </p:cNvSpPr>
          <p:nvPr>
            <p:ph type="title"/>
          </p:nvPr>
        </p:nvSpPr>
        <p:spPr>
          <a:xfrm>
            <a:off x="8549639" y="391887"/>
            <a:ext cx="3297367" cy="1617783"/>
          </a:xfrm>
          <a:solidFill>
            <a:schemeClr val="bg1"/>
          </a:solidFill>
        </p:spPr>
        <p:txBody>
          <a:bodyPr anchor="ctr">
            <a:normAutofit/>
          </a:bodyPr>
          <a:lstStyle/>
          <a:p>
            <a:pPr algn="ctr"/>
            <a:r>
              <a:rPr lang="en-US" dirty="0"/>
              <a:t>Illustration 10.2: Graphing an NPV profile</a:t>
            </a:r>
          </a:p>
        </p:txBody>
      </p:sp>
      <p:sp>
        <p:nvSpPr>
          <p:cNvPr id="3" name="Text Placeholder 2">
            <a:extLst>
              <a:ext uri="{FF2B5EF4-FFF2-40B4-BE49-F238E27FC236}">
                <a16:creationId xmlns:a16="http://schemas.microsoft.com/office/drawing/2014/main" id="{BEB1E61B-5173-430A-B8E9-E3672C755A41}"/>
              </a:ext>
            </a:extLst>
          </p:cNvPr>
          <p:cNvSpPr>
            <a:spLocks noGrp="1"/>
          </p:cNvSpPr>
          <p:nvPr>
            <p:ph type="body" sz="half" idx="2"/>
          </p:nvPr>
        </p:nvSpPr>
        <p:spPr>
          <a:xfrm>
            <a:off x="8549639" y="2250881"/>
            <a:ext cx="3273551" cy="3878614"/>
          </a:xfrm>
          <a:solidFill>
            <a:schemeClr val="bg1"/>
          </a:solidFill>
        </p:spPr>
        <p:txBody>
          <a:bodyPr>
            <a:noAutofit/>
          </a:bodyPr>
          <a:lstStyle/>
          <a:p>
            <a:r>
              <a:rPr lang="en-GB" sz="2000" dirty="0">
                <a:solidFill>
                  <a:schemeClr val="tx1"/>
                </a:solidFill>
              </a:rPr>
              <a:t>In this Illustration, I demonstrate how to graph an NPV profile.</a:t>
            </a:r>
          </a:p>
          <a:p>
            <a:r>
              <a:rPr lang="en-GB" sz="2000" dirty="0">
                <a:solidFill>
                  <a:schemeClr val="tx1"/>
                </a:solidFill>
              </a:rPr>
              <a:t>Refer to the assumptions under Illustration 10.1 relating to the expansion project of Edy Kay Ventures.</a:t>
            </a:r>
          </a:p>
          <a:p>
            <a:r>
              <a:rPr lang="en-GB" sz="2000" dirty="0">
                <a:solidFill>
                  <a:srgbClr val="FF0000"/>
                </a:solidFill>
                <a:sym typeface="Wingdings" panose="05000000000000000000" pitchFamily="2" charset="2"/>
              </a:rPr>
              <a:t> See the accompanying recording and workbook.</a:t>
            </a:r>
            <a:endParaRPr lang="en-GB" sz="2000" dirty="0">
              <a:solidFill>
                <a:srgbClr val="FF0000"/>
              </a:solidFill>
            </a:endParaRPr>
          </a:p>
        </p:txBody>
      </p:sp>
      <p:sp>
        <p:nvSpPr>
          <p:cNvPr id="5" name="Slide Number Placeholder 4">
            <a:extLst>
              <a:ext uri="{FF2B5EF4-FFF2-40B4-BE49-F238E27FC236}">
                <a16:creationId xmlns:a16="http://schemas.microsoft.com/office/drawing/2014/main" id="{9A855444-AC0B-4AE0-AA61-071E9FB9E093}"/>
              </a:ext>
            </a:extLst>
          </p:cNvPr>
          <p:cNvSpPr>
            <a:spLocks noGrp="1"/>
          </p:cNvSpPr>
          <p:nvPr>
            <p:ph type="sldNum" sz="quarter" idx="12"/>
          </p:nvPr>
        </p:nvSpPr>
        <p:spPr/>
        <p:txBody>
          <a:bodyPr/>
          <a:lstStyle/>
          <a:p>
            <a:fld id="{925FB13B-976E-452A-A288-EAA5AB12D281}" type="slidenum">
              <a:rPr lang="en-US" smtClean="0"/>
              <a:t>29</a:t>
            </a:fld>
            <a:endParaRPr lang="en-US"/>
          </a:p>
        </p:txBody>
      </p:sp>
      <p:sp>
        <p:nvSpPr>
          <p:cNvPr id="6" name="Date Placeholder 5">
            <a:extLst>
              <a:ext uri="{FF2B5EF4-FFF2-40B4-BE49-F238E27FC236}">
                <a16:creationId xmlns:a16="http://schemas.microsoft.com/office/drawing/2014/main" id="{95F0DE4F-4BA4-4F43-8FCD-6B819A5782AE}"/>
              </a:ext>
            </a:extLst>
          </p:cNvPr>
          <p:cNvSpPr>
            <a:spLocks noGrp="1"/>
          </p:cNvSpPr>
          <p:nvPr>
            <p:ph type="dt" sz="half" idx="10"/>
          </p:nvPr>
        </p:nvSpPr>
        <p:spPr/>
        <p:txBody>
          <a:bodyPr/>
          <a:lstStyle/>
          <a:p>
            <a:r>
              <a:rPr lang="en-US"/>
              <a:t>April 2021</a:t>
            </a:r>
            <a:endParaRPr lang="en-US" dirty="0"/>
          </a:p>
        </p:txBody>
      </p:sp>
      <p:sp>
        <p:nvSpPr>
          <p:cNvPr id="7" name="Footer Placeholder 6">
            <a:extLst>
              <a:ext uri="{FF2B5EF4-FFF2-40B4-BE49-F238E27FC236}">
                <a16:creationId xmlns:a16="http://schemas.microsoft.com/office/drawing/2014/main" id="{261BA53A-448A-4395-9777-309964C20D3D}"/>
              </a:ext>
            </a:extLst>
          </p:cNvPr>
          <p:cNvSpPr>
            <a:spLocks noGrp="1"/>
          </p:cNvSpPr>
          <p:nvPr>
            <p:ph type="ftr" sz="quarter" idx="11"/>
          </p:nvPr>
        </p:nvSpPr>
        <p:spPr/>
        <p:txBody>
          <a:bodyPr/>
          <a:lstStyle/>
          <a:p>
            <a:r>
              <a:rPr lang="en-US"/>
              <a:t>Prepared by A. Essel-Anderson</a:t>
            </a:r>
            <a:endParaRPr lang="en-US" dirty="0"/>
          </a:p>
        </p:txBody>
      </p:sp>
      <p:pic>
        <p:nvPicPr>
          <p:cNvPr id="15" name="Content Placeholder 14" descr="Graphical user interface, table&#10;&#10;Description automatically generated">
            <a:extLst>
              <a:ext uri="{FF2B5EF4-FFF2-40B4-BE49-F238E27FC236}">
                <a16:creationId xmlns:a16="http://schemas.microsoft.com/office/drawing/2014/main" id="{32A52DED-3DAB-4089-B239-93FA2DD5D659}"/>
              </a:ext>
            </a:extLst>
          </p:cNvPr>
          <p:cNvPicPr>
            <a:picLocks noGrp="1" noChangeAspect="1"/>
          </p:cNvPicPr>
          <p:nvPr>
            <p:ph idx="1"/>
          </p:nvPr>
        </p:nvPicPr>
        <p:blipFill>
          <a:blip r:embed="rId2"/>
          <a:stretch>
            <a:fillRect/>
          </a:stretch>
        </p:blipFill>
        <p:spPr>
          <a:xfrm>
            <a:off x="344994" y="391887"/>
            <a:ext cx="7512466" cy="5737608"/>
          </a:xfrm>
        </p:spPr>
      </p:pic>
    </p:spTree>
    <p:extLst>
      <p:ext uri="{BB962C8B-B14F-4D97-AF65-F5344CB8AC3E}">
        <p14:creationId xmlns:p14="http://schemas.microsoft.com/office/powerpoint/2010/main" val="2108779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136" y="484632"/>
            <a:ext cx="10149840" cy="1228483"/>
          </a:xfrm>
        </p:spPr>
        <p:txBody>
          <a:bodyPr anchor="ctr"/>
          <a:lstStyle/>
          <a:p>
            <a:r>
              <a:rPr lang="en-US" dirty="0"/>
              <a:t>Opening Statement</a:t>
            </a:r>
          </a:p>
        </p:txBody>
      </p:sp>
      <p:graphicFrame>
        <p:nvGraphicFramePr>
          <p:cNvPr id="16" name="Content Placeholder 15"/>
          <p:cNvGraphicFramePr>
            <a:graphicFrameLocks noGrp="1"/>
          </p:cNvGraphicFramePr>
          <p:nvPr>
            <p:ph idx="1"/>
            <p:extLst>
              <p:ext uri="{D42A27DB-BD31-4B8C-83A1-F6EECF244321}">
                <p14:modId xmlns:p14="http://schemas.microsoft.com/office/powerpoint/2010/main" val="3801506869"/>
              </p:ext>
            </p:extLst>
          </p:nvPr>
        </p:nvGraphicFramePr>
        <p:xfrm>
          <a:off x="712877" y="2078240"/>
          <a:ext cx="10525099" cy="4194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p:cNvSpPr>
            <a:spLocks noGrp="1"/>
          </p:cNvSpPr>
          <p:nvPr>
            <p:ph type="dt" sz="half" idx="10"/>
          </p:nvPr>
        </p:nvSpPr>
        <p:spPr/>
        <p:txBody>
          <a:bodyPr/>
          <a:lstStyle/>
          <a:p>
            <a:r>
              <a:rPr lang="en-US"/>
              <a:t>April 2021</a:t>
            </a:r>
            <a:endParaRPr lang="en-GB"/>
          </a:p>
        </p:txBody>
      </p:sp>
      <p:sp>
        <p:nvSpPr>
          <p:cNvPr id="5" name="Footer Placeholder 4"/>
          <p:cNvSpPr>
            <a:spLocks noGrp="1"/>
          </p:cNvSpPr>
          <p:nvPr>
            <p:ph type="ftr" sz="quarter" idx="11"/>
          </p:nvPr>
        </p:nvSpPr>
        <p:spPr/>
        <p:txBody>
          <a:bodyPr/>
          <a:lstStyle/>
          <a:p>
            <a:r>
              <a:rPr lang="en-US"/>
              <a:t>Prepared by A. Essel-Anderson</a:t>
            </a:r>
            <a:endParaRPr lang="en-GB"/>
          </a:p>
        </p:txBody>
      </p:sp>
      <p:sp>
        <p:nvSpPr>
          <p:cNvPr id="6" name="Slide Number Placeholder 5"/>
          <p:cNvSpPr>
            <a:spLocks noGrp="1"/>
          </p:cNvSpPr>
          <p:nvPr>
            <p:ph type="sldNum" sz="quarter" idx="12"/>
          </p:nvPr>
        </p:nvSpPr>
        <p:spPr/>
        <p:txBody>
          <a:bodyPr/>
          <a:lstStyle/>
          <a:p>
            <a:fld id="{53E13EF5-F0CC-4A06-9AFE-53F612B2D8FA}" type="slidenum">
              <a:rPr lang="en-GB" smtClean="0"/>
              <a:pPr/>
              <a:t>3</a:t>
            </a:fld>
            <a:endParaRPr lang="en-GB"/>
          </a:p>
        </p:txBody>
      </p:sp>
    </p:spTree>
    <p:extLst>
      <p:ext uri="{BB962C8B-B14F-4D97-AF65-F5344CB8AC3E}">
        <p14:creationId xmlns:p14="http://schemas.microsoft.com/office/powerpoint/2010/main" val="3588955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April 2021</a:t>
            </a:r>
            <a:endParaRPr lang="en-US" dirty="0"/>
          </a:p>
        </p:txBody>
      </p:sp>
      <p:sp>
        <p:nvSpPr>
          <p:cNvPr id="3" name="Footer Placeholder 2">
            <a:extLst>
              <a:ext uri="{FF2B5EF4-FFF2-40B4-BE49-F238E27FC236}">
                <a16:creationId xmlns:a16="http://schemas.microsoft.com/office/drawing/2014/main" id="{B0B451D8-3BE4-45DA-9B91-8848A8B55A6F}"/>
              </a:ext>
            </a:extLst>
          </p:cNvPr>
          <p:cNvSpPr>
            <a:spLocks noGrp="1"/>
          </p:cNvSpPr>
          <p:nvPr>
            <p:ph type="ftr" sz="quarter" idx="11"/>
          </p:nvPr>
        </p:nvSpPr>
        <p:spPr/>
        <p:txBody>
          <a:bodyPr/>
          <a:lstStyle/>
          <a:p>
            <a:r>
              <a:rPr lang="en-US"/>
              <a:t>Prepared by A. Essel-Anderson</a:t>
            </a:r>
            <a:endParaRPr lang="en-US" dirty="0"/>
          </a:p>
        </p:txBody>
      </p:sp>
      <p:sp>
        <p:nvSpPr>
          <p:cNvPr id="4" name="Slide Number Placeholder 3">
            <a:extLst>
              <a:ext uri="{FF2B5EF4-FFF2-40B4-BE49-F238E27FC236}">
                <a16:creationId xmlns:a16="http://schemas.microsoft.com/office/drawing/2014/main" id="{F60F8DB6-0467-4C06-827A-4C081C71D76E}"/>
              </a:ext>
            </a:extLst>
          </p:cNvPr>
          <p:cNvSpPr>
            <a:spLocks noGrp="1"/>
          </p:cNvSpPr>
          <p:nvPr>
            <p:ph type="sldNum" sz="quarter" idx="12"/>
          </p:nvPr>
        </p:nvSpPr>
        <p:spPr/>
        <p:txBody>
          <a:bodyPr/>
          <a:lstStyle/>
          <a:p>
            <a:fld id="{4FAB73BC-B049-4115-A692-8D63A059BFB8}" type="slidenum">
              <a:rPr lang="en-US" smtClean="0"/>
              <a:pPr/>
              <a:t>30</a:t>
            </a:fld>
            <a:endParaRPr lang="en-US" dirty="0"/>
          </a:p>
        </p:txBody>
      </p:sp>
      <p:graphicFrame>
        <p:nvGraphicFramePr>
          <p:cNvPr id="6" name="Diagram 5"/>
          <p:cNvGraphicFramePr/>
          <p:nvPr>
            <p:extLst>
              <p:ext uri="{D42A27DB-BD31-4B8C-83A1-F6EECF244321}">
                <p14:modId xmlns:p14="http://schemas.microsoft.com/office/powerpoint/2010/main" val="1703146750"/>
              </p:ext>
            </p:extLst>
          </p:nvPr>
        </p:nvGraphicFramePr>
        <p:xfrm>
          <a:off x="2014329" y="2775099"/>
          <a:ext cx="9054164" cy="28477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p:cNvGraphicFramePr/>
          <p:nvPr>
            <p:extLst>
              <p:ext uri="{D42A27DB-BD31-4B8C-83A1-F6EECF244321}">
                <p14:modId xmlns:p14="http://schemas.microsoft.com/office/powerpoint/2010/main" val="865083559"/>
              </p:ext>
            </p:extLst>
          </p:nvPr>
        </p:nvGraphicFramePr>
        <p:xfrm>
          <a:off x="719080" y="1744693"/>
          <a:ext cx="2806153" cy="206081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0119779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49640" y="220092"/>
            <a:ext cx="3401568" cy="1859917"/>
          </a:xfrm>
          <a:solidFill>
            <a:schemeClr val="bg1"/>
          </a:solidFill>
        </p:spPr>
        <p:txBody>
          <a:bodyPr anchor="ctr">
            <a:normAutofit fontScale="90000"/>
          </a:bodyPr>
          <a:lstStyle/>
          <a:p>
            <a:pPr algn="ctr"/>
            <a:r>
              <a:rPr lang="en-GB" dirty="0"/>
              <a:t>Illustration 10.3: Appraisal of the DML Expansion Project</a:t>
            </a:r>
          </a:p>
        </p:txBody>
      </p:sp>
      <p:sp>
        <p:nvSpPr>
          <p:cNvPr id="8" name="Text Placeholder 7">
            <a:extLst>
              <a:ext uri="{FF2B5EF4-FFF2-40B4-BE49-F238E27FC236}">
                <a16:creationId xmlns:a16="http://schemas.microsoft.com/office/drawing/2014/main" id="{EC08024C-079A-4F52-AEB2-B4EA36A99652}"/>
              </a:ext>
            </a:extLst>
          </p:cNvPr>
          <p:cNvSpPr>
            <a:spLocks noGrp="1"/>
          </p:cNvSpPr>
          <p:nvPr>
            <p:ph type="body" sz="half" idx="2"/>
          </p:nvPr>
        </p:nvSpPr>
        <p:spPr>
          <a:xfrm>
            <a:off x="8549640" y="2190541"/>
            <a:ext cx="3401568" cy="4009292"/>
          </a:xfrm>
          <a:solidFill>
            <a:schemeClr val="bg1"/>
          </a:solidFill>
        </p:spPr>
        <p:txBody>
          <a:bodyPr>
            <a:noAutofit/>
          </a:bodyPr>
          <a:lstStyle/>
          <a:p>
            <a:r>
              <a:rPr lang="en-GB" sz="2000" dirty="0">
                <a:solidFill>
                  <a:schemeClr val="tx1"/>
                </a:solidFill>
              </a:rPr>
              <a:t>Let is consider the expansion project of DML Plc we discussed in Lecture 6. </a:t>
            </a:r>
          </a:p>
          <a:p>
            <a:r>
              <a:rPr lang="en-GB" sz="2000" dirty="0">
                <a:solidFill>
                  <a:schemeClr val="tx1"/>
                </a:solidFill>
              </a:rPr>
              <a:t>We have estimated the annual NCFs associated with the project. </a:t>
            </a:r>
          </a:p>
          <a:p>
            <a:r>
              <a:rPr lang="en-GB" sz="2000" dirty="0">
                <a:solidFill>
                  <a:schemeClr val="tx1"/>
                </a:solidFill>
              </a:rPr>
              <a:t>Now let us look at how to evaluate the cash flows to determine whether the project will add value to the firm.</a:t>
            </a:r>
          </a:p>
        </p:txBody>
      </p:sp>
      <p:sp>
        <p:nvSpPr>
          <p:cNvPr id="4" name="Date Placeholder 3"/>
          <p:cNvSpPr>
            <a:spLocks noGrp="1"/>
          </p:cNvSpPr>
          <p:nvPr>
            <p:ph type="dt" sz="half" idx="10"/>
          </p:nvPr>
        </p:nvSpPr>
        <p:spPr/>
        <p:txBody>
          <a:bodyPr/>
          <a:lstStyle/>
          <a:p>
            <a:r>
              <a:rPr lang="en-US"/>
              <a:t>April 2021</a:t>
            </a:r>
          </a:p>
        </p:txBody>
      </p:sp>
      <p:sp>
        <p:nvSpPr>
          <p:cNvPr id="5" name="Footer Placeholder 4"/>
          <p:cNvSpPr>
            <a:spLocks noGrp="1"/>
          </p:cNvSpPr>
          <p:nvPr>
            <p:ph type="ftr" sz="quarter" idx="11"/>
          </p:nvPr>
        </p:nvSpPr>
        <p:spPr/>
        <p:txBody>
          <a:bodyPr/>
          <a:lstStyle/>
          <a:p>
            <a:r>
              <a:rPr lang="en-GB"/>
              <a:t>Prepared by A. Essel-Anderson</a:t>
            </a:r>
          </a:p>
        </p:txBody>
      </p:sp>
      <p:sp>
        <p:nvSpPr>
          <p:cNvPr id="6" name="Slide Number Placeholder 5"/>
          <p:cNvSpPr>
            <a:spLocks noGrp="1"/>
          </p:cNvSpPr>
          <p:nvPr>
            <p:ph type="sldNum" sz="quarter" idx="12"/>
          </p:nvPr>
        </p:nvSpPr>
        <p:spPr/>
        <p:txBody>
          <a:bodyPr/>
          <a:lstStyle/>
          <a:p>
            <a:fld id="{7DC1BBB0-96F0-4077-A278-0F3FB5C104D3}" type="slidenum">
              <a:rPr lang="en-GB" smtClean="0"/>
              <a:t>31</a:t>
            </a:fld>
            <a:endParaRPr lang="en-GB"/>
          </a:p>
        </p:txBody>
      </p:sp>
      <p:pic>
        <p:nvPicPr>
          <p:cNvPr id="11" name="Content Placeholder 10">
            <a:extLst>
              <a:ext uri="{FF2B5EF4-FFF2-40B4-BE49-F238E27FC236}">
                <a16:creationId xmlns:a16="http://schemas.microsoft.com/office/drawing/2014/main" id="{C87D3F11-09F1-4728-BC69-67036FDCAE82}"/>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artisticTexturizer/>
                    </a14:imgEffect>
                  </a14:imgLayer>
                </a14:imgProps>
              </a:ext>
            </a:extLst>
          </a:blip>
          <a:stretch>
            <a:fillRect/>
          </a:stretch>
        </p:blipFill>
        <p:spPr>
          <a:xfrm>
            <a:off x="663191" y="311499"/>
            <a:ext cx="6993653" cy="5817996"/>
          </a:xfrm>
        </p:spPr>
      </p:pic>
    </p:spTree>
    <p:extLst>
      <p:ext uri="{BB962C8B-B14F-4D97-AF65-F5344CB8AC3E}">
        <p14:creationId xmlns:p14="http://schemas.microsoft.com/office/powerpoint/2010/main" val="397928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03129" y="382772"/>
            <a:ext cx="3448079" cy="1615710"/>
          </a:xfrm>
          <a:solidFill>
            <a:schemeClr val="bg1"/>
          </a:solidFill>
        </p:spPr>
        <p:txBody>
          <a:bodyPr anchor="ctr"/>
          <a:lstStyle/>
          <a:p>
            <a:pPr algn="ctr"/>
            <a:r>
              <a:rPr lang="en-GB" dirty="0"/>
              <a:t>Illustration 10.3: Based on NPV /1</a:t>
            </a:r>
          </a:p>
        </p:txBody>
      </p:sp>
      <p:sp>
        <p:nvSpPr>
          <p:cNvPr id="4" name="Text Placeholder 3"/>
          <p:cNvSpPr>
            <a:spLocks noGrp="1"/>
          </p:cNvSpPr>
          <p:nvPr>
            <p:ph type="body" sz="half" idx="2"/>
          </p:nvPr>
        </p:nvSpPr>
        <p:spPr>
          <a:xfrm>
            <a:off x="8503128" y="2286000"/>
            <a:ext cx="3448079" cy="3733801"/>
          </a:xfrm>
          <a:solidFill>
            <a:schemeClr val="bg1"/>
          </a:solidFill>
        </p:spPr>
        <p:txBody>
          <a:bodyPr>
            <a:normAutofit fontScale="92500"/>
          </a:bodyPr>
          <a:lstStyle/>
          <a:p>
            <a:pPr>
              <a:lnSpc>
                <a:spcPct val="110000"/>
              </a:lnSpc>
            </a:pPr>
            <a:r>
              <a:rPr lang="en-GB" sz="2000" dirty="0">
                <a:solidFill>
                  <a:schemeClr val="tx1"/>
                </a:solidFill>
              </a:rPr>
              <a:t>As the future CFs are different, they are discounted as single amounts.</a:t>
            </a:r>
          </a:p>
          <a:p>
            <a:pPr>
              <a:lnSpc>
                <a:spcPct val="110000"/>
              </a:lnSpc>
            </a:pPr>
            <a:endParaRPr lang="en-GB" sz="2000" dirty="0">
              <a:solidFill>
                <a:schemeClr val="tx1"/>
              </a:solidFill>
            </a:endParaRPr>
          </a:p>
          <a:p>
            <a:pPr>
              <a:lnSpc>
                <a:spcPct val="110000"/>
              </a:lnSpc>
            </a:pPr>
            <a:r>
              <a:rPr lang="en-GB" sz="2000" dirty="0">
                <a:solidFill>
                  <a:schemeClr val="tx1"/>
                </a:solidFill>
              </a:rPr>
              <a:t>The NPV of the project is GHS803,773.</a:t>
            </a:r>
          </a:p>
          <a:p>
            <a:pPr>
              <a:lnSpc>
                <a:spcPct val="110000"/>
              </a:lnSpc>
            </a:pPr>
            <a:r>
              <a:rPr lang="en-GB" sz="2000" dirty="0">
                <a:solidFill>
                  <a:schemeClr val="tx1"/>
                </a:solidFill>
              </a:rPr>
              <a:t>The positive NPV implies that the implementation of this project will increase shareholders’ wealth.</a:t>
            </a:r>
          </a:p>
        </p:txBody>
      </p:sp>
      <p:sp>
        <p:nvSpPr>
          <p:cNvPr id="5" name="Date Placeholder 4"/>
          <p:cNvSpPr>
            <a:spLocks noGrp="1"/>
          </p:cNvSpPr>
          <p:nvPr>
            <p:ph type="dt" sz="half" idx="10"/>
          </p:nvPr>
        </p:nvSpPr>
        <p:spPr/>
        <p:txBody>
          <a:bodyPr/>
          <a:lstStyle/>
          <a:p>
            <a:r>
              <a:rPr lang="en-US"/>
              <a:t>April 2021</a:t>
            </a:r>
          </a:p>
        </p:txBody>
      </p:sp>
      <p:sp>
        <p:nvSpPr>
          <p:cNvPr id="6" name="Footer Placeholder 5"/>
          <p:cNvSpPr>
            <a:spLocks noGrp="1"/>
          </p:cNvSpPr>
          <p:nvPr>
            <p:ph type="ftr" sz="quarter" idx="11"/>
          </p:nvPr>
        </p:nvSpPr>
        <p:spPr/>
        <p:txBody>
          <a:bodyPr/>
          <a:lstStyle/>
          <a:p>
            <a:r>
              <a:rPr lang="en-GB"/>
              <a:t>Prepared by A. Essel-Anderson</a:t>
            </a:r>
          </a:p>
        </p:txBody>
      </p:sp>
      <p:sp>
        <p:nvSpPr>
          <p:cNvPr id="7" name="Slide Number Placeholder 6"/>
          <p:cNvSpPr>
            <a:spLocks noGrp="1"/>
          </p:cNvSpPr>
          <p:nvPr>
            <p:ph type="sldNum" sz="quarter" idx="12"/>
          </p:nvPr>
        </p:nvSpPr>
        <p:spPr/>
        <p:txBody>
          <a:bodyPr/>
          <a:lstStyle/>
          <a:p>
            <a:fld id="{7DC1BBB0-96F0-4077-A278-0F3FB5C104D3}" type="slidenum">
              <a:rPr lang="en-GB" smtClean="0"/>
              <a:t>32</a:t>
            </a:fld>
            <a:endParaRPr lang="en-GB"/>
          </a:p>
        </p:txBody>
      </p:sp>
      <mc:AlternateContent xmlns:mc="http://schemas.openxmlformats.org/markup-compatibility/2006" xmlns:a14="http://schemas.microsoft.com/office/drawing/2010/main">
        <mc:Choice Requires="a14">
          <p:graphicFrame>
            <p:nvGraphicFramePr>
              <p:cNvPr id="10" name="Content Placeholder 9">
                <a:extLst>
                  <a:ext uri="{FF2B5EF4-FFF2-40B4-BE49-F238E27FC236}">
                    <a16:creationId xmlns:a16="http://schemas.microsoft.com/office/drawing/2014/main" id="{52970D6A-19E9-435E-BF51-B3581DE169A2}"/>
                  </a:ext>
                </a:extLst>
              </p:cNvPr>
              <p:cNvGraphicFramePr>
                <a:graphicFrameLocks noGrp="1"/>
              </p:cNvGraphicFramePr>
              <p:nvPr>
                <p:ph idx="1"/>
                <p:extLst>
                  <p:ext uri="{D42A27DB-BD31-4B8C-83A1-F6EECF244321}">
                    <p14:modId xmlns:p14="http://schemas.microsoft.com/office/powerpoint/2010/main" val="3026057011"/>
                  </p:ext>
                </p:extLst>
              </p:nvPr>
            </p:nvGraphicFramePr>
            <p:xfrm>
              <a:off x="572385" y="382772"/>
              <a:ext cx="7392039" cy="57601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10" name="Content Placeholder 9">
                <a:extLst>
                  <a:ext uri="{FF2B5EF4-FFF2-40B4-BE49-F238E27FC236}">
                    <a16:creationId xmlns:a16="http://schemas.microsoft.com/office/drawing/2014/main" id="{52970D6A-19E9-435E-BF51-B3581DE169A2}"/>
                  </a:ext>
                </a:extLst>
              </p:cNvPr>
              <p:cNvGraphicFramePr>
                <a:graphicFrameLocks noGrp="1"/>
              </p:cNvGraphicFramePr>
              <p:nvPr>
                <p:ph idx="1"/>
                <p:extLst>
                  <p:ext uri="{D42A27DB-BD31-4B8C-83A1-F6EECF244321}">
                    <p14:modId xmlns:p14="http://schemas.microsoft.com/office/powerpoint/2010/main" val="3026057011"/>
                  </p:ext>
                </p:extLst>
              </p:nvPr>
            </p:nvGraphicFramePr>
            <p:xfrm>
              <a:off x="572385" y="382772"/>
              <a:ext cx="7392039" cy="576018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Tree>
    <p:extLst>
      <p:ext uri="{BB962C8B-B14F-4D97-AF65-F5344CB8AC3E}">
        <p14:creationId xmlns:p14="http://schemas.microsoft.com/office/powerpoint/2010/main" val="232034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03129" y="301452"/>
            <a:ext cx="3448079" cy="1697030"/>
          </a:xfrm>
          <a:solidFill>
            <a:schemeClr val="bg1"/>
          </a:solidFill>
        </p:spPr>
        <p:txBody>
          <a:bodyPr anchor="ctr"/>
          <a:lstStyle/>
          <a:p>
            <a:pPr algn="ctr"/>
            <a:r>
              <a:rPr lang="en-GB" dirty="0"/>
              <a:t>Illustration 10.3: Based on NPV /2</a:t>
            </a:r>
          </a:p>
        </p:txBody>
      </p:sp>
      <mc:AlternateContent xmlns:mc="http://schemas.openxmlformats.org/markup-compatibility/2006" xmlns:a14="http://schemas.microsoft.com/office/drawing/2010/main">
        <mc:Choice Requires="a14">
          <p:sp>
            <p:nvSpPr>
              <p:cNvPr id="4" name="Text Placeholder 3"/>
              <p:cNvSpPr>
                <a:spLocks noGrp="1"/>
              </p:cNvSpPr>
              <p:nvPr>
                <p:ph type="body" sz="half" idx="2"/>
              </p:nvPr>
            </p:nvSpPr>
            <p:spPr>
              <a:xfrm>
                <a:off x="8503128" y="2545237"/>
                <a:ext cx="3524749" cy="3474563"/>
              </a:xfrm>
              <a:solidFill>
                <a:schemeClr val="bg1"/>
              </a:solidFill>
            </p:spPr>
            <p:txBody>
              <a:bodyPr>
                <a:normAutofit fontScale="92500" lnSpcReduction="20000"/>
              </a:bodyPr>
              <a:lstStyle/>
              <a:p>
                <a:pPr>
                  <a:lnSpc>
                    <a:spcPct val="110000"/>
                  </a:lnSpc>
                </a:pPr>
                <a14:m>
                  <m:oMathPara xmlns:m="http://schemas.openxmlformats.org/officeDocument/2006/math">
                    <m:oMathParaPr>
                      <m:jc m:val="centerGroup"/>
                    </m:oMathParaPr>
                    <m:oMath xmlns:m="http://schemas.openxmlformats.org/officeDocument/2006/math">
                      <m:r>
                        <a:rPr lang="en-US" sz="2200" b="1" i="0" smtClean="0">
                          <a:solidFill>
                            <a:schemeClr val="tx1"/>
                          </a:solidFill>
                          <a:latin typeface="Cambria Math" panose="02040503050406030204" pitchFamily="18" charset="0"/>
                        </a:rPr>
                        <m:t>𝐃𝐅</m:t>
                      </m:r>
                      <m:r>
                        <a:rPr lang="en-US" sz="2200" b="1" i="0" smtClean="0">
                          <a:solidFill>
                            <a:schemeClr val="tx1"/>
                          </a:solidFill>
                          <a:latin typeface="Cambria Math" panose="02040503050406030204" pitchFamily="18" charset="0"/>
                        </a:rPr>
                        <m:t>=</m:t>
                      </m:r>
                      <m:f>
                        <m:fPr>
                          <m:ctrlPr>
                            <a:rPr lang="en-US" sz="2200" b="1" i="1" smtClean="0">
                              <a:solidFill>
                                <a:schemeClr val="tx1"/>
                              </a:solidFill>
                              <a:latin typeface="Cambria Math" panose="02040503050406030204" pitchFamily="18" charset="0"/>
                            </a:rPr>
                          </m:ctrlPr>
                        </m:fPr>
                        <m:num>
                          <m:r>
                            <a:rPr lang="en-US" sz="2200" b="1" i="0" smtClean="0">
                              <a:solidFill>
                                <a:schemeClr val="tx1"/>
                              </a:solidFill>
                              <a:latin typeface="Cambria Math" panose="02040503050406030204" pitchFamily="18" charset="0"/>
                            </a:rPr>
                            <m:t>𝟏</m:t>
                          </m:r>
                        </m:num>
                        <m:den>
                          <m:sSup>
                            <m:sSupPr>
                              <m:ctrlPr>
                                <a:rPr lang="en-US" sz="2200" b="1" i="1" smtClean="0">
                                  <a:solidFill>
                                    <a:schemeClr val="tx1"/>
                                  </a:solidFill>
                                  <a:latin typeface="Cambria Math" panose="02040503050406030204" pitchFamily="18" charset="0"/>
                                </a:rPr>
                              </m:ctrlPr>
                            </m:sSupPr>
                            <m:e>
                              <m:d>
                                <m:dPr>
                                  <m:ctrlPr>
                                    <a:rPr lang="en-US" sz="2200" b="1" i="1" smtClean="0">
                                      <a:solidFill>
                                        <a:schemeClr val="tx1"/>
                                      </a:solidFill>
                                      <a:latin typeface="Cambria Math" panose="02040503050406030204" pitchFamily="18" charset="0"/>
                                    </a:rPr>
                                  </m:ctrlPr>
                                </m:dPr>
                                <m:e>
                                  <m:r>
                                    <a:rPr lang="en-US" sz="2200" b="1" i="0" smtClean="0">
                                      <a:solidFill>
                                        <a:schemeClr val="tx1"/>
                                      </a:solidFill>
                                      <a:latin typeface="Cambria Math" panose="02040503050406030204" pitchFamily="18" charset="0"/>
                                    </a:rPr>
                                    <m:t>𝟏</m:t>
                                  </m:r>
                                  <m:r>
                                    <a:rPr lang="en-US" sz="2200" b="1" i="0" smtClean="0">
                                      <a:solidFill>
                                        <a:schemeClr val="tx1"/>
                                      </a:solidFill>
                                      <a:latin typeface="Cambria Math" panose="02040503050406030204" pitchFamily="18" charset="0"/>
                                    </a:rPr>
                                    <m:t>+</m:t>
                                  </m:r>
                                  <m:r>
                                    <a:rPr lang="en-US" sz="2200" b="1" i="0" smtClean="0">
                                      <a:solidFill>
                                        <a:schemeClr val="tx1"/>
                                      </a:solidFill>
                                      <a:latin typeface="Cambria Math" panose="02040503050406030204" pitchFamily="18" charset="0"/>
                                    </a:rPr>
                                    <m:t>𝟎</m:t>
                                  </m:r>
                                  <m:r>
                                    <a:rPr lang="en-US" sz="2200" b="1" i="0" smtClean="0">
                                      <a:solidFill>
                                        <a:schemeClr val="tx1"/>
                                      </a:solidFill>
                                      <a:latin typeface="Cambria Math" panose="02040503050406030204" pitchFamily="18" charset="0"/>
                                    </a:rPr>
                                    <m:t>.</m:t>
                                  </m:r>
                                  <m:r>
                                    <a:rPr lang="en-US" sz="2200" b="1" i="0" smtClean="0">
                                      <a:solidFill>
                                        <a:schemeClr val="tx1"/>
                                      </a:solidFill>
                                      <a:latin typeface="Cambria Math" panose="02040503050406030204" pitchFamily="18" charset="0"/>
                                    </a:rPr>
                                    <m:t>𝟏𝟔𝟓</m:t>
                                  </m:r>
                                </m:e>
                              </m:d>
                            </m:e>
                            <m:sup>
                              <m:r>
                                <a:rPr lang="en-US" sz="2200" b="1" i="0" smtClean="0">
                                  <a:solidFill>
                                    <a:schemeClr val="tx1"/>
                                  </a:solidFill>
                                  <a:latin typeface="Cambria Math" panose="02040503050406030204" pitchFamily="18" charset="0"/>
                                </a:rPr>
                                <m:t>𝟏</m:t>
                              </m:r>
                            </m:sup>
                          </m:sSup>
                        </m:den>
                      </m:f>
                      <m:r>
                        <a:rPr lang="en-US" sz="2200" b="1" i="0" smtClean="0">
                          <a:solidFill>
                            <a:schemeClr val="tx1"/>
                          </a:solidFill>
                          <a:latin typeface="Cambria Math" panose="02040503050406030204" pitchFamily="18" charset="0"/>
                        </a:rPr>
                        <m:t>=</m:t>
                      </m:r>
                      <m:r>
                        <a:rPr lang="en-US" sz="2200" b="1" i="0" smtClean="0">
                          <a:solidFill>
                            <a:schemeClr val="tx1"/>
                          </a:solidFill>
                          <a:latin typeface="Cambria Math" panose="02040503050406030204" pitchFamily="18" charset="0"/>
                        </a:rPr>
                        <m:t>𝟎</m:t>
                      </m:r>
                      <m:r>
                        <a:rPr lang="en-US" sz="2200" b="1" i="0" smtClean="0">
                          <a:solidFill>
                            <a:schemeClr val="tx1"/>
                          </a:solidFill>
                          <a:latin typeface="Cambria Math" panose="02040503050406030204" pitchFamily="18" charset="0"/>
                        </a:rPr>
                        <m:t>.</m:t>
                      </m:r>
                      <m:r>
                        <a:rPr lang="en-US" sz="2200" b="1" i="1" smtClean="0">
                          <a:solidFill>
                            <a:schemeClr val="tx1"/>
                          </a:solidFill>
                          <a:latin typeface="Cambria Math" panose="02040503050406030204" pitchFamily="18" charset="0"/>
                        </a:rPr>
                        <m:t>𝟖𝟓𝟖𝟒</m:t>
                      </m:r>
                    </m:oMath>
                  </m:oMathPara>
                </a14:m>
                <a:endParaRPr lang="en-GB" sz="2000" dirty="0">
                  <a:solidFill>
                    <a:schemeClr val="tx1"/>
                  </a:solidFill>
                </a:endParaRPr>
              </a:p>
              <a:p>
                <a:pPr>
                  <a:lnSpc>
                    <a:spcPct val="110000"/>
                  </a:lnSpc>
                </a:pPr>
                <a:endParaRPr lang="en-GB" sz="2000" dirty="0">
                  <a:solidFill>
                    <a:schemeClr val="tx1"/>
                  </a:solidFill>
                </a:endParaRPr>
              </a:p>
              <a:p>
                <a:pPr>
                  <a:lnSpc>
                    <a:spcPct val="110000"/>
                  </a:lnSpc>
                </a:pPr>
                <a:r>
                  <a:rPr lang="en-GB" sz="2000" dirty="0">
                    <a:solidFill>
                      <a:schemeClr val="tx1"/>
                    </a:solidFill>
                  </a:rPr>
                  <a:t>The NPV of the project is GHS803,773.</a:t>
                </a:r>
              </a:p>
              <a:p>
                <a:pPr>
                  <a:lnSpc>
                    <a:spcPct val="110000"/>
                  </a:lnSpc>
                </a:pPr>
                <a:endParaRPr lang="en-GB" sz="2000" dirty="0">
                  <a:solidFill>
                    <a:schemeClr val="tx1"/>
                  </a:solidFill>
                </a:endParaRPr>
              </a:p>
              <a:p>
                <a:pPr>
                  <a:lnSpc>
                    <a:spcPct val="110000"/>
                  </a:lnSpc>
                </a:pPr>
                <a:r>
                  <a:rPr lang="en-GB" sz="2000" dirty="0">
                    <a:solidFill>
                      <a:schemeClr val="tx1"/>
                    </a:solidFill>
                  </a:rPr>
                  <a:t>The positive NPV implies the implementation of this project will increase shareholders’ wealth.</a:t>
                </a:r>
              </a:p>
            </p:txBody>
          </p:sp>
        </mc:Choice>
        <mc:Fallback xmlns="">
          <p:sp>
            <p:nvSpPr>
              <p:cNvPr id="4" name="Text Placeholder 3"/>
              <p:cNvSpPr>
                <a:spLocks noGrp="1" noRot="1" noChangeAspect="1" noMove="1" noResize="1" noEditPoints="1" noAdjustHandles="1" noChangeArrowheads="1" noChangeShapeType="1" noTextEdit="1"/>
              </p:cNvSpPr>
              <p:nvPr>
                <p:ph type="body" sz="half" idx="2"/>
              </p:nvPr>
            </p:nvSpPr>
            <p:spPr>
              <a:xfrm>
                <a:off x="8503128" y="2545237"/>
                <a:ext cx="3524749" cy="3474563"/>
              </a:xfrm>
              <a:blipFill>
                <a:blip r:embed="rId2"/>
                <a:stretch>
                  <a:fillRect l="-1730" r="-2422"/>
                </a:stretch>
              </a:blipFill>
            </p:spPr>
            <p:txBody>
              <a:bodyPr/>
              <a:lstStyle/>
              <a:p>
                <a:r>
                  <a:rPr lang="en-GB">
                    <a:noFill/>
                  </a:rPr>
                  <a:t> </a:t>
                </a:r>
              </a:p>
            </p:txBody>
          </p:sp>
        </mc:Fallback>
      </mc:AlternateContent>
      <p:sp>
        <p:nvSpPr>
          <p:cNvPr id="5" name="Date Placeholder 4"/>
          <p:cNvSpPr>
            <a:spLocks noGrp="1"/>
          </p:cNvSpPr>
          <p:nvPr>
            <p:ph type="dt" sz="half" idx="10"/>
          </p:nvPr>
        </p:nvSpPr>
        <p:spPr/>
        <p:txBody>
          <a:bodyPr/>
          <a:lstStyle/>
          <a:p>
            <a:r>
              <a:rPr lang="en-US"/>
              <a:t>April 2021</a:t>
            </a:r>
          </a:p>
        </p:txBody>
      </p:sp>
      <p:sp>
        <p:nvSpPr>
          <p:cNvPr id="6" name="Footer Placeholder 5"/>
          <p:cNvSpPr>
            <a:spLocks noGrp="1"/>
          </p:cNvSpPr>
          <p:nvPr>
            <p:ph type="ftr" sz="quarter" idx="11"/>
          </p:nvPr>
        </p:nvSpPr>
        <p:spPr/>
        <p:txBody>
          <a:bodyPr/>
          <a:lstStyle/>
          <a:p>
            <a:r>
              <a:rPr lang="en-GB"/>
              <a:t>Prepared by A. Essel-Anderson</a:t>
            </a:r>
          </a:p>
        </p:txBody>
      </p:sp>
      <p:sp>
        <p:nvSpPr>
          <p:cNvPr id="7" name="Slide Number Placeholder 6"/>
          <p:cNvSpPr>
            <a:spLocks noGrp="1"/>
          </p:cNvSpPr>
          <p:nvPr>
            <p:ph type="sldNum" sz="quarter" idx="12"/>
          </p:nvPr>
        </p:nvSpPr>
        <p:spPr/>
        <p:txBody>
          <a:bodyPr/>
          <a:lstStyle/>
          <a:p>
            <a:fld id="{7DC1BBB0-96F0-4077-A278-0F3FB5C104D3}" type="slidenum">
              <a:rPr lang="en-GB" smtClean="0"/>
              <a:t>33</a:t>
            </a:fld>
            <a:endParaRPr lang="en-GB"/>
          </a:p>
        </p:txBody>
      </p:sp>
      <p:pic>
        <p:nvPicPr>
          <p:cNvPr id="10" name="Content Placeholder 9">
            <a:extLst>
              <a:ext uri="{FF2B5EF4-FFF2-40B4-BE49-F238E27FC236}">
                <a16:creationId xmlns:a16="http://schemas.microsoft.com/office/drawing/2014/main" id="{F8FF2E59-89C4-4932-B80B-B19E776F97F5}"/>
              </a:ext>
            </a:extLst>
          </p:cNvPr>
          <p:cNvPicPr>
            <a:picLocks noGrp="1" noChangeAspect="1"/>
          </p:cNvPicPr>
          <p:nvPr>
            <p:ph idx="1"/>
          </p:nvPr>
        </p:nvPicPr>
        <p:blipFill>
          <a:blip r:embed="rId3"/>
          <a:stretch>
            <a:fillRect/>
          </a:stretch>
        </p:blipFill>
        <p:spPr>
          <a:xfrm>
            <a:off x="602901" y="301452"/>
            <a:ext cx="7204668" cy="5971332"/>
          </a:xfrm>
        </p:spPr>
      </p:pic>
    </p:spTree>
    <p:extLst>
      <p:ext uri="{BB962C8B-B14F-4D97-AF65-F5344CB8AC3E}">
        <p14:creationId xmlns:p14="http://schemas.microsoft.com/office/powerpoint/2010/main" val="2068522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E3222-2060-4462-8276-D379C9037D6F}"/>
              </a:ext>
            </a:extLst>
          </p:cNvPr>
          <p:cNvSpPr>
            <a:spLocks noGrp="1"/>
          </p:cNvSpPr>
          <p:nvPr>
            <p:ph type="title"/>
          </p:nvPr>
        </p:nvSpPr>
        <p:spPr>
          <a:solidFill>
            <a:schemeClr val="bg1"/>
          </a:solidFill>
        </p:spPr>
        <p:txBody>
          <a:bodyPr anchor="ctr">
            <a:normAutofit/>
          </a:bodyPr>
          <a:lstStyle/>
          <a:p>
            <a:pPr algn="ctr"/>
            <a:r>
              <a:rPr lang="en-US" dirty="0"/>
              <a:t>Illustration 10.3 The NPV profile</a:t>
            </a:r>
          </a:p>
        </p:txBody>
      </p:sp>
      <p:sp>
        <p:nvSpPr>
          <p:cNvPr id="3" name="Text Placeholder 2">
            <a:extLst>
              <a:ext uri="{FF2B5EF4-FFF2-40B4-BE49-F238E27FC236}">
                <a16:creationId xmlns:a16="http://schemas.microsoft.com/office/drawing/2014/main" id="{BEB1E61B-5173-430A-B8E9-E3672C755A41}"/>
              </a:ext>
            </a:extLst>
          </p:cNvPr>
          <p:cNvSpPr>
            <a:spLocks noGrp="1"/>
          </p:cNvSpPr>
          <p:nvPr>
            <p:ph type="body" sz="half" idx="2"/>
          </p:nvPr>
        </p:nvSpPr>
        <p:spPr>
          <a:xfrm>
            <a:off x="8549640" y="2780906"/>
            <a:ext cx="3200400" cy="3391294"/>
          </a:xfrm>
          <a:solidFill>
            <a:schemeClr val="bg1"/>
          </a:solidFill>
        </p:spPr>
        <p:txBody>
          <a:bodyPr>
            <a:noAutofit/>
          </a:bodyPr>
          <a:lstStyle/>
          <a:p>
            <a:r>
              <a:rPr lang="en-GB" sz="2000" dirty="0">
                <a:solidFill>
                  <a:schemeClr val="tx1"/>
                </a:solidFill>
              </a:rPr>
              <a:t>Given the project’s NCFs, we can compute the NPV of the project using varying discount rates.</a:t>
            </a:r>
          </a:p>
          <a:p>
            <a:endParaRPr lang="en-GB" sz="2000" dirty="0">
              <a:solidFill>
                <a:schemeClr val="tx1"/>
              </a:solidFill>
            </a:endParaRPr>
          </a:p>
          <a:p>
            <a:r>
              <a:rPr lang="en-GB" sz="2000" dirty="0">
                <a:solidFill>
                  <a:schemeClr val="tx1"/>
                </a:solidFill>
              </a:rPr>
              <a:t>Plotting the varying discount rates and their corresponding NPVs yields the graph named as the “NPV profile”.</a:t>
            </a:r>
          </a:p>
        </p:txBody>
      </p:sp>
      <p:sp>
        <p:nvSpPr>
          <p:cNvPr id="5" name="Slide Number Placeholder 4">
            <a:extLst>
              <a:ext uri="{FF2B5EF4-FFF2-40B4-BE49-F238E27FC236}">
                <a16:creationId xmlns:a16="http://schemas.microsoft.com/office/drawing/2014/main" id="{9A855444-AC0B-4AE0-AA61-071E9FB9E093}"/>
              </a:ext>
            </a:extLst>
          </p:cNvPr>
          <p:cNvSpPr>
            <a:spLocks noGrp="1"/>
          </p:cNvSpPr>
          <p:nvPr>
            <p:ph type="sldNum" sz="quarter" idx="12"/>
          </p:nvPr>
        </p:nvSpPr>
        <p:spPr/>
        <p:txBody>
          <a:bodyPr/>
          <a:lstStyle/>
          <a:p>
            <a:fld id="{925FB13B-976E-452A-A288-EAA5AB12D281}" type="slidenum">
              <a:rPr lang="en-US" smtClean="0"/>
              <a:t>34</a:t>
            </a:fld>
            <a:endParaRPr lang="en-US"/>
          </a:p>
        </p:txBody>
      </p:sp>
      <p:sp>
        <p:nvSpPr>
          <p:cNvPr id="6" name="Date Placeholder 5">
            <a:extLst>
              <a:ext uri="{FF2B5EF4-FFF2-40B4-BE49-F238E27FC236}">
                <a16:creationId xmlns:a16="http://schemas.microsoft.com/office/drawing/2014/main" id="{95F0DE4F-4BA4-4F43-8FCD-6B819A5782AE}"/>
              </a:ext>
            </a:extLst>
          </p:cNvPr>
          <p:cNvSpPr>
            <a:spLocks noGrp="1"/>
          </p:cNvSpPr>
          <p:nvPr>
            <p:ph type="dt" sz="half" idx="10"/>
          </p:nvPr>
        </p:nvSpPr>
        <p:spPr/>
        <p:txBody>
          <a:bodyPr/>
          <a:lstStyle/>
          <a:p>
            <a:r>
              <a:rPr lang="en-US"/>
              <a:t>April 2021</a:t>
            </a:r>
            <a:endParaRPr lang="en-US" dirty="0"/>
          </a:p>
        </p:txBody>
      </p:sp>
      <p:sp>
        <p:nvSpPr>
          <p:cNvPr id="7" name="Footer Placeholder 6">
            <a:extLst>
              <a:ext uri="{FF2B5EF4-FFF2-40B4-BE49-F238E27FC236}">
                <a16:creationId xmlns:a16="http://schemas.microsoft.com/office/drawing/2014/main" id="{261BA53A-448A-4395-9777-309964C20D3D}"/>
              </a:ext>
            </a:extLst>
          </p:cNvPr>
          <p:cNvSpPr>
            <a:spLocks noGrp="1"/>
          </p:cNvSpPr>
          <p:nvPr>
            <p:ph type="ftr" sz="quarter" idx="11"/>
          </p:nvPr>
        </p:nvSpPr>
        <p:spPr/>
        <p:txBody>
          <a:bodyPr/>
          <a:lstStyle/>
          <a:p>
            <a:r>
              <a:rPr lang="en-US"/>
              <a:t>Prepared by A. Essel-Anderson</a:t>
            </a:r>
            <a:endParaRPr lang="en-US" dirty="0"/>
          </a:p>
        </p:txBody>
      </p:sp>
      <p:pic>
        <p:nvPicPr>
          <p:cNvPr id="11" name="Content Placeholder 10">
            <a:extLst>
              <a:ext uri="{FF2B5EF4-FFF2-40B4-BE49-F238E27FC236}">
                <a16:creationId xmlns:a16="http://schemas.microsoft.com/office/drawing/2014/main" id="{E4304AC1-2F51-4A74-8A10-BAB73A1BF215}"/>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artisticTexturizer/>
                    </a14:imgEffect>
                  </a14:imgLayer>
                </a14:imgProps>
              </a:ext>
            </a:extLst>
          </a:blip>
          <a:stretch>
            <a:fillRect/>
          </a:stretch>
        </p:blipFill>
        <p:spPr>
          <a:xfrm>
            <a:off x="441960" y="371790"/>
            <a:ext cx="7522464" cy="5900994"/>
          </a:xfrm>
        </p:spPr>
      </p:pic>
    </p:spTree>
    <p:extLst>
      <p:ext uri="{BB962C8B-B14F-4D97-AF65-F5344CB8AC3E}">
        <p14:creationId xmlns:p14="http://schemas.microsoft.com/office/powerpoint/2010/main" val="3341342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08709" y="531176"/>
            <a:ext cx="3657599" cy="1467306"/>
          </a:xfrm>
          <a:solidFill>
            <a:schemeClr val="bg1"/>
          </a:solidFill>
        </p:spPr>
        <p:txBody>
          <a:bodyPr anchor="ctr"/>
          <a:lstStyle/>
          <a:p>
            <a:pPr algn="ctr"/>
            <a:r>
              <a:rPr lang="en-GB" dirty="0"/>
              <a:t>Illustration 10.3: Based on PI</a:t>
            </a:r>
          </a:p>
        </p:txBody>
      </p:sp>
      <mc:AlternateContent xmlns:mc="http://schemas.openxmlformats.org/markup-compatibility/2006" xmlns:a14="http://schemas.microsoft.com/office/drawing/2010/main">
        <mc:Choice Requires="a14">
          <p:sp>
            <p:nvSpPr>
              <p:cNvPr id="4" name="Text Placeholder 3"/>
              <p:cNvSpPr>
                <a:spLocks noGrp="1"/>
              </p:cNvSpPr>
              <p:nvPr>
                <p:ph type="body" sz="half" idx="2"/>
              </p:nvPr>
            </p:nvSpPr>
            <p:spPr>
              <a:xfrm>
                <a:off x="8408709" y="2545237"/>
                <a:ext cx="3657599" cy="3474563"/>
              </a:xfrm>
              <a:solidFill>
                <a:schemeClr val="bg1"/>
              </a:solidFill>
            </p:spPr>
            <p:txBody>
              <a:bodyPr>
                <a:normAutofit/>
              </a:bodyPr>
              <a:lstStyle/>
              <a:p>
                <a:pPr>
                  <a:lnSpc>
                    <a:spcPct val="110000"/>
                  </a:lnSpc>
                </a:pPr>
                <a14:m>
                  <m:oMathPara xmlns:m="http://schemas.openxmlformats.org/officeDocument/2006/math">
                    <m:oMathParaPr>
                      <m:jc m:val="centerGroup"/>
                    </m:oMathParaPr>
                    <m:oMath xmlns:m="http://schemas.openxmlformats.org/officeDocument/2006/math">
                      <m:r>
                        <a:rPr lang="en-US" sz="2200" b="1" i="0" smtClean="0">
                          <a:solidFill>
                            <a:schemeClr val="tx1"/>
                          </a:solidFill>
                          <a:latin typeface="Cambria Math" panose="02040503050406030204" pitchFamily="18" charset="0"/>
                        </a:rPr>
                        <m:t>𝐏𝐈</m:t>
                      </m:r>
                      <m:r>
                        <a:rPr lang="en-US" sz="2200" b="1" i="0" smtClean="0">
                          <a:solidFill>
                            <a:schemeClr val="tx1"/>
                          </a:solidFill>
                          <a:latin typeface="Cambria Math" panose="02040503050406030204" pitchFamily="18" charset="0"/>
                        </a:rPr>
                        <m:t>=</m:t>
                      </m:r>
                      <m:f>
                        <m:fPr>
                          <m:ctrlPr>
                            <a:rPr lang="en-US" sz="2200" b="1" i="1" smtClean="0">
                              <a:solidFill>
                                <a:schemeClr val="tx1"/>
                              </a:solidFill>
                              <a:latin typeface="Cambria Math" panose="02040503050406030204" pitchFamily="18" charset="0"/>
                            </a:rPr>
                          </m:ctrlPr>
                        </m:fPr>
                        <m:num>
                          <m:r>
                            <a:rPr lang="en-US" sz="2200" b="1" i="0" smtClean="0">
                              <a:solidFill>
                                <a:schemeClr val="tx1"/>
                              </a:solidFill>
                              <a:latin typeface="Cambria Math" panose="02040503050406030204" pitchFamily="18" charset="0"/>
                            </a:rPr>
                            <m:t>𝟖𝟔𝟕</m:t>
                          </m:r>
                          <m:r>
                            <a:rPr lang="en-US" sz="2200" b="1" i="0" smtClean="0">
                              <a:solidFill>
                                <a:schemeClr val="tx1"/>
                              </a:solidFill>
                              <a:latin typeface="Cambria Math" panose="02040503050406030204" pitchFamily="18" charset="0"/>
                            </a:rPr>
                            <m:t>,</m:t>
                          </m:r>
                          <m:r>
                            <a:rPr lang="en-US" sz="2200" b="1" i="0" smtClean="0">
                              <a:solidFill>
                                <a:schemeClr val="tx1"/>
                              </a:solidFill>
                              <a:latin typeface="Cambria Math" panose="02040503050406030204" pitchFamily="18" charset="0"/>
                            </a:rPr>
                            <m:t>𝟗𝟓𝟑</m:t>
                          </m:r>
                        </m:num>
                        <m:den>
                          <m:r>
                            <a:rPr lang="en-US" sz="2200" b="1" i="1" smtClean="0">
                              <a:solidFill>
                                <a:schemeClr val="tx1"/>
                              </a:solidFill>
                              <a:latin typeface="Cambria Math" panose="02040503050406030204" pitchFamily="18" charset="0"/>
                            </a:rPr>
                            <m:t>𝟔𝟒</m:t>
                          </m:r>
                          <m:r>
                            <a:rPr lang="en-US" sz="2200" b="1" i="1" smtClean="0">
                              <a:solidFill>
                                <a:schemeClr val="tx1"/>
                              </a:solidFill>
                              <a:latin typeface="Cambria Math" panose="02040503050406030204" pitchFamily="18" charset="0"/>
                            </a:rPr>
                            <m:t>,</m:t>
                          </m:r>
                          <m:r>
                            <a:rPr lang="en-US" sz="2200" b="1" i="1" smtClean="0">
                              <a:solidFill>
                                <a:schemeClr val="tx1"/>
                              </a:solidFill>
                              <a:latin typeface="Cambria Math" panose="02040503050406030204" pitchFamily="18" charset="0"/>
                            </a:rPr>
                            <m:t>𝟏𝟖𝟎</m:t>
                          </m:r>
                        </m:den>
                      </m:f>
                      <m:r>
                        <a:rPr lang="en-US" sz="2200" b="1" i="0" smtClean="0">
                          <a:solidFill>
                            <a:schemeClr val="tx1"/>
                          </a:solidFill>
                          <a:latin typeface="Cambria Math" panose="02040503050406030204" pitchFamily="18" charset="0"/>
                        </a:rPr>
                        <m:t>=</m:t>
                      </m:r>
                      <m:r>
                        <a:rPr lang="en-US" sz="2200" b="1" i="0" smtClean="0">
                          <a:solidFill>
                            <a:schemeClr val="tx1"/>
                          </a:solidFill>
                          <a:latin typeface="Cambria Math" panose="02040503050406030204" pitchFamily="18" charset="0"/>
                        </a:rPr>
                        <m:t>𝟏</m:t>
                      </m:r>
                      <m:r>
                        <a:rPr lang="en-US" sz="2200" b="1" i="1" smtClean="0">
                          <a:solidFill>
                            <a:schemeClr val="tx1"/>
                          </a:solidFill>
                          <a:latin typeface="Cambria Math" panose="02040503050406030204" pitchFamily="18" charset="0"/>
                        </a:rPr>
                        <m:t>𝟒</m:t>
                      </m:r>
                    </m:oMath>
                  </m:oMathPara>
                </a14:m>
                <a:endParaRPr lang="en-GB" sz="2000" dirty="0">
                  <a:solidFill>
                    <a:schemeClr val="tx1"/>
                  </a:solidFill>
                </a:endParaRPr>
              </a:p>
              <a:p>
                <a:pPr>
                  <a:lnSpc>
                    <a:spcPct val="110000"/>
                  </a:lnSpc>
                </a:pPr>
                <a:r>
                  <a:rPr lang="en-GB" sz="2000" dirty="0">
                    <a:solidFill>
                      <a:schemeClr val="tx1"/>
                    </a:solidFill>
                  </a:rPr>
                  <a:t>A PI greater than 1 implies that the aggregate PV of the future NCFs is greater than the initial investment. </a:t>
                </a:r>
              </a:p>
              <a:p>
                <a:pPr>
                  <a:lnSpc>
                    <a:spcPct val="110000"/>
                  </a:lnSpc>
                </a:pPr>
                <a:r>
                  <a:rPr lang="en-GB" sz="2000" dirty="0">
                    <a:solidFill>
                      <a:schemeClr val="tx1"/>
                    </a:solidFill>
                  </a:rPr>
                  <a:t>The project should be accepted for implementation.</a:t>
                </a:r>
              </a:p>
            </p:txBody>
          </p:sp>
        </mc:Choice>
        <mc:Fallback xmlns="">
          <p:sp>
            <p:nvSpPr>
              <p:cNvPr id="4" name="Text Placeholder 3"/>
              <p:cNvSpPr>
                <a:spLocks noGrp="1" noRot="1" noChangeAspect="1" noMove="1" noResize="1" noEditPoints="1" noAdjustHandles="1" noChangeArrowheads="1" noChangeShapeType="1" noTextEdit="1"/>
              </p:cNvSpPr>
              <p:nvPr>
                <p:ph type="body" sz="half" idx="2"/>
              </p:nvPr>
            </p:nvSpPr>
            <p:spPr>
              <a:xfrm>
                <a:off x="8408709" y="2545237"/>
                <a:ext cx="3657599" cy="3474563"/>
              </a:xfrm>
              <a:blipFill>
                <a:blip r:embed="rId2"/>
                <a:stretch>
                  <a:fillRect l="-1667" r="-1333"/>
                </a:stretch>
              </a:blipFill>
            </p:spPr>
            <p:txBody>
              <a:bodyPr/>
              <a:lstStyle/>
              <a:p>
                <a:r>
                  <a:rPr lang="en-GB">
                    <a:noFill/>
                  </a:rPr>
                  <a:t> </a:t>
                </a:r>
              </a:p>
            </p:txBody>
          </p:sp>
        </mc:Fallback>
      </mc:AlternateContent>
      <p:sp>
        <p:nvSpPr>
          <p:cNvPr id="5" name="Date Placeholder 4"/>
          <p:cNvSpPr>
            <a:spLocks noGrp="1"/>
          </p:cNvSpPr>
          <p:nvPr>
            <p:ph type="dt" sz="half" idx="10"/>
          </p:nvPr>
        </p:nvSpPr>
        <p:spPr/>
        <p:txBody>
          <a:bodyPr/>
          <a:lstStyle/>
          <a:p>
            <a:r>
              <a:rPr lang="en-US"/>
              <a:t>April 2021</a:t>
            </a:r>
          </a:p>
        </p:txBody>
      </p:sp>
      <p:sp>
        <p:nvSpPr>
          <p:cNvPr id="6" name="Footer Placeholder 5"/>
          <p:cNvSpPr>
            <a:spLocks noGrp="1"/>
          </p:cNvSpPr>
          <p:nvPr>
            <p:ph type="ftr" sz="quarter" idx="11"/>
          </p:nvPr>
        </p:nvSpPr>
        <p:spPr/>
        <p:txBody>
          <a:bodyPr/>
          <a:lstStyle/>
          <a:p>
            <a:r>
              <a:rPr lang="en-GB"/>
              <a:t>Prepared by A. Essel-Anderson</a:t>
            </a:r>
          </a:p>
        </p:txBody>
      </p:sp>
      <p:sp>
        <p:nvSpPr>
          <p:cNvPr id="7" name="Slide Number Placeholder 6"/>
          <p:cNvSpPr>
            <a:spLocks noGrp="1"/>
          </p:cNvSpPr>
          <p:nvPr>
            <p:ph type="sldNum" sz="quarter" idx="12"/>
          </p:nvPr>
        </p:nvSpPr>
        <p:spPr/>
        <p:txBody>
          <a:bodyPr/>
          <a:lstStyle/>
          <a:p>
            <a:fld id="{7DC1BBB0-96F0-4077-A278-0F3FB5C104D3}" type="slidenum">
              <a:rPr lang="en-GB" smtClean="0"/>
              <a:t>35</a:t>
            </a:fld>
            <a:endParaRPr lang="en-GB"/>
          </a:p>
        </p:txBody>
      </p:sp>
      <p:pic>
        <p:nvPicPr>
          <p:cNvPr id="11" name="Content Placeholder 10">
            <a:extLst>
              <a:ext uri="{FF2B5EF4-FFF2-40B4-BE49-F238E27FC236}">
                <a16:creationId xmlns:a16="http://schemas.microsoft.com/office/drawing/2014/main" id="{87D944D9-C90E-4172-8B3E-974601F019F0}"/>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artisticTexturizer/>
                    </a14:imgEffect>
                  </a14:imgLayer>
                </a14:imgProps>
              </a:ext>
            </a:extLst>
          </a:blip>
          <a:stretch>
            <a:fillRect/>
          </a:stretch>
        </p:blipFill>
        <p:spPr>
          <a:xfrm>
            <a:off x="572756" y="351693"/>
            <a:ext cx="7184571" cy="5787850"/>
          </a:xfrm>
        </p:spPr>
      </p:pic>
    </p:spTree>
    <p:extLst>
      <p:ext uri="{BB962C8B-B14F-4D97-AF65-F5344CB8AC3E}">
        <p14:creationId xmlns:p14="http://schemas.microsoft.com/office/powerpoint/2010/main" val="50951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03129" y="220091"/>
            <a:ext cx="3448079" cy="1778391"/>
          </a:xfrm>
          <a:solidFill>
            <a:schemeClr val="bg1"/>
          </a:solidFill>
        </p:spPr>
        <p:txBody>
          <a:bodyPr anchor="ctr"/>
          <a:lstStyle/>
          <a:p>
            <a:pPr algn="ctr"/>
            <a:r>
              <a:rPr lang="en-GB" dirty="0"/>
              <a:t>Illustration 10.3: Based on IRR</a:t>
            </a:r>
          </a:p>
        </p:txBody>
      </p:sp>
      <p:sp>
        <p:nvSpPr>
          <p:cNvPr id="4" name="Text Placeholder 3"/>
          <p:cNvSpPr>
            <a:spLocks noGrp="1"/>
          </p:cNvSpPr>
          <p:nvPr>
            <p:ph type="body" sz="half" idx="2"/>
          </p:nvPr>
        </p:nvSpPr>
        <p:spPr>
          <a:xfrm>
            <a:off x="8503128" y="2545237"/>
            <a:ext cx="3448079" cy="3214540"/>
          </a:xfrm>
          <a:solidFill>
            <a:schemeClr val="bg1"/>
          </a:solidFill>
        </p:spPr>
        <p:txBody>
          <a:bodyPr>
            <a:normAutofit/>
          </a:bodyPr>
          <a:lstStyle/>
          <a:p>
            <a:pPr>
              <a:lnSpc>
                <a:spcPct val="110000"/>
              </a:lnSpc>
            </a:pPr>
            <a:r>
              <a:rPr lang="en-GB" sz="2000" dirty="0">
                <a:solidFill>
                  <a:schemeClr val="tx1"/>
                </a:solidFill>
              </a:rPr>
              <a:t>The IRR of the project is 384%.</a:t>
            </a:r>
          </a:p>
          <a:p>
            <a:pPr>
              <a:lnSpc>
                <a:spcPct val="110000"/>
              </a:lnSpc>
            </a:pPr>
            <a:endParaRPr lang="en-GB" sz="2000" dirty="0">
              <a:solidFill>
                <a:schemeClr val="tx1"/>
              </a:solidFill>
            </a:endParaRPr>
          </a:p>
          <a:p>
            <a:pPr>
              <a:lnSpc>
                <a:spcPct val="110000"/>
              </a:lnSpc>
            </a:pPr>
            <a:r>
              <a:rPr lang="en-GB" sz="2000" dirty="0">
                <a:solidFill>
                  <a:schemeClr val="tx1"/>
                </a:solidFill>
              </a:rPr>
              <a:t>As the IRR (384%) is greater than the cost of capital (16.5%), the project should be accepted for implementation.</a:t>
            </a:r>
          </a:p>
        </p:txBody>
      </p:sp>
      <p:sp>
        <p:nvSpPr>
          <p:cNvPr id="5" name="Date Placeholder 4"/>
          <p:cNvSpPr>
            <a:spLocks noGrp="1"/>
          </p:cNvSpPr>
          <p:nvPr>
            <p:ph type="dt" sz="half" idx="10"/>
          </p:nvPr>
        </p:nvSpPr>
        <p:spPr/>
        <p:txBody>
          <a:bodyPr/>
          <a:lstStyle/>
          <a:p>
            <a:r>
              <a:rPr lang="en-US"/>
              <a:t>April 2021</a:t>
            </a:r>
          </a:p>
        </p:txBody>
      </p:sp>
      <p:sp>
        <p:nvSpPr>
          <p:cNvPr id="6" name="Footer Placeholder 5"/>
          <p:cNvSpPr>
            <a:spLocks noGrp="1"/>
          </p:cNvSpPr>
          <p:nvPr>
            <p:ph type="ftr" sz="quarter" idx="11"/>
          </p:nvPr>
        </p:nvSpPr>
        <p:spPr/>
        <p:txBody>
          <a:bodyPr/>
          <a:lstStyle/>
          <a:p>
            <a:r>
              <a:rPr lang="en-GB"/>
              <a:t>Prepared by A. Essel-Anderson</a:t>
            </a:r>
          </a:p>
        </p:txBody>
      </p:sp>
      <p:sp>
        <p:nvSpPr>
          <p:cNvPr id="7" name="Slide Number Placeholder 6"/>
          <p:cNvSpPr>
            <a:spLocks noGrp="1"/>
          </p:cNvSpPr>
          <p:nvPr>
            <p:ph type="sldNum" sz="quarter" idx="12"/>
          </p:nvPr>
        </p:nvSpPr>
        <p:spPr/>
        <p:txBody>
          <a:bodyPr/>
          <a:lstStyle/>
          <a:p>
            <a:fld id="{7DC1BBB0-96F0-4077-A278-0F3FB5C104D3}" type="slidenum">
              <a:rPr lang="en-GB" smtClean="0"/>
              <a:t>36</a:t>
            </a:fld>
            <a:endParaRPr lang="en-GB"/>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1A7CC12-EB32-4F39-8252-11441C3C53D2}"/>
                  </a:ext>
                </a:extLst>
              </p:cNvPr>
              <p:cNvSpPr txBox="1"/>
              <p:nvPr/>
            </p:nvSpPr>
            <p:spPr>
              <a:xfrm>
                <a:off x="628484" y="4746878"/>
                <a:ext cx="6716861" cy="16986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900" i="1" smtClean="0">
                              <a:latin typeface="Cambria Math" panose="02040503050406030204" pitchFamily="18" charset="0"/>
                            </a:rPr>
                          </m:ctrlPr>
                        </m:sSubPr>
                        <m:e>
                          <m:r>
                            <m:rPr>
                              <m:sty m:val="p"/>
                            </m:rPr>
                            <a:rPr lang="en-US" sz="1900">
                              <a:latin typeface="Cambria Math" panose="02040503050406030204" pitchFamily="18" charset="0"/>
                            </a:rPr>
                            <m:t>IRR</m:t>
                          </m:r>
                          <m:r>
                            <a:rPr lang="en-US" sz="1900">
                              <a:latin typeface="Cambria Math" panose="02040503050406030204" pitchFamily="18" charset="0"/>
                            </a:rPr>
                            <m:t>=</m:t>
                          </m:r>
                          <m:r>
                            <m:rPr>
                              <m:sty m:val="p"/>
                            </m:rPr>
                            <a:rPr lang="en-US" sz="1900">
                              <a:latin typeface="Cambria Math" panose="02040503050406030204" pitchFamily="18" charset="0"/>
                            </a:rPr>
                            <m:t>i</m:t>
                          </m:r>
                        </m:e>
                        <m:sub>
                          <m:r>
                            <m:rPr>
                              <m:sty m:val="p"/>
                            </m:rPr>
                            <a:rPr lang="en-US" sz="1900">
                              <a:latin typeface="Cambria Math" panose="02040503050406030204" pitchFamily="18" charset="0"/>
                            </a:rPr>
                            <m:t>L</m:t>
                          </m:r>
                        </m:sub>
                      </m:sSub>
                      <m:r>
                        <a:rPr lang="en-US" sz="1900">
                          <a:latin typeface="Cambria Math" panose="02040503050406030204" pitchFamily="18" charset="0"/>
                        </a:rPr>
                        <m:t>+</m:t>
                      </m:r>
                      <m:d>
                        <m:dPr>
                          <m:ctrlPr>
                            <a:rPr lang="en-US" sz="1900" i="1">
                              <a:latin typeface="Cambria Math" panose="02040503050406030204" pitchFamily="18" charset="0"/>
                            </a:rPr>
                          </m:ctrlPr>
                        </m:dPr>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m:rPr>
                                      <m:sty m:val="p"/>
                                    </m:rPr>
                                    <a:rPr lang="en-US" sz="1900">
                                      <a:latin typeface="Cambria Math" panose="02040503050406030204" pitchFamily="18" charset="0"/>
                                    </a:rPr>
                                    <m:t>NPV</m:t>
                                  </m:r>
                                </m:e>
                                <m:sub>
                                  <m:r>
                                    <m:rPr>
                                      <m:sty m:val="p"/>
                                    </m:rPr>
                                    <a:rPr lang="en-US" sz="1900">
                                      <a:latin typeface="Cambria Math" panose="02040503050406030204" pitchFamily="18" charset="0"/>
                                    </a:rPr>
                                    <m:t>L</m:t>
                                  </m:r>
                                </m:sub>
                              </m:sSub>
                            </m:num>
                            <m:den>
                              <m:sSub>
                                <m:sSubPr>
                                  <m:ctrlPr>
                                    <a:rPr lang="en-US" sz="1900" i="1">
                                      <a:latin typeface="Cambria Math" panose="02040503050406030204" pitchFamily="18" charset="0"/>
                                    </a:rPr>
                                  </m:ctrlPr>
                                </m:sSubPr>
                                <m:e>
                                  <m:r>
                                    <m:rPr>
                                      <m:sty m:val="p"/>
                                    </m:rPr>
                                    <a:rPr lang="en-US" sz="1900">
                                      <a:latin typeface="Cambria Math" panose="02040503050406030204" pitchFamily="18" charset="0"/>
                                    </a:rPr>
                                    <m:t>NPV</m:t>
                                  </m:r>
                                </m:e>
                                <m:sub>
                                  <m:r>
                                    <m:rPr>
                                      <m:sty m:val="p"/>
                                    </m:rPr>
                                    <a:rPr lang="en-US" sz="1900">
                                      <a:latin typeface="Cambria Math" panose="02040503050406030204" pitchFamily="18" charset="0"/>
                                    </a:rPr>
                                    <m:t>L</m:t>
                                  </m:r>
                                </m:sub>
                              </m:sSub>
                              <m:r>
                                <a:rPr lang="en-US" sz="1900">
                                  <a:latin typeface="Cambria Math" panose="02040503050406030204" pitchFamily="18" charset="0"/>
                                </a:rPr>
                                <m:t>−</m:t>
                              </m:r>
                              <m:sSub>
                                <m:sSubPr>
                                  <m:ctrlPr>
                                    <a:rPr lang="en-US" sz="1900" i="1">
                                      <a:latin typeface="Cambria Math" panose="02040503050406030204" pitchFamily="18" charset="0"/>
                                    </a:rPr>
                                  </m:ctrlPr>
                                </m:sSubPr>
                                <m:e>
                                  <m:r>
                                    <m:rPr>
                                      <m:sty m:val="p"/>
                                    </m:rPr>
                                    <a:rPr lang="en-US" sz="1900">
                                      <a:latin typeface="Cambria Math" panose="02040503050406030204" pitchFamily="18" charset="0"/>
                                    </a:rPr>
                                    <m:t>NPV</m:t>
                                  </m:r>
                                </m:e>
                                <m:sub>
                                  <m:r>
                                    <m:rPr>
                                      <m:sty m:val="p"/>
                                    </m:rPr>
                                    <a:rPr lang="en-US" sz="1900">
                                      <a:latin typeface="Cambria Math" panose="02040503050406030204" pitchFamily="18" charset="0"/>
                                    </a:rPr>
                                    <m:t>H</m:t>
                                  </m:r>
                                </m:sub>
                              </m:sSub>
                            </m:den>
                          </m:f>
                        </m:e>
                      </m:d>
                      <m:r>
                        <a:rPr lang="en-US" sz="1900">
                          <a:latin typeface="Cambria Math" panose="02040503050406030204" pitchFamily="18" charset="0"/>
                        </a:rPr>
                        <m:t>(</m:t>
                      </m:r>
                      <m:sSub>
                        <m:sSubPr>
                          <m:ctrlPr>
                            <a:rPr lang="en-US" sz="1900" i="1">
                              <a:latin typeface="Cambria Math" panose="02040503050406030204" pitchFamily="18" charset="0"/>
                            </a:rPr>
                          </m:ctrlPr>
                        </m:sSubPr>
                        <m:e>
                          <m:r>
                            <m:rPr>
                              <m:sty m:val="p"/>
                            </m:rPr>
                            <a:rPr lang="en-US" sz="1900">
                              <a:latin typeface="Cambria Math" panose="02040503050406030204" pitchFamily="18" charset="0"/>
                            </a:rPr>
                            <m:t>i</m:t>
                          </m:r>
                        </m:e>
                        <m:sub>
                          <m:r>
                            <m:rPr>
                              <m:sty m:val="p"/>
                            </m:rPr>
                            <a:rPr lang="en-US" sz="1900">
                              <a:latin typeface="Cambria Math" panose="02040503050406030204" pitchFamily="18" charset="0"/>
                            </a:rPr>
                            <m:t>H</m:t>
                          </m:r>
                        </m:sub>
                      </m:sSub>
                      <m:r>
                        <a:rPr lang="en-US" sz="1900">
                          <a:latin typeface="Cambria Math" panose="02040503050406030204" pitchFamily="18" charset="0"/>
                        </a:rPr>
                        <m:t>−</m:t>
                      </m:r>
                      <m:sSub>
                        <m:sSubPr>
                          <m:ctrlPr>
                            <a:rPr lang="en-US" sz="1900" i="1">
                              <a:latin typeface="Cambria Math" panose="02040503050406030204" pitchFamily="18" charset="0"/>
                            </a:rPr>
                          </m:ctrlPr>
                        </m:sSubPr>
                        <m:e>
                          <m:r>
                            <m:rPr>
                              <m:sty m:val="p"/>
                            </m:rPr>
                            <a:rPr lang="en-US" sz="1900">
                              <a:latin typeface="Cambria Math" panose="02040503050406030204" pitchFamily="18" charset="0"/>
                            </a:rPr>
                            <m:t>i</m:t>
                          </m:r>
                        </m:e>
                        <m:sub>
                          <m:r>
                            <m:rPr>
                              <m:sty m:val="p"/>
                            </m:rPr>
                            <a:rPr lang="en-US" sz="1900">
                              <a:latin typeface="Cambria Math" panose="02040503050406030204" pitchFamily="18" charset="0"/>
                            </a:rPr>
                            <m:t>L</m:t>
                          </m:r>
                        </m:sub>
                      </m:sSub>
                      <m:r>
                        <a:rPr lang="en-US" sz="1900">
                          <a:latin typeface="Cambria Math" panose="02040503050406030204" pitchFamily="18" charset="0"/>
                        </a:rPr>
                        <m:t>)</m:t>
                      </m:r>
                    </m:oMath>
                  </m:oMathPara>
                </a14:m>
                <a:endParaRPr lang="en-GB" sz="1900" dirty="0"/>
              </a:p>
              <a:p>
                <a:endParaRPr lang="en-GB" sz="1900" dirty="0"/>
              </a:p>
              <a:p>
                <a:pPr/>
                <a14:m>
                  <m:oMathPara xmlns:m="http://schemas.openxmlformats.org/officeDocument/2006/math">
                    <m:oMathParaPr>
                      <m:jc m:val="centerGroup"/>
                    </m:oMathParaPr>
                    <m:oMath xmlns:m="http://schemas.openxmlformats.org/officeDocument/2006/math">
                      <m:r>
                        <m:rPr>
                          <m:sty m:val="p"/>
                        </m:rPr>
                        <a:rPr lang="en-US" sz="1900" i="0">
                          <a:latin typeface="Cambria Math" panose="02040503050406030204" pitchFamily="18" charset="0"/>
                        </a:rPr>
                        <m:t>IRR</m:t>
                      </m:r>
                      <m:r>
                        <a:rPr lang="en-US" sz="1900" i="0">
                          <a:latin typeface="Cambria Math" panose="02040503050406030204" pitchFamily="18" charset="0"/>
                        </a:rPr>
                        <m:t>=3.8+</m:t>
                      </m:r>
                      <m:d>
                        <m:dPr>
                          <m:ctrlPr>
                            <a:rPr lang="en-US" sz="1900" i="1">
                              <a:latin typeface="Cambria Math" panose="02040503050406030204" pitchFamily="18" charset="0"/>
                            </a:rPr>
                          </m:ctrlPr>
                        </m:dPr>
                        <m:e>
                          <m:f>
                            <m:fPr>
                              <m:ctrlPr>
                                <a:rPr lang="en-US" sz="1900" i="1">
                                  <a:latin typeface="Cambria Math" panose="02040503050406030204" pitchFamily="18" charset="0"/>
                                </a:rPr>
                              </m:ctrlPr>
                            </m:fPr>
                            <m:num>
                              <m:r>
                                <a:rPr lang="en-US" sz="1900" b="0" i="0" smtClean="0">
                                  <a:latin typeface="Cambria Math" panose="02040503050406030204" pitchFamily="18" charset="0"/>
                                </a:rPr>
                                <m:t>750</m:t>
                              </m:r>
                            </m:num>
                            <m:den>
                              <m:r>
                                <a:rPr lang="en-US" sz="1900" b="0" i="0" smtClean="0">
                                  <a:latin typeface="Cambria Math" panose="02040503050406030204" pitchFamily="18" charset="0"/>
                                </a:rPr>
                                <m:t>750</m:t>
                              </m:r>
                              <m:r>
                                <a:rPr lang="en-US" sz="1900" i="0">
                                  <a:latin typeface="Cambria Math" panose="02040503050406030204" pitchFamily="18" charset="0"/>
                                </a:rPr>
                                <m:t>+</m:t>
                              </m:r>
                              <m:r>
                                <a:rPr lang="en-US" sz="1900" b="0" i="0" smtClean="0">
                                  <a:latin typeface="Cambria Math" panose="02040503050406030204" pitchFamily="18" charset="0"/>
                                </a:rPr>
                                <m:t>935</m:t>
                              </m:r>
                            </m:den>
                          </m:f>
                        </m:e>
                      </m:d>
                      <m:d>
                        <m:dPr>
                          <m:ctrlPr>
                            <a:rPr lang="en-US" sz="1900" i="1">
                              <a:latin typeface="Cambria Math" panose="02040503050406030204" pitchFamily="18" charset="0"/>
                            </a:rPr>
                          </m:ctrlPr>
                        </m:dPr>
                        <m:e>
                          <m:r>
                            <a:rPr lang="en-US" sz="1900" b="0" i="0" smtClean="0">
                              <a:latin typeface="Cambria Math" panose="02040503050406030204" pitchFamily="18" charset="0"/>
                            </a:rPr>
                            <m:t>3.9</m:t>
                          </m:r>
                          <m:r>
                            <a:rPr lang="en-US" sz="1900" i="0">
                              <a:latin typeface="Cambria Math" panose="02040503050406030204" pitchFamily="18" charset="0"/>
                            </a:rPr>
                            <m:t>−</m:t>
                          </m:r>
                          <m:r>
                            <a:rPr lang="en-US" sz="1900" i="0" smtClean="0">
                              <a:latin typeface="Cambria Math" panose="02040503050406030204" pitchFamily="18" charset="0"/>
                            </a:rPr>
                            <m:t>3</m:t>
                          </m:r>
                          <m:r>
                            <a:rPr lang="en-US" sz="1900" b="0" i="0" smtClean="0">
                              <a:latin typeface="Cambria Math" panose="02040503050406030204" pitchFamily="18" charset="0"/>
                            </a:rPr>
                            <m:t>.8</m:t>
                          </m:r>
                        </m:e>
                      </m:d>
                      <m:r>
                        <a:rPr lang="en-US" sz="1900" b="0" i="0" smtClean="0">
                          <a:latin typeface="Cambria Math" panose="02040503050406030204" pitchFamily="18" charset="0"/>
                        </a:rPr>
                        <m:t>=3.84</m:t>
                      </m:r>
                    </m:oMath>
                  </m:oMathPara>
                </a14:m>
                <a:endParaRPr lang="en-GB" sz="1900" dirty="0"/>
              </a:p>
            </p:txBody>
          </p:sp>
        </mc:Choice>
        <mc:Fallback xmlns="">
          <p:sp>
            <p:nvSpPr>
              <p:cNvPr id="3" name="TextBox 2">
                <a:extLst>
                  <a:ext uri="{FF2B5EF4-FFF2-40B4-BE49-F238E27FC236}">
                    <a16:creationId xmlns:a16="http://schemas.microsoft.com/office/drawing/2014/main" id="{61A7CC12-EB32-4F39-8252-11441C3C53D2}"/>
                  </a:ext>
                </a:extLst>
              </p:cNvPr>
              <p:cNvSpPr txBox="1">
                <a:spLocks noRot="1" noChangeAspect="1" noMove="1" noResize="1" noEditPoints="1" noAdjustHandles="1" noChangeArrowheads="1" noChangeShapeType="1" noTextEdit="1"/>
              </p:cNvSpPr>
              <p:nvPr/>
            </p:nvSpPr>
            <p:spPr>
              <a:xfrm>
                <a:off x="628484" y="4746878"/>
                <a:ext cx="6716861" cy="1698670"/>
              </a:xfrm>
              <a:prstGeom prst="rect">
                <a:avLst/>
              </a:prstGeom>
              <a:blipFill>
                <a:blip r:embed="rId2"/>
                <a:stretch>
                  <a:fillRect/>
                </a:stretch>
              </a:blipFill>
            </p:spPr>
            <p:txBody>
              <a:bodyPr/>
              <a:lstStyle/>
              <a:p>
                <a:r>
                  <a:rPr lang="en-GB">
                    <a:noFill/>
                  </a:rPr>
                  <a:t> </a:t>
                </a:r>
              </a:p>
            </p:txBody>
          </p:sp>
        </mc:Fallback>
      </mc:AlternateContent>
      <p:pic>
        <p:nvPicPr>
          <p:cNvPr id="12" name="Content Placeholder 11">
            <a:extLst>
              <a:ext uri="{FF2B5EF4-FFF2-40B4-BE49-F238E27FC236}">
                <a16:creationId xmlns:a16="http://schemas.microsoft.com/office/drawing/2014/main" id="{4159F8DE-5BA2-4092-9074-46683C763D95}"/>
              </a:ext>
            </a:extLst>
          </p:cNvPr>
          <p:cNvPicPr>
            <a:picLocks noGrp="1" noChangeAspect="1"/>
          </p:cNvPicPr>
          <p:nvPr>
            <p:ph idx="1"/>
          </p:nvPr>
        </p:nvPicPr>
        <p:blipFill>
          <a:blip r:embed="rId3"/>
          <a:stretch>
            <a:fillRect/>
          </a:stretch>
        </p:blipFill>
        <p:spPr>
          <a:xfrm>
            <a:off x="628485" y="140677"/>
            <a:ext cx="6787299" cy="4606201"/>
          </a:xfrm>
        </p:spPr>
      </p:pic>
    </p:spTree>
    <p:extLst>
      <p:ext uri="{BB962C8B-B14F-4D97-AF65-F5344CB8AC3E}">
        <p14:creationId xmlns:p14="http://schemas.microsoft.com/office/powerpoint/2010/main" val="1498223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April 2021</a:t>
            </a:r>
          </a:p>
        </p:txBody>
      </p:sp>
      <p:sp>
        <p:nvSpPr>
          <p:cNvPr id="3" name="Footer Placeholder 2"/>
          <p:cNvSpPr>
            <a:spLocks noGrp="1"/>
          </p:cNvSpPr>
          <p:nvPr>
            <p:ph type="ftr" sz="quarter" idx="11"/>
          </p:nvPr>
        </p:nvSpPr>
        <p:spPr/>
        <p:txBody>
          <a:bodyPr/>
          <a:lstStyle/>
          <a:p>
            <a:r>
              <a:rPr lang="en-GB"/>
              <a:t>Prepared by A. Essel-Anderson</a:t>
            </a:r>
          </a:p>
        </p:txBody>
      </p:sp>
      <p:sp>
        <p:nvSpPr>
          <p:cNvPr id="4" name="Slide Number Placeholder 3"/>
          <p:cNvSpPr>
            <a:spLocks noGrp="1"/>
          </p:cNvSpPr>
          <p:nvPr>
            <p:ph type="sldNum" sz="quarter" idx="12"/>
          </p:nvPr>
        </p:nvSpPr>
        <p:spPr/>
        <p:txBody>
          <a:bodyPr/>
          <a:lstStyle/>
          <a:p>
            <a:fld id="{7DC1BBB0-96F0-4077-A278-0F3FB5C104D3}" type="slidenum">
              <a:rPr lang="en-GB" smtClean="0"/>
              <a:pPr/>
              <a:t>37</a:t>
            </a:fld>
            <a:endParaRPr lang="en-GB"/>
          </a:p>
        </p:txBody>
      </p:sp>
      <p:sp>
        <p:nvSpPr>
          <p:cNvPr id="5" name="Title 4"/>
          <p:cNvSpPr>
            <a:spLocks noGrp="1"/>
          </p:cNvSpPr>
          <p:nvPr>
            <p:ph type="title"/>
          </p:nvPr>
        </p:nvSpPr>
        <p:spPr>
          <a:xfrm>
            <a:off x="2182707" y="942680"/>
            <a:ext cx="8940921" cy="2562521"/>
          </a:xfrm>
        </p:spPr>
        <p:txBody>
          <a:bodyPr>
            <a:noAutofit/>
          </a:bodyPr>
          <a:lstStyle/>
          <a:p>
            <a:r>
              <a:rPr lang="en-GB" sz="6000" dirty="0"/>
              <a:t>Capital budgeting techniques under uncertainty</a:t>
            </a:r>
          </a:p>
        </p:txBody>
      </p:sp>
      <p:sp>
        <p:nvSpPr>
          <p:cNvPr id="6" name="Text Placeholder 5"/>
          <p:cNvSpPr>
            <a:spLocks noGrp="1"/>
          </p:cNvSpPr>
          <p:nvPr>
            <p:ph type="body" idx="1"/>
          </p:nvPr>
        </p:nvSpPr>
        <p:spPr>
          <a:xfrm>
            <a:off x="2182707" y="5137607"/>
            <a:ext cx="7196963" cy="999241"/>
          </a:xfrm>
          <a:solidFill>
            <a:schemeClr val="bg1"/>
          </a:solidFill>
        </p:spPr>
        <p:txBody>
          <a:bodyPr>
            <a:normAutofit/>
          </a:bodyPr>
          <a:lstStyle/>
          <a:p>
            <a:r>
              <a:rPr lang="en-GB" dirty="0"/>
              <a:t>Payback period</a:t>
            </a:r>
          </a:p>
          <a:p>
            <a:r>
              <a:rPr lang="en-GB" dirty="0"/>
              <a:t>Sensitivity analysis</a:t>
            </a:r>
          </a:p>
        </p:txBody>
      </p:sp>
    </p:spTree>
    <p:extLst>
      <p:ext uri="{BB962C8B-B14F-4D97-AF65-F5344CB8AC3E}">
        <p14:creationId xmlns:p14="http://schemas.microsoft.com/office/powerpoint/2010/main" val="2926450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nchor="ctr"/>
          <a:lstStyle/>
          <a:p>
            <a:pPr algn="ctr"/>
            <a:r>
              <a:rPr lang="en-GB" dirty="0"/>
              <a:t>Allowing for uncertainty</a:t>
            </a:r>
          </a:p>
        </p:txBody>
      </p:sp>
      <p:graphicFrame>
        <p:nvGraphicFramePr>
          <p:cNvPr id="8" name="Content Placeholder 7">
            <a:extLst>
              <a:ext uri="{FF2B5EF4-FFF2-40B4-BE49-F238E27FC236}">
                <a16:creationId xmlns:a16="http://schemas.microsoft.com/office/drawing/2014/main" id="{DAB92036-F27F-4F6A-8AAA-02F2A4284ACF}"/>
              </a:ext>
            </a:extLst>
          </p:cNvPr>
          <p:cNvGraphicFramePr>
            <a:graphicFrameLocks noGrp="1"/>
          </p:cNvGraphicFramePr>
          <p:nvPr>
            <p:ph idx="1"/>
            <p:extLst>
              <p:ext uri="{D42A27DB-BD31-4B8C-83A1-F6EECF244321}">
                <p14:modId xmlns:p14="http://schemas.microsoft.com/office/powerpoint/2010/main" val="1145572879"/>
              </p:ext>
            </p:extLst>
          </p:nvPr>
        </p:nvGraphicFramePr>
        <p:xfrm>
          <a:off x="838200" y="685800"/>
          <a:ext cx="6711696" cy="50200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 Placeholder 6">
            <a:extLst>
              <a:ext uri="{FF2B5EF4-FFF2-40B4-BE49-F238E27FC236}">
                <a16:creationId xmlns:a16="http://schemas.microsoft.com/office/drawing/2014/main" id="{540D39F2-36A0-49F2-AC0A-425C647F69D2}"/>
              </a:ext>
            </a:extLst>
          </p:cNvPr>
          <p:cNvSpPr>
            <a:spLocks noGrp="1"/>
          </p:cNvSpPr>
          <p:nvPr>
            <p:ph type="body" sz="half" idx="2"/>
          </p:nvPr>
        </p:nvSpPr>
        <p:spPr>
          <a:xfrm>
            <a:off x="8549640" y="2828040"/>
            <a:ext cx="3200400" cy="3082566"/>
          </a:xfrm>
          <a:solidFill>
            <a:schemeClr val="bg1"/>
          </a:solidFill>
        </p:spPr>
        <p:txBody>
          <a:bodyPr>
            <a:noAutofit/>
          </a:bodyPr>
          <a:lstStyle/>
          <a:p>
            <a:r>
              <a:rPr lang="en-GB" sz="2000" dirty="0">
                <a:solidFill>
                  <a:schemeClr val="tx1"/>
                </a:solidFill>
              </a:rPr>
              <a:t>Businesses typically operate under uncertainty. </a:t>
            </a:r>
          </a:p>
          <a:p>
            <a:r>
              <a:rPr lang="en-GB" sz="2000" dirty="0">
                <a:solidFill>
                  <a:schemeClr val="tx1"/>
                </a:solidFill>
              </a:rPr>
              <a:t>It is important to do additional appraisals to assess how the project will perform when conditions change.</a:t>
            </a:r>
          </a:p>
        </p:txBody>
      </p:sp>
      <p:sp>
        <p:nvSpPr>
          <p:cNvPr id="4" name="Date Placeholder 3"/>
          <p:cNvSpPr>
            <a:spLocks noGrp="1"/>
          </p:cNvSpPr>
          <p:nvPr>
            <p:ph type="dt" sz="half" idx="10"/>
          </p:nvPr>
        </p:nvSpPr>
        <p:spPr/>
        <p:txBody>
          <a:bodyPr/>
          <a:lstStyle/>
          <a:p>
            <a:r>
              <a:rPr lang="en-US"/>
              <a:t>April 2021</a:t>
            </a:r>
          </a:p>
        </p:txBody>
      </p:sp>
      <p:sp>
        <p:nvSpPr>
          <p:cNvPr id="5" name="Footer Placeholder 4"/>
          <p:cNvSpPr>
            <a:spLocks noGrp="1"/>
          </p:cNvSpPr>
          <p:nvPr>
            <p:ph type="ftr" sz="quarter" idx="11"/>
          </p:nvPr>
        </p:nvSpPr>
        <p:spPr/>
        <p:txBody>
          <a:bodyPr/>
          <a:lstStyle/>
          <a:p>
            <a:r>
              <a:rPr lang="en-GB"/>
              <a:t>Prepared by A. Essel-Anderson</a:t>
            </a:r>
          </a:p>
        </p:txBody>
      </p:sp>
      <p:sp>
        <p:nvSpPr>
          <p:cNvPr id="6" name="Slide Number Placeholder 5"/>
          <p:cNvSpPr>
            <a:spLocks noGrp="1"/>
          </p:cNvSpPr>
          <p:nvPr>
            <p:ph type="sldNum" sz="quarter" idx="12"/>
          </p:nvPr>
        </p:nvSpPr>
        <p:spPr/>
        <p:txBody>
          <a:bodyPr/>
          <a:lstStyle/>
          <a:p>
            <a:fld id="{7DC1BBB0-96F0-4077-A278-0F3FB5C104D3}" type="slidenum">
              <a:rPr lang="en-GB" smtClean="0"/>
              <a:t>38</a:t>
            </a:fld>
            <a:endParaRPr lang="en-GB"/>
          </a:p>
        </p:txBody>
      </p:sp>
    </p:spTree>
    <p:extLst>
      <p:ext uri="{BB962C8B-B14F-4D97-AF65-F5344CB8AC3E}">
        <p14:creationId xmlns:p14="http://schemas.microsoft.com/office/powerpoint/2010/main" val="3226151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April 2021</a:t>
            </a:r>
            <a:endParaRPr lang="en-US" dirty="0"/>
          </a:p>
        </p:txBody>
      </p:sp>
      <p:sp>
        <p:nvSpPr>
          <p:cNvPr id="3" name="Footer Placeholder 2">
            <a:extLst>
              <a:ext uri="{FF2B5EF4-FFF2-40B4-BE49-F238E27FC236}">
                <a16:creationId xmlns:a16="http://schemas.microsoft.com/office/drawing/2014/main" id="{B0B451D8-3BE4-45DA-9B91-8848A8B55A6F}"/>
              </a:ext>
            </a:extLst>
          </p:cNvPr>
          <p:cNvSpPr>
            <a:spLocks noGrp="1"/>
          </p:cNvSpPr>
          <p:nvPr>
            <p:ph type="ftr" sz="quarter" idx="11"/>
          </p:nvPr>
        </p:nvSpPr>
        <p:spPr/>
        <p:txBody>
          <a:bodyPr/>
          <a:lstStyle/>
          <a:p>
            <a:r>
              <a:rPr lang="en-US"/>
              <a:t>Prepared by A. Essel-Anderson</a:t>
            </a:r>
            <a:endParaRPr lang="en-US" dirty="0"/>
          </a:p>
        </p:txBody>
      </p:sp>
      <p:sp>
        <p:nvSpPr>
          <p:cNvPr id="4" name="Slide Number Placeholder 3">
            <a:extLst>
              <a:ext uri="{FF2B5EF4-FFF2-40B4-BE49-F238E27FC236}">
                <a16:creationId xmlns:a16="http://schemas.microsoft.com/office/drawing/2014/main" id="{F60F8DB6-0467-4C06-827A-4C081C71D76E}"/>
              </a:ext>
            </a:extLst>
          </p:cNvPr>
          <p:cNvSpPr>
            <a:spLocks noGrp="1"/>
          </p:cNvSpPr>
          <p:nvPr>
            <p:ph type="sldNum" sz="quarter" idx="12"/>
          </p:nvPr>
        </p:nvSpPr>
        <p:spPr/>
        <p:txBody>
          <a:bodyPr/>
          <a:lstStyle/>
          <a:p>
            <a:fld id="{4FAB73BC-B049-4115-A692-8D63A059BFB8}" type="slidenum">
              <a:rPr lang="en-US" smtClean="0"/>
              <a:pPr/>
              <a:t>39</a:t>
            </a:fld>
            <a:endParaRPr lang="en-US" dirty="0"/>
          </a:p>
        </p:txBody>
      </p:sp>
      <p:graphicFrame>
        <p:nvGraphicFramePr>
          <p:cNvPr id="6" name="Diagram 5"/>
          <p:cNvGraphicFramePr/>
          <p:nvPr>
            <p:extLst>
              <p:ext uri="{D42A27DB-BD31-4B8C-83A1-F6EECF244321}">
                <p14:modId xmlns:p14="http://schemas.microsoft.com/office/powerpoint/2010/main" val="1041768437"/>
              </p:ext>
            </p:extLst>
          </p:nvPr>
        </p:nvGraphicFramePr>
        <p:xfrm>
          <a:off x="2014330" y="2988859"/>
          <a:ext cx="7315200" cy="26340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p:cNvGraphicFramePr/>
          <p:nvPr/>
        </p:nvGraphicFramePr>
        <p:xfrm>
          <a:off x="665917" y="1760562"/>
          <a:ext cx="2806153" cy="20608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2027166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49640" y="424206"/>
            <a:ext cx="3200400" cy="1998954"/>
          </a:xfrm>
          <a:solidFill>
            <a:schemeClr val="bg1"/>
          </a:solidFill>
        </p:spPr>
        <p:txBody>
          <a:bodyPr anchor="ctr"/>
          <a:lstStyle/>
          <a:p>
            <a:pPr algn="ctr"/>
            <a:r>
              <a:rPr lang="en-GB" dirty="0"/>
              <a:t>Financial appraisal of investments</a:t>
            </a:r>
          </a:p>
        </p:txBody>
      </p:sp>
      <p:graphicFrame>
        <p:nvGraphicFramePr>
          <p:cNvPr id="8" name="Content Placeholder 7">
            <a:extLst>
              <a:ext uri="{FF2B5EF4-FFF2-40B4-BE49-F238E27FC236}">
                <a16:creationId xmlns:a16="http://schemas.microsoft.com/office/drawing/2014/main" id="{C1863649-E159-47B8-B48D-82BD1D60765E}"/>
              </a:ext>
            </a:extLst>
          </p:cNvPr>
          <p:cNvGraphicFramePr>
            <a:graphicFrameLocks noGrp="1"/>
          </p:cNvGraphicFramePr>
          <p:nvPr>
            <p:ph idx="1"/>
            <p:extLst>
              <p:ext uri="{D42A27DB-BD31-4B8C-83A1-F6EECF244321}">
                <p14:modId xmlns:p14="http://schemas.microsoft.com/office/powerpoint/2010/main" val="947729014"/>
              </p:ext>
            </p:extLst>
          </p:nvPr>
        </p:nvGraphicFramePr>
        <p:xfrm>
          <a:off x="457136" y="424206"/>
          <a:ext cx="7507287" cy="55146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 Placeholder 6">
            <a:extLst>
              <a:ext uri="{FF2B5EF4-FFF2-40B4-BE49-F238E27FC236}">
                <a16:creationId xmlns:a16="http://schemas.microsoft.com/office/drawing/2014/main" id="{EA00832F-4A4F-4596-B0E6-CA6BFDB9213D}"/>
              </a:ext>
            </a:extLst>
          </p:cNvPr>
          <p:cNvSpPr>
            <a:spLocks noGrp="1"/>
          </p:cNvSpPr>
          <p:nvPr>
            <p:ph type="body" sz="half" idx="2"/>
          </p:nvPr>
        </p:nvSpPr>
        <p:spPr>
          <a:xfrm>
            <a:off x="8549640" y="2856322"/>
            <a:ext cx="3200400" cy="2573518"/>
          </a:xfrm>
          <a:solidFill>
            <a:schemeClr val="bg1"/>
          </a:solidFill>
        </p:spPr>
        <p:txBody>
          <a:bodyPr>
            <a:normAutofit/>
          </a:bodyPr>
          <a:lstStyle/>
          <a:p>
            <a:r>
              <a:rPr lang="en-GB" sz="2000" dirty="0">
                <a:solidFill>
                  <a:schemeClr val="tx1"/>
                </a:solidFill>
              </a:rPr>
              <a:t>The objective of financial appraisal is to establish whether the implementation of the proposed investment will be worthwhile or not.</a:t>
            </a:r>
          </a:p>
        </p:txBody>
      </p:sp>
      <p:sp>
        <p:nvSpPr>
          <p:cNvPr id="4" name="Date Placeholder 3"/>
          <p:cNvSpPr>
            <a:spLocks noGrp="1"/>
          </p:cNvSpPr>
          <p:nvPr>
            <p:ph type="dt" sz="half" idx="10"/>
          </p:nvPr>
        </p:nvSpPr>
        <p:spPr/>
        <p:txBody>
          <a:bodyPr/>
          <a:lstStyle/>
          <a:p>
            <a:r>
              <a:rPr lang="en-US"/>
              <a:t>April 2021</a:t>
            </a:r>
          </a:p>
        </p:txBody>
      </p:sp>
      <p:sp>
        <p:nvSpPr>
          <p:cNvPr id="5" name="Footer Placeholder 4"/>
          <p:cNvSpPr>
            <a:spLocks noGrp="1"/>
          </p:cNvSpPr>
          <p:nvPr>
            <p:ph type="ftr" sz="quarter" idx="11"/>
          </p:nvPr>
        </p:nvSpPr>
        <p:spPr/>
        <p:txBody>
          <a:bodyPr/>
          <a:lstStyle/>
          <a:p>
            <a:r>
              <a:rPr lang="en-GB"/>
              <a:t>Prepared by A. Essel-Anderson</a:t>
            </a:r>
          </a:p>
        </p:txBody>
      </p:sp>
      <p:sp>
        <p:nvSpPr>
          <p:cNvPr id="6" name="Slide Number Placeholder 5"/>
          <p:cNvSpPr>
            <a:spLocks noGrp="1"/>
          </p:cNvSpPr>
          <p:nvPr>
            <p:ph type="sldNum" sz="quarter" idx="12"/>
          </p:nvPr>
        </p:nvSpPr>
        <p:spPr/>
        <p:txBody>
          <a:bodyPr/>
          <a:lstStyle/>
          <a:p>
            <a:fld id="{7DC1BBB0-96F0-4077-A278-0F3FB5C104D3}" type="slidenum">
              <a:rPr lang="en-GB" smtClean="0"/>
              <a:t>4</a:t>
            </a:fld>
            <a:endParaRPr lang="en-GB"/>
          </a:p>
        </p:txBody>
      </p:sp>
    </p:spTree>
    <p:extLst>
      <p:ext uri="{BB962C8B-B14F-4D97-AF65-F5344CB8AC3E}">
        <p14:creationId xmlns:p14="http://schemas.microsoft.com/office/powerpoint/2010/main" val="167512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49640" y="674015"/>
            <a:ext cx="3200400" cy="1749145"/>
          </a:xfrm>
          <a:solidFill>
            <a:schemeClr val="bg1"/>
          </a:solidFill>
        </p:spPr>
        <p:txBody>
          <a:bodyPr anchor="ctr"/>
          <a:lstStyle/>
          <a:p>
            <a:pPr algn="ctr"/>
            <a:r>
              <a:rPr lang="en-GB" dirty="0"/>
              <a:t>Payback period</a:t>
            </a:r>
          </a:p>
        </p:txBody>
      </p:sp>
      <p:graphicFrame>
        <p:nvGraphicFramePr>
          <p:cNvPr id="8" name="Content Placeholder 7">
            <a:extLst>
              <a:ext uri="{FF2B5EF4-FFF2-40B4-BE49-F238E27FC236}">
                <a16:creationId xmlns:a16="http://schemas.microsoft.com/office/drawing/2014/main" id="{C511ED94-1DB6-46EE-B3F5-3F9B2D31FADF}"/>
              </a:ext>
            </a:extLst>
          </p:cNvPr>
          <p:cNvGraphicFramePr>
            <a:graphicFrameLocks noGrp="1"/>
          </p:cNvGraphicFramePr>
          <p:nvPr>
            <p:ph idx="1"/>
            <p:extLst>
              <p:ext uri="{D42A27DB-BD31-4B8C-83A1-F6EECF244321}">
                <p14:modId xmlns:p14="http://schemas.microsoft.com/office/powerpoint/2010/main" val="2576501630"/>
              </p:ext>
            </p:extLst>
          </p:nvPr>
        </p:nvGraphicFramePr>
        <p:xfrm>
          <a:off x="704087" y="674015"/>
          <a:ext cx="7110733" cy="52271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 Placeholder 6">
            <a:extLst>
              <a:ext uri="{FF2B5EF4-FFF2-40B4-BE49-F238E27FC236}">
                <a16:creationId xmlns:a16="http://schemas.microsoft.com/office/drawing/2014/main" id="{4FD4329A-5F1E-4CD1-83BC-ABEC2E389FAF}"/>
              </a:ext>
            </a:extLst>
          </p:cNvPr>
          <p:cNvSpPr>
            <a:spLocks noGrp="1"/>
          </p:cNvSpPr>
          <p:nvPr>
            <p:ph type="body" sz="half" idx="2"/>
          </p:nvPr>
        </p:nvSpPr>
        <p:spPr>
          <a:xfrm>
            <a:off x="8549640" y="2790335"/>
            <a:ext cx="3200400" cy="2762054"/>
          </a:xfrm>
          <a:solidFill>
            <a:schemeClr val="bg1"/>
          </a:solidFill>
        </p:spPr>
        <p:txBody>
          <a:bodyPr>
            <a:normAutofit/>
          </a:bodyPr>
          <a:lstStyle/>
          <a:p>
            <a:r>
              <a:rPr lang="en-GB" sz="2000" dirty="0">
                <a:solidFill>
                  <a:schemeClr val="tx1"/>
                </a:solidFill>
              </a:rPr>
              <a:t>The Payback period (PBP) is the period of time required for the cumulative expected cash flows from an investment project to equal the initial cash outflow.</a:t>
            </a:r>
          </a:p>
        </p:txBody>
      </p:sp>
      <p:sp>
        <p:nvSpPr>
          <p:cNvPr id="4" name="Date Placeholder 3">
            <a:extLst>
              <a:ext uri="{FF2B5EF4-FFF2-40B4-BE49-F238E27FC236}">
                <a16:creationId xmlns:a16="http://schemas.microsoft.com/office/drawing/2014/main" id="{15ED48F0-3BF3-4D44-A8E1-E637F4762984}"/>
              </a:ext>
            </a:extLst>
          </p:cNvPr>
          <p:cNvSpPr>
            <a:spLocks noGrp="1"/>
          </p:cNvSpPr>
          <p:nvPr>
            <p:ph type="dt" sz="half" idx="10"/>
          </p:nvPr>
        </p:nvSpPr>
        <p:spPr/>
        <p:txBody>
          <a:bodyPr/>
          <a:lstStyle/>
          <a:p>
            <a:r>
              <a:rPr lang="en-US"/>
              <a:t>April 2021</a:t>
            </a:r>
            <a:endParaRPr lang="en-US" dirty="0"/>
          </a:p>
        </p:txBody>
      </p:sp>
      <p:sp>
        <p:nvSpPr>
          <p:cNvPr id="5" name="Footer Placeholder 4">
            <a:extLst>
              <a:ext uri="{FF2B5EF4-FFF2-40B4-BE49-F238E27FC236}">
                <a16:creationId xmlns:a16="http://schemas.microsoft.com/office/drawing/2014/main" id="{5AB07134-FDCF-44FC-8B7D-95E84FCB1336}"/>
              </a:ext>
            </a:extLst>
          </p:cNvPr>
          <p:cNvSpPr>
            <a:spLocks noGrp="1"/>
          </p:cNvSpPr>
          <p:nvPr>
            <p:ph type="ftr" sz="quarter" idx="11"/>
          </p:nvPr>
        </p:nvSpPr>
        <p:spPr/>
        <p:txBody>
          <a:bodyPr/>
          <a:lstStyle/>
          <a:p>
            <a:r>
              <a:rPr lang="en-US"/>
              <a:t>Prepared by A. Essel-Anderson</a:t>
            </a:r>
            <a:endParaRPr lang="en-US" dirty="0"/>
          </a:p>
        </p:txBody>
      </p:sp>
      <p:sp>
        <p:nvSpPr>
          <p:cNvPr id="6" name="Slide Number Placeholder 5"/>
          <p:cNvSpPr>
            <a:spLocks noGrp="1"/>
          </p:cNvSpPr>
          <p:nvPr>
            <p:ph type="sldNum" sz="quarter" idx="12"/>
          </p:nvPr>
        </p:nvSpPr>
        <p:spPr/>
        <p:txBody>
          <a:bodyPr/>
          <a:lstStyle/>
          <a:p>
            <a:fld id="{7DC1BBB0-96F0-4077-A278-0F3FB5C104D3}" type="slidenum">
              <a:rPr lang="en-GB" smtClean="0"/>
              <a:t>40</a:t>
            </a:fld>
            <a:endParaRPr lang="en-GB"/>
          </a:p>
        </p:txBody>
      </p:sp>
    </p:spTree>
    <p:extLst>
      <p:ext uri="{BB962C8B-B14F-4D97-AF65-F5344CB8AC3E}">
        <p14:creationId xmlns:p14="http://schemas.microsoft.com/office/powerpoint/2010/main" val="2945797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49640" y="820132"/>
            <a:ext cx="3200400" cy="1734532"/>
          </a:xfrm>
          <a:solidFill>
            <a:schemeClr val="bg1"/>
          </a:solidFill>
        </p:spPr>
        <p:txBody>
          <a:bodyPr anchor="ctr">
            <a:normAutofit/>
          </a:bodyPr>
          <a:lstStyle/>
          <a:p>
            <a:pPr algn="ctr"/>
            <a:r>
              <a:rPr lang="en-GB" dirty="0"/>
              <a:t>Estimating the traditional payback period</a:t>
            </a:r>
          </a:p>
        </p:txBody>
      </p:sp>
      <p:sp>
        <p:nvSpPr>
          <p:cNvPr id="6" name="Text Placeholder 5">
            <a:extLst>
              <a:ext uri="{FF2B5EF4-FFF2-40B4-BE49-F238E27FC236}">
                <a16:creationId xmlns:a16="http://schemas.microsoft.com/office/drawing/2014/main" id="{43C66786-FE6C-4A34-8F21-B9BC60B4E9C5}"/>
              </a:ext>
            </a:extLst>
          </p:cNvPr>
          <p:cNvSpPr>
            <a:spLocks noGrp="1"/>
          </p:cNvSpPr>
          <p:nvPr>
            <p:ph type="body" sz="half" idx="2"/>
          </p:nvPr>
        </p:nvSpPr>
        <p:spPr>
          <a:xfrm>
            <a:off x="8549640" y="2960015"/>
            <a:ext cx="3200400" cy="2196447"/>
          </a:xfrm>
          <a:solidFill>
            <a:schemeClr val="bg1"/>
          </a:solidFill>
        </p:spPr>
        <p:txBody>
          <a:bodyPr>
            <a:normAutofit/>
          </a:bodyPr>
          <a:lstStyle/>
          <a:p>
            <a:r>
              <a:rPr lang="en-GB" sz="2000" dirty="0">
                <a:solidFill>
                  <a:schemeClr val="tx1"/>
                </a:solidFill>
              </a:rPr>
              <a:t>Under the traditional PBP, we use the undiscounted NCFs to estimate the payback period.</a:t>
            </a:r>
          </a:p>
        </p:txBody>
      </p:sp>
      <p:sp>
        <p:nvSpPr>
          <p:cNvPr id="4" name="Date Placeholder 3">
            <a:extLst>
              <a:ext uri="{FF2B5EF4-FFF2-40B4-BE49-F238E27FC236}">
                <a16:creationId xmlns:a16="http://schemas.microsoft.com/office/drawing/2014/main" id="{35C0FDCA-0067-44DA-9871-92F48608D72C}"/>
              </a:ext>
            </a:extLst>
          </p:cNvPr>
          <p:cNvSpPr>
            <a:spLocks noGrp="1"/>
          </p:cNvSpPr>
          <p:nvPr>
            <p:ph type="dt" sz="half" idx="10"/>
          </p:nvPr>
        </p:nvSpPr>
        <p:spPr/>
        <p:txBody>
          <a:bodyPr/>
          <a:lstStyle/>
          <a:p>
            <a:r>
              <a:rPr lang="en-US"/>
              <a:t>April 2021</a:t>
            </a:r>
            <a:endParaRPr lang="en-US" dirty="0"/>
          </a:p>
        </p:txBody>
      </p:sp>
      <p:sp>
        <p:nvSpPr>
          <p:cNvPr id="5" name="Footer Placeholder 4">
            <a:extLst>
              <a:ext uri="{FF2B5EF4-FFF2-40B4-BE49-F238E27FC236}">
                <a16:creationId xmlns:a16="http://schemas.microsoft.com/office/drawing/2014/main" id="{750BBDB7-2E30-47AA-998F-2B006DCB5A95}"/>
              </a:ext>
            </a:extLst>
          </p:cNvPr>
          <p:cNvSpPr>
            <a:spLocks noGrp="1"/>
          </p:cNvSpPr>
          <p:nvPr>
            <p:ph type="ftr" sz="quarter" idx="11"/>
          </p:nvPr>
        </p:nvSpPr>
        <p:spPr/>
        <p:txBody>
          <a:bodyPr/>
          <a:lstStyle/>
          <a:p>
            <a:r>
              <a:rPr lang="en-US"/>
              <a:t>Prepared by A. Essel-Anderson</a:t>
            </a:r>
            <a:endParaRPr lang="en-US" dirty="0"/>
          </a:p>
        </p:txBody>
      </p:sp>
      <p:sp>
        <p:nvSpPr>
          <p:cNvPr id="9" name="Slide Number Placeholder 8"/>
          <p:cNvSpPr>
            <a:spLocks noGrp="1"/>
          </p:cNvSpPr>
          <p:nvPr>
            <p:ph type="sldNum" sz="quarter" idx="12"/>
          </p:nvPr>
        </p:nvSpPr>
        <p:spPr/>
        <p:txBody>
          <a:bodyPr/>
          <a:lstStyle/>
          <a:p>
            <a:fld id="{7DC1BBB0-96F0-4077-A278-0F3FB5C104D3}" type="slidenum">
              <a:rPr lang="en-GB" smtClean="0"/>
              <a:t>41</a:t>
            </a:fld>
            <a:endParaRPr lang="en-GB"/>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5E34DC8F-7861-4F68-966E-7968E6828637}"/>
                  </a:ext>
                </a:extLst>
              </p:cNvPr>
              <p:cNvSpPr>
                <a:spLocks noGrp="1"/>
              </p:cNvSpPr>
              <p:nvPr>
                <p:ph idx="1"/>
              </p:nvPr>
            </p:nvSpPr>
            <p:spPr>
              <a:xfrm>
                <a:off x="441960" y="820132"/>
                <a:ext cx="7415851" cy="4336331"/>
              </a:xfrm>
            </p:spPr>
            <p:txBody>
              <a:bodyPr>
                <a:normAutofit/>
              </a:bodyPr>
              <a:lstStyle/>
              <a:p>
                <a:pPr lvl="0"/>
                <a:r>
                  <a:rPr lang="en-GB" sz="2500" b="1" dirty="0"/>
                  <a:t>Computation</a:t>
                </a:r>
                <a:endParaRPr lang="en-US" sz="2500" b="1" dirty="0"/>
              </a:p>
              <a:p>
                <a:pPr lvl="1"/>
                <a14:m>
                  <m:oMath xmlns:m="http://schemas.openxmlformats.org/officeDocument/2006/math">
                    <m:r>
                      <m:rPr>
                        <m:sty m:val="p"/>
                      </m:rPr>
                      <a:rPr lang="en-US" sz="2200" smtClean="0">
                        <a:latin typeface="Cambria Math" panose="02040503050406030204" pitchFamily="18" charset="0"/>
                      </a:rPr>
                      <m:t>PBP</m:t>
                    </m:r>
                    <m:r>
                      <a:rPr lang="en-US" sz="2200" smtClean="0">
                        <a:latin typeface="Cambria Math" panose="02040503050406030204" pitchFamily="18" charset="0"/>
                      </a:rPr>
                      <m:t>=</m:t>
                    </m:r>
                    <m:r>
                      <m:rPr>
                        <m:sty m:val="p"/>
                      </m:rPr>
                      <a:rPr lang="en-US" sz="2200" smtClean="0">
                        <a:latin typeface="Cambria Math" panose="02040503050406030204" pitchFamily="18" charset="0"/>
                      </a:rPr>
                      <m:t>Years</m:t>
                    </m:r>
                    <m:r>
                      <a:rPr lang="en-US" sz="2200" i="1">
                        <a:latin typeface="Cambria Math" panose="02040503050406030204" pitchFamily="18" charset="0"/>
                      </a:rPr>
                      <m:t> </m:t>
                    </m:r>
                    <m:r>
                      <m:rPr>
                        <m:sty m:val="p"/>
                      </m:rPr>
                      <a:rPr lang="en-US" sz="2200">
                        <a:latin typeface="Cambria Math" panose="02040503050406030204" pitchFamily="18" charset="0"/>
                      </a:rPr>
                      <m:t>before</m:t>
                    </m:r>
                    <m:r>
                      <a:rPr lang="en-US" sz="2200" i="1">
                        <a:latin typeface="Cambria Math" panose="02040503050406030204" pitchFamily="18" charset="0"/>
                      </a:rPr>
                      <m:t> </m:t>
                    </m:r>
                    <m:r>
                      <m:rPr>
                        <m:sty m:val="p"/>
                      </m:rPr>
                      <a:rPr lang="en-US" sz="2200">
                        <a:latin typeface="Cambria Math" panose="02040503050406030204" pitchFamily="18" charset="0"/>
                      </a:rPr>
                      <m:t>full</m:t>
                    </m:r>
                    <m:r>
                      <a:rPr lang="en-US" sz="2200" i="1">
                        <a:latin typeface="Cambria Math" panose="02040503050406030204" pitchFamily="18" charset="0"/>
                      </a:rPr>
                      <m:t> </m:t>
                    </m:r>
                    <m:r>
                      <m:rPr>
                        <m:sty m:val="p"/>
                      </m:rPr>
                      <a:rPr lang="en-US" sz="2200">
                        <a:latin typeface="Cambria Math" panose="02040503050406030204" pitchFamily="18" charset="0"/>
                      </a:rPr>
                      <m:t>recovery</m:t>
                    </m:r>
                    <m:r>
                      <a:rPr lang="en-US" sz="2200">
                        <a:latin typeface="Cambria Math" panose="02040503050406030204" pitchFamily="18" charset="0"/>
                      </a:rPr>
                      <m:t>+</m:t>
                    </m:r>
                    <m:f>
                      <m:fPr>
                        <m:ctrlPr>
                          <a:rPr lang="en-US" sz="2200" i="1">
                            <a:latin typeface="Cambria Math" panose="02040503050406030204" pitchFamily="18" charset="0"/>
                          </a:rPr>
                        </m:ctrlPr>
                      </m:fPr>
                      <m:num>
                        <m:r>
                          <m:rPr>
                            <m:sty m:val="p"/>
                          </m:rPr>
                          <a:rPr lang="en-US" sz="2200">
                            <a:latin typeface="Cambria Math" panose="02040503050406030204" pitchFamily="18" charset="0"/>
                          </a:rPr>
                          <m:t>Balance</m:t>
                        </m:r>
                        <m:r>
                          <a:rPr lang="en-US" sz="2200" i="1">
                            <a:latin typeface="Cambria Math" panose="02040503050406030204" pitchFamily="18" charset="0"/>
                          </a:rPr>
                          <m:t> </m:t>
                        </m:r>
                        <m:r>
                          <m:rPr>
                            <m:sty m:val="p"/>
                          </m:rPr>
                          <a:rPr lang="en-US" sz="2200">
                            <a:latin typeface="Cambria Math" panose="02040503050406030204" pitchFamily="18" charset="0"/>
                          </a:rPr>
                          <m:t>of</m:t>
                        </m:r>
                        <m:r>
                          <a:rPr lang="en-US" sz="2200" i="1">
                            <a:latin typeface="Cambria Math" panose="02040503050406030204" pitchFamily="18" charset="0"/>
                          </a:rPr>
                          <m:t> </m:t>
                        </m:r>
                        <m:r>
                          <m:rPr>
                            <m:sty m:val="p"/>
                          </m:rPr>
                          <a:rPr lang="en-US" sz="2200">
                            <a:latin typeface="Cambria Math" panose="02040503050406030204" pitchFamily="18" charset="0"/>
                          </a:rPr>
                          <m:t>investment</m:t>
                        </m:r>
                      </m:num>
                      <m:den>
                        <m:r>
                          <m:rPr>
                            <m:sty m:val="p"/>
                          </m:rPr>
                          <a:rPr lang="en-US" sz="2200">
                            <a:latin typeface="Cambria Math" panose="02040503050406030204" pitchFamily="18" charset="0"/>
                          </a:rPr>
                          <m:t>NCF</m:t>
                        </m:r>
                        <m:r>
                          <a:rPr lang="en-US" sz="2200" i="1">
                            <a:latin typeface="Cambria Math" panose="02040503050406030204" pitchFamily="18" charset="0"/>
                          </a:rPr>
                          <m:t> </m:t>
                        </m:r>
                        <m:r>
                          <m:rPr>
                            <m:sty m:val="p"/>
                          </m:rPr>
                          <a:rPr lang="en-US" sz="2200">
                            <a:latin typeface="Cambria Math" panose="02040503050406030204" pitchFamily="18" charset="0"/>
                          </a:rPr>
                          <m:t>of</m:t>
                        </m:r>
                        <m:r>
                          <a:rPr lang="en-US" sz="2200" i="1">
                            <a:latin typeface="Cambria Math" panose="02040503050406030204" pitchFamily="18" charset="0"/>
                          </a:rPr>
                          <m:t> </m:t>
                        </m:r>
                        <m:r>
                          <m:rPr>
                            <m:sty m:val="p"/>
                          </m:rPr>
                          <a:rPr lang="en-US" sz="2200">
                            <a:latin typeface="Cambria Math" panose="02040503050406030204" pitchFamily="18" charset="0"/>
                          </a:rPr>
                          <m:t>full</m:t>
                        </m:r>
                        <m:r>
                          <a:rPr lang="en-US" sz="2200" i="1">
                            <a:latin typeface="Cambria Math" panose="02040503050406030204" pitchFamily="18" charset="0"/>
                          </a:rPr>
                          <m:t> </m:t>
                        </m:r>
                        <m:r>
                          <m:rPr>
                            <m:sty m:val="p"/>
                          </m:rPr>
                          <a:rPr lang="en-US" sz="2200">
                            <a:latin typeface="Cambria Math" panose="02040503050406030204" pitchFamily="18" charset="0"/>
                          </a:rPr>
                          <m:t>recovery</m:t>
                        </m:r>
                        <m:r>
                          <a:rPr lang="en-US" sz="2200" i="1">
                            <a:latin typeface="Cambria Math" panose="02040503050406030204" pitchFamily="18" charset="0"/>
                          </a:rPr>
                          <m:t> </m:t>
                        </m:r>
                        <m:r>
                          <m:rPr>
                            <m:sty m:val="p"/>
                          </m:rPr>
                          <a:rPr lang="en-US" sz="2200">
                            <a:latin typeface="Cambria Math" panose="02040503050406030204" pitchFamily="18" charset="0"/>
                          </a:rPr>
                          <m:t>year</m:t>
                        </m:r>
                      </m:den>
                    </m:f>
                  </m:oMath>
                </a14:m>
                <a:endParaRPr lang="en-US" sz="2200" dirty="0"/>
              </a:p>
              <a:p>
                <a:pPr lvl="1"/>
                <a:endParaRPr lang="en-US" sz="2200" dirty="0"/>
              </a:p>
              <a:p>
                <a:pPr lvl="0"/>
                <a:r>
                  <a:rPr lang="en-GB" sz="2500" b="1" dirty="0"/>
                  <a:t>Decision rule</a:t>
                </a:r>
                <a:endParaRPr lang="en-US" sz="2500" b="1" dirty="0"/>
              </a:p>
              <a:p>
                <a:pPr lvl="1"/>
                <a:r>
                  <a:rPr lang="en-GB" sz="2500" dirty="0"/>
                  <a:t>Accept when the PBP is shorter than the hurdle payback period.</a:t>
                </a:r>
                <a:endParaRPr lang="en-US" sz="2500" dirty="0"/>
              </a:p>
              <a:p>
                <a:pPr lvl="1"/>
                <a:r>
                  <a:rPr lang="en-GB" sz="2500" dirty="0"/>
                  <a:t>Reject when the PBP is longer than the hurdle payback period.</a:t>
                </a:r>
                <a:endParaRPr lang="en-US" sz="2500" dirty="0"/>
              </a:p>
            </p:txBody>
          </p:sp>
        </mc:Choice>
        <mc:Fallback xmlns="">
          <p:sp>
            <p:nvSpPr>
              <p:cNvPr id="8" name="Content Placeholder 7">
                <a:extLst>
                  <a:ext uri="{FF2B5EF4-FFF2-40B4-BE49-F238E27FC236}">
                    <a16:creationId xmlns:a16="http://schemas.microsoft.com/office/drawing/2014/main" id="{5E34DC8F-7861-4F68-966E-7968E6828637}"/>
                  </a:ext>
                </a:extLst>
              </p:cNvPr>
              <p:cNvSpPr>
                <a:spLocks noGrp="1" noRot="1" noChangeAspect="1" noMove="1" noResize="1" noEditPoints="1" noAdjustHandles="1" noChangeArrowheads="1" noChangeShapeType="1" noTextEdit="1"/>
              </p:cNvSpPr>
              <p:nvPr>
                <p:ph idx="1"/>
              </p:nvPr>
            </p:nvSpPr>
            <p:spPr>
              <a:xfrm>
                <a:off x="441960" y="820132"/>
                <a:ext cx="7415851" cy="4336331"/>
              </a:xfrm>
              <a:blipFill>
                <a:blip r:embed="rId2"/>
                <a:stretch>
                  <a:fillRect l="-822" t="-2110"/>
                </a:stretch>
              </a:blipFill>
            </p:spPr>
            <p:txBody>
              <a:bodyPr/>
              <a:lstStyle/>
              <a:p>
                <a:r>
                  <a:rPr lang="en-GB">
                    <a:noFill/>
                  </a:rPr>
                  <a:t> </a:t>
                </a:r>
              </a:p>
            </p:txBody>
          </p:sp>
        </mc:Fallback>
      </mc:AlternateContent>
    </p:spTree>
    <p:extLst>
      <p:ext uri="{BB962C8B-B14F-4D97-AF65-F5344CB8AC3E}">
        <p14:creationId xmlns:p14="http://schemas.microsoft.com/office/powerpoint/2010/main" val="1495372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08709" y="531176"/>
            <a:ext cx="3657599" cy="1467306"/>
          </a:xfrm>
          <a:solidFill>
            <a:schemeClr val="bg1"/>
          </a:solidFill>
        </p:spPr>
        <p:txBody>
          <a:bodyPr anchor="ctr"/>
          <a:lstStyle/>
          <a:p>
            <a:pPr algn="ctr"/>
            <a:r>
              <a:rPr lang="en-GB" dirty="0"/>
              <a:t>Illustration 10.4: PPB for the DML expansion Project</a:t>
            </a:r>
          </a:p>
        </p:txBody>
      </p:sp>
      <mc:AlternateContent xmlns:mc="http://schemas.openxmlformats.org/markup-compatibility/2006" xmlns:a14="http://schemas.microsoft.com/office/drawing/2010/main">
        <mc:Choice Requires="a14">
          <p:sp>
            <p:nvSpPr>
              <p:cNvPr id="4" name="Text Placeholder 3"/>
              <p:cNvSpPr>
                <a:spLocks noGrp="1"/>
              </p:cNvSpPr>
              <p:nvPr>
                <p:ph type="body" sz="half" idx="2"/>
              </p:nvPr>
            </p:nvSpPr>
            <p:spPr>
              <a:xfrm>
                <a:off x="8408709" y="2545237"/>
                <a:ext cx="3657599" cy="3474563"/>
              </a:xfrm>
              <a:solidFill>
                <a:schemeClr val="bg1"/>
              </a:solidFill>
            </p:spPr>
            <p:txBody>
              <a:bodyPr>
                <a:normAutofit fontScale="92500" lnSpcReduction="20000"/>
              </a:bodyPr>
              <a:lstStyle/>
              <a:p>
                <a:pPr>
                  <a:lnSpc>
                    <a:spcPct val="110000"/>
                  </a:lnSpc>
                </a:pPr>
                <a14:m>
                  <m:oMathPara xmlns:m="http://schemas.openxmlformats.org/officeDocument/2006/math">
                    <m:oMathParaPr>
                      <m:jc m:val="centerGroup"/>
                    </m:oMathParaPr>
                    <m:oMath xmlns:m="http://schemas.openxmlformats.org/officeDocument/2006/math">
                      <m:r>
                        <a:rPr lang="en-US" sz="2200" b="1" i="0" smtClean="0">
                          <a:solidFill>
                            <a:schemeClr val="tx1"/>
                          </a:solidFill>
                          <a:latin typeface="Cambria Math" panose="02040503050406030204" pitchFamily="18" charset="0"/>
                        </a:rPr>
                        <m:t>𝐏𝐁𝐏</m:t>
                      </m:r>
                      <m:r>
                        <a:rPr lang="en-US" sz="2200" b="1" i="0" smtClean="0">
                          <a:solidFill>
                            <a:schemeClr val="tx1"/>
                          </a:solidFill>
                          <a:latin typeface="Cambria Math" panose="02040503050406030204" pitchFamily="18" charset="0"/>
                        </a:rPr>
                        <m:t>=</m:t>
                      </m:r>
                      <m:r>
                        <a:rPr lang="en-US" sz="2200" b="1" i="0" smtClean="0">
                          <a:solidFill>
                            <a:schemeClr val="tx1"/>
                          </a:solidFill>
                          <a:latin typeface="Cambria Math" panose="02040503050406030204" pitchFamily="18" charset="0"/>
                        </a:rPr>
                        <m:t>𝟎</m:t>
                      </m:r>
                      <m:r>
                        <a:rPr lang="en-US" sz="2200" b="1" i="0" smtClean="0">
                          <a:solidFill>
                            <a:schemeClr val="tx1"/>
                          </a:solidFill>
                          <a:latin typeface="Cambria Math" panose="02040503050406030204" pitchFamily="18" charset="0"/>
                        </a:rPr>
                        <m:t>+</m:t>
                      </m:r>
                      <m:f>
                        <m:fPr>
                          <m:ctrlPr>
                            <a:rPr lang="en-US" sz="2200" b="1" i="1" smtClean="0">
                              <a:solidFill>
                                <a:schemeClr val="tx1"/>
                              </a:solidFill>
                              <a:latin typeface="Cambria Math" panose="02040503050406030204" pitchFamily="18" charset="0"/>
                            </a:rPr>
                          </m:ctrlPr>
                        </m:fPr>
                        <m:num>
                          <m:r>
                            <a:rPr lang="en-US" sz="2200" b="1" i="0" smtClean="0">
                              <a:solidFill>
                                <a:schemeClr val="tx1"/>
                              </a:solidFill>
                              <a:latin typeface="Cambria Math" panose="02040503050406030204" pitchFamily="18" charset="0"/>
                            </a:rPr>
                            <m:t>𝟔𝟒</m:t>
                          </m:r>
                          <m:r>
                            <a:rPr lang="en-US" sz="2200" b="1" i="0" smtClean="0">
                              <a:solidFill>
                                <a:schemeClr val="tx1"/>
                              </a:solidFill>
                              <a:latin typeface="Cambria Math" panose="02040503050406030204" pitchFamily="18" charset="0"/>
                            </a:rPr>
                            <m:t>,</m:t>
                          </m:r>
                          <m:r>
                            <a:rPr lang="en-US" sz="2200" b="1" i="0" smtClean="0">
                              <a:solidFill>
                                <a:schemeClr val="tx1"/>
                              </a:solidFill>
                              <a:latin typeface="Cambria Math" panose="02040503050406030204" pitchFamily="18" charset="0"/>
                            </a:rPr>
                            <m:t>𝟏𝟖𝟎</m:t>
                          </m:r>
                        </m:num>
                        <m:den>
                          <m:r>
                            <a:rPr lang="en-US" sz="2200" b="1" i="0" smtClean="0">
                              <a:solidFill>
                                <a:schemeClr val="tx1"/>
                              </a:solidFill>
                              <a:latin typeface="Cambria Math" panose="02040503050406030204" pitchFamily="18" charset="0"/>
                            </a:rPr>
                            <m:t>𝟐𝟒𝟑</m:t>
                          </m:r>
                          <m:r>
                            <a:rPr lang="en-US" sz="2200" b="1" i="0" smtClean="0">
                              <a:solidFill>
                                <a:schemeClr val="tx1"/>
                              </a:solidFill>
                              <a:latin typeface="Cambria Math" panose="02040503050406030204" pitchFamily="18" charset="0"/>
                            </a:rPr>
                            <m:t>,</m:t>
                          </m:r>
                          <m:r>
                            <a:rPr lang="en-US" sz="2200" b="1" i="0" smtClean="0">
                              <a:solidFill>
                                <a:schemeClr val="tx1"/>
                              </a:solidFill>
                              <a:latin typeface="Cambria Math" panose="02040503050406030204" pitchFamily="18" charset="0"/>
                            </a:rPr>
                            <m:t>𝟑𝟏𝟗</m:t>
                          </m:r>
                        </m:den>
                      </m:f>
                      <m:r>
                        <a:rPr lang="en-US" sz="2200" b="1" i="0" smtClean="0">
                          <a:solidFill>
                            <a:schemeClr val="tx1"/>
                          </a:solidFill>
                          <a:latin typeface="Cambria Math" panose="02040503050406030204" pitchFamily="18" charset="0"/>
                        </a:rPr>
                        <m:t>=</m:t>
                      </m:r>
                      <m:r>
                        <a:rPr lang="en-US" sz="2200" b="1" i="0" smtClean="0">
                          <a:solidFill>
                            <a:schemeClr val="tx1"/>
                          </a:solidFill>
                          <a:latin typeface="Cambria Math" panose="02040503050406030204" pitchFamily="18" charset="0"/>
                        </a:rPr>
                        <m:t>𝟎</m:t>
                      </m:r>
                      <m:r>
                        <a:rPr lang="en-US" sz="2200" b="1" i="0" smtClean="0">
                          <a:solidFill>
                            <a:schemeClr val="tx1"/>
                          </a:solidFill>
                          <a:latin typeface="Cambria Math" panose="02040503050406030204" pitchFamily="18" charset="0"/>
                        </a:rPr>
                        <m:t>.</m:t>
                      </m:r>
                      <m:r>
                        <a:rPr lang="en-US" sz="2200" b="1" i="0" smtClean="0">
                          <a:solidFill>
                            <a:schemeClr val="tx1"/>
                          </a:solidFill>
                          <a:latin typeface="Cambria Math" panose="02040503050406030204" pitchFamily="18" charset="0"/>
                        </a:rPr>
                        <m:t>𝟐𝟔</m:t>
                      </m:r>
                    </m:oMath>
                  </m:oMathPara>
                </a14:m>
                <a:endParaRPr lang="en-GB" sz="2200" b="1" dirty="0">
                  <a:solidFill>
                    <a:schemeClr val="tx1"/>
                  </a:solidFill>
                </a:endParaRPr>
              </a:p>
              <a:p>
                <a:pPr>
                  <a:lnSpc>
                    <a:spcPct val="110000"/>
                  </a:lnSpc>
                </a:pPr>
                <a:endParaRPr lang="en-GB" sz="2000" dirty="0">
                  <a:solidFill>
                    <a:schemeClr val="tx1"/>
                  </a:solidFill>
                </a:endParaRPr>
              </a:p>
              <a:p>
                <a:pPr>
                  <a:lnSpc>
                    <a:spcPct val="110000"/>
                  </a:lnSpc>
                </a:pPr>
                <a:r>
                  <a:rPr lang="en-GB" sz="2000" dirty="0">
                    <a:solidFill>
                      <a:schemeClr val="tx1"/>
                    </a:solidFill>
                  </a:rPr>
                  <a:t>The PBP of the project is 0.26 years.</a:t>
                </a:r>
              </a:p>
              <a:p>
                <a:pPr>
                  <a:lnSpc>
                    <a:spcPct val="110000"/>
                  </a:lnSpc>
                </a:pPr>
                <a:endParaRPr lang="en-GB" sz="2000" dirty="0">
                  <a:solidFill>
                    <a:schemeClr val="tx1"/>
                  </a:solidFill>
                </a:endParaRPr>
              </a:p>
              <a:p>
                <a:pPr>
                  <a:lnSpc>
                    <a:spcPct val="110000"/>
                  </a:lnSpc>
                </a:pPr>
                <a:r>
                  <a:rPr lang="en-GB" sz="2000" dirty="0">
                    <a:solidFill>
                      <a:schemeClr val="tx1"/>
                    </a:solidFill>
                  </a:rPr>
                  <a:t>As the PBP is shorter than the hurdle period (4 years), the project should be accepted for implementation.</a:t>
                </a:r>
              </a:p>
            </p:txBody>
          </p:sp>
        </mc:Choice>
        <mc:Fallback xmlns="">
          <p:sp>
            <p:nvSpPr>
              <p:cNvPr id="4" name="Text Placeholder 3"/>
              <p:cNvSpPr>
                <a:spLocks noGrp="1" noRot="1" noChangeAspect="1" noMove="1" noResize="1" noEditPoints="1" noAdjustHandles="1" noChangeArrowheads="1" noChangeShapeType="1" noTextEdit="1"/>
              </p:cNvSpPr>
              <p:nvPr>
                <p:ph type="body" sz="half" idx="2"/>
              </p:nvPr>
            </p:nvSpPr>
            <p:spPr>
              <a:xfrm>
                <a:off x="8408709" y="2545237"/>
                <a:ext cx="3657599" cy="3474563"/>
              </a:xfrm>
              <a:blipFill>
                <a:blip r:embed="rId2"/>
                <a:stretch>
                  <a:fillRect l="-1500" r="-1500"/>
                </a:stretch>
              </a:blipFill>
            </p:spPr>
            <p:txBody>
              <a:bodyPr/>
              <a:lstStyle/>
              <a:p>
                <a:r>
                  <a:rPr lang="en-GB">
                    <a:noFill/>
                  </a:rPr>
                  <a:t> </a:t>
                </a:r>
              </a:p>
            </p:txBody>
          </p:sp>
        </mc:Fallback>
      </mc:AlternateContent>
      <p:sp>
        <p:nvSpPr>
          <p:cNvPr id="5" name="Date Placeholder 4"/>
          <p:cNvSpPr>
            <a:spLocks noGrp="1"/>
          </p:cNvSpPr>
          <p:nvPr>
            <p:ph type="dt" sz="half" idx="10"/>
          </p:nvPr>
        </p:nvSpPr>
        <p:spPr/>
        <p:txBody>
          <a:bodyPr/>
          <a:lstStyle/>
          <a:p>
            <a:r>
              <a:rPr lang="en-US"/>
              <a:t>April 2021</a:t>
            </a:r>
          </a:p>
        </p:txBody>
      </p:sp>
      <p:sp>
        <p:nvSpPr>
          <p:cNvPr id="6" name="Footer Placeholder 5"/>
          <p:cNvSpPr>
            <a:spLocks noGrp="1"/>
          </p:cNvSpPr>
          <p:nvPr>
            <p:ph type="ftr" sz="quarter" idx="11"/>
          </p:nvPr>
        </p:nvSpPr>
        <p:spPr/>
        <p:txBody>
          <a:bodyPr/>
          <a:lstStyle/>
          <a:p>
            <a:r>
              <a:rPr lang="en-GB"/>
              <a:t>Prepared by A. Essel-Anderson</a:t>
            </a:r>
          </a:p>
        </p:txBody>
      </p:sp>
      <p:sp>
        <p:nvSpPr>
          <p:cNvPr id="7" name="Slide Number Placeholder 6"/>
          <p:cNvSpPr>
            <a:spLocks noGrp="1"/>
          </p:cNvSpPr>
          <p:nvPr>
            <p:ph type="sldNum" sz="quarter" idx="12"/>
          </p:nvPr>
        </p:nvSpPr>
        <p:spPr/>
        <p:txBody>
          <a:bodyPr/>
          <a:lstStyle/>
          <a:p>
            <a:fld id="{7DC1BBB0-96F0-4077-A278-0F3FB5C104D3}" type="slidenum">
              <a:rPr lang="en-GB" smtClean="0"/>
              <a:t>42</a:t>
            </a:fld>
            <a:endParaRPr lang="en-GB"/>
          </a:p>
        </p:txBody>
      </p:sp>
      <p:pic>
        <p:nvPicPr>
          <p:cNvPr id="10" name="Content Placeholder 9">
            <a:extLst>
              <a:ext uri="{FF2B5EF4-FFF2-40B4-BE49-F238E27FC236}">
                <a16:creationId xmlns:a16="http://schemas.microsoft.com/office/drawing/2014/main" id="{4C7357E5-849C-4D4F-94ED-DBB39CBD687F}"/>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artisticTexturizer/>
                    </a14:imgEffect>
                  </a14:imgLayer>
                </a14:imgProps>
              </a:ext>
            </a:extLst>
          </a:blip>
          <a:stretch>
            <a:fillRect/>
          </a:stretch>
        </p:blipFill>
        <p:spPr>
          <a:xfrm>
            <a:off x="793819" y="311499"/>
            <a:ext cx="6792685" cy="5868237"/>
          </a:xfrm>
        </p:spPr>
      </p:pic>
    </p:spTree>
    <p:extLst>
      <p:ext uri="{BB962C8B-B14F-4D97-AF65-F5344CB8AC3E}">
        <p14:creationId xmlns:p14="http://schemas.microsoft.com/office/powerpoint/2010/main" val="1596298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BD2CB-5FC6-4E20-9434-7D5A2CA1DBC0}"/>
              </a:ext>
            </a:extLst>
          </p:cNvPr>
          <p:cNvSpPr>
            <a:spLocks noGrp="1"/>
          </p:cNvSpPr>
          <p:nvPr>
            <p:ph type="title"/>
          </p:nvPr>
        </p:nvSpPr>
        <p:spPr>
          <a:xfrm>
            <a:off x="1088136" y="362083"/>
            <a:ext cx="10058400" cy="1099071"/>
          </a:xfrm>
        </p:spPr>
        <p:txBody>
          <a:bodyPr>
            <a:normAutofit/>
          </a:bodyPr>
          <a:lstStyle/>
          <a:p>
            <a:r>
              <a:rPr lang="en-US" sz="4500" dirty="0"/>
              <a:t>Strengths and weaknesses of payback period</a:t>
            </a:r>
          </a:p>
        </p:txBody>
      </p:sp>
      <p:graphicFrame>
        <p:nvGraphicFramePr>
          <p:cNvPr id="7" name="Content Placeholder 6">
            <a:extLst>
              <a:ext uri="{FF2B5EF4-FFF2-40B4-BE49-F238E27FC236}">
                <a16:creationId xmlns:a16="http://schemas.microsoft.com/office/drawing/2014/main" id="{C8D54AFE-8CC6-435C-A417-5B2E80621306}"/>
              </a:ext>
            </a:extLst>
          </p:cNvPr>
          <p:cNvGraphicFramePr>
            <a:graphicFrameLocks noGrp="1"/>
          </p:cNvGraphicFramePr>
          <p:nvPr>
            <p:ph idx="1"/>
            <p:extLst>
              <p:ext uri="{D42A27DB-BD31-4B8C-83A1-F6EECF244321}">
                <p14:modId xmlns:p14="http://schemas.microsoft.com/office/powerpoint/2010/main" val="236029904"/>
              </p:ext>
            </p:extLst>
          </p:nvPr>
        </p:nvGraphicFramePr>
        <p:xfrm>
          <a:off x="1069848" y="1668545"/>
          <a:ext cx="10058400" cy="45036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68C47C43-BDA8-41F6-B3E6-F4FA5E09B2D3}"/>
              </a:ext>
            </a:extLst>
          </p:cNvPr>
          <p:cNvSpPr>
            <a:spLocks noGrp="1"/>
          </p:cNvSpPr>
          <p:nvPr>
            <p:ph type="sldNum" sz="quarter" idx="12"/>
          </p:nvPr>
        </p:nvSpPr>
        <p:spPr/>
        <p:txBody>
          <a:bodyPr/>
          <a:lstStyle/>
          <a:p>
            <a:fld id="{7DC1BBB0-96F0-4077-A278-0F3FB5C104D3}" type="slidenum">
              <a:rPr lang="en-US" smtClean="0"/>
              <a:t>43</a:t>
            </a:fld>
            <a:endParaRPr lang="en-US"/>
          </a:p>
        </p:txBody>
      </p:sp>
      <p:sp>
        <p:nvSpPr>
          <p:cNvPr id="4" name="Date Placeholder 3">
            <a:extLst>
              <a:ext uri="{FF2B5EF4-FFF2-40B4-BE49-F238E27FC236}">
                <a16:creationId xmlns:a16="http://schemas.microsoft.com/office/drawing/2014/main" id="{CDEF0C68-FF37-468E-B7CD-C7ACC72E328C}"/>
              </a:ext>
            </a:extLst>
          </p:cNvPr>
          <p:cNvSpPr>
            <a:spLocks noGrp="1"/>
          </p:cNvSpPr>
          <p:nvPr>
            <p:ph type="dt" sz="half" idx="10"/>
          </p:nvPr>
        </p:nvSpPr>
        <p:spPr/>
        <p:txBody>
          <a:bodyPr/>
          <a:lstStyle/>
          <a:p>
            <a:r>
              <a:rPr lang="en-US"/>
              <a:t>April 2021</a:t>
            </a:r>
            <a:endParaRPr lang="en-US" dirty="0"/>
          </a:p>
        </p:txBody>
      </p:sp>
      <p:sp>
        <p:nvSpPr>
          <p:cNvPr id="5" name="Footer Placeholder 4">
            <a:extLst>
              <a:ext uri="{FF2B5EF4-FFF2-40B4-BE49-F238E27FC236}">
                <a16:creationId xmlns:a16="http://schemas.microsoft.com/office/drawing/2014/main" id="{2FE30EB3-B5B1-40EA-8049-1071510AFCE0}"/>
              </a:ext>
            </a:extLst>
          </p:cNvPr>
          <p:cNvSpPr>
            <a:spLocks noGrp="1"/>
          </p:cNvSpPr>
          <p:nvPr>
            <p:ph type="ftr" sz="quarter" idx="11"/>
          </p:nvPr>
        </p:nvSpPr>
        <p:spPr/>
        <p:txBody>
          <a:bodyPr/>
          <a:lstStyle/>
          <a:p>
            <a:r>
              <a:rPr lang="en-US"/>
              <a:t>Prepared by A. Essel-Anderson</a:t>
            </a:r>
            <a:endParaRPr lang="en-US" dirty="0"/>
          </a:p>
        </p:txBody>
      </p:sp>
    </p:spTree>
    <p:extLst>
      <p:ext uri="{BB962C8B-B14F-4D97-AF65-F5344CB8AC3E}">
        <p14:creationId xmlns:p14="http://schemas.microsoft.com/office/powerpoint/2010/main" val="379991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49640" y="820132"/>
            <a:ext cx="3200400" cy="1734532"/>
          </a:xfrm>
          <a:solidFill>
            <a:schemeClr val="bg1"/>
          </a:solidFill>
        </p:spPr>
        <p:txBody>
          <a:bodyPr anchor="ctr">
            <a:normAutofit/>
          </a:bodyPr>
          <a:lstStyle/>
          <a:p>
            <a:pPr algn="ctr"/>
            <a:r>
              <a:rPr lang="en-GB" dirty="0"/>
              <a:t>Estimating the Discounted payback period</a:t>
            </a:r>
          </a:p>
        </p:txBody>
      </p:sp>
      <p:sp>
        <p:nvSpPr>
          <p:cNvPr id="6" name="Text Placeholder 5">
            <a:extLst>
              <a:ext uri="{FF2B5EF4-FFF2-40B4-BE49-F238E27FC236}">
                <a16:creationId xmlns:a16="http://schemas.microsoft.com/office/drawing/2014/main" id="{43C66786-FE6C-4A34-8F21-B9BC60B4E9C5}"/>
              </a:ext>
            </a:extLst>
          </p:cNvPr>
          <p:cNvSpPr>
            <a:spLocks noGrp="1"/>
          </p:cNvSpPr>
          <p:nvPr>
            <p:ph type="body" sz="half" idx="2"/>
          </p:nvPr>
        </p:nvSpPr>
        <p:spPr>
          <a:xfrm>
            <a:off x="8549640" y="2783393"/>
            <a:ext cx="3200400" cy="3489391"/>
          </a:xfrm>
          <a:solidFill>
            <a:schemeClr val="bg1"/>
          </a:solidFill>
        </p:spPr>
        <p:txBody>
          <a:bodyPr>
            <a:normAutofit fontScale="92500" lnSpcReduction="10000"/>
          </a:bodyPr>
          <a:lstStyle/>
          <a:p>
            <a:r>
              <a:rPr lang="en-GB" sz="2000" dirty="0">
                <a:solidFill>
                  <a:schemeClr val="tx1"/>
                </a:solidFill>
              </a:rPr>
              <a:t>To address the problem of ignoring the time value of money, a discounted payback period is used in place of the traditional payback period.</a:t>
            </a:r>
          </a:p>
          <a:p>
            <a:r>
              <a:rPr lang="en-GB" sz="2000" dirty="0">
                <a:solidFill>
                  <a:schemeClr val="tx1"/>
                </a:solidFill>
              </a:rPr>
              <a:t>The discounted PBP uses discounted cash flows to determine the period within which the initial investment will be recovered. </a:t>
            </a:r>
          </a:p>
        </p:txBody>
      </p:sp>
      <p:sp>
        <p:nvSpPr>
          <p:cNvPr id="4" name="Date Placeholder 3">
            <a:extLst>
              <a:ext uri="{FF2B5EF4-FFF2-40B4-BE49-F238E27FC236}">
                <a16:creationId xmlns:a16="http://schemas.microsoft.com/office/drawing/2014/main" id="{35C0FDCA-0067-44DA-9871-92F48608D72C}"/>
              </a:ext>
            </a:extLst>
          </p:cNvPr>
          <p:cNvSpPr>
            <a:spLocks noGrp="1"/>
          </p:cNvSpPr>
          <p:nvPr>
            <p:ph type="dt" sz="half" idx="10"/>
          </p:nvPr>
        </p:nvSpPr>
        <p:spPr/>
        <p:txBody>
          <a:bodyPr/>
          <a:lstStyle/>
          <a:p>
            <a:r>
              <a:rPr lang="en-US"/>
              <a:t>April 2021</a:t>
            </a:r>
            <a:endParaRPr lang="en-US" dirty="0"/>
          </a:p>
        </p:txBody>
      </p:sp>
      <p:sp>
        <p:nvSpPr>
          <p:cNvPr id="5" name="Footer Placeholder 4">
            <a:extLst>
              <a:ext uri="{FF2B5EF4-FFF2-40B4-BE49-F238E27FC236}">
                <a16:creationId xmlns:a16="http://schemas.microsoft.com/office/drawing/2014/main" id="{750BBDB7-2E30-47AA-998F-2B006DCB5A95}"/>
              </a:ext>
            </a:extLst>
          </p:cNvPr>
          <p:cNvSpPr>
            <a:spLocks noGrp="1"/>
          </p:cNvSpPr>
          <p:nvPr>
            <p:ph type="ftr" sz="quarter" idx="11"/>
          </p:nvPr>
        </p:nvSpPr>
        <p:spPr/>
        <p:txBody>
          <a:bodyPr/>
          <a:lstStyle/>
          <a:p>
            <a:r>
              <a:rPr lang="en-US"/>
              <a:t>Prepared by A. Essel-Anderson</a:t>
            </a:r>
            <a:endParaRPr lang="en-US" dirty="0"/>
          </a:p>
        </p:txBody>
      </p:sp>
      <p:sp>
        <p:nvSpPr>
          <p:cNvPr id="9" name="Slide Number Placeholder 8"/>
          <p:cNvSpPr>
            <a:spLocks noGrp="1"/>
          </p:cNvSpPr>
          <p:nvPr>
            <p:ph type="sldNum" sz="quarter" idx="12"/>
          </p:nvPr>
        </p:nvSpPr>
        <p:spPr/>
        <p:txBody>
          <a:bodyPr/>
          <a:lstStyle/>
          <a:p>
            <a:fld id="{7DC1BBB0-96F0-4077-A278-0F3FB5C104D3}" type="slidenum">
              <a:rPr lang="en-GB" smtClean="0"/>
              <a:t>44</a:t>
            </a:fld>
            <a:endParaRPr lang="en-GB"/>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5E34DC8F-7861-4F68-966E-7968E6828637}"/>
                  </a:ext>
                </a:extLst>
              </p:cNvPr>
              <p:cNvSpPr>
                <a:spLocks noGrp="1"/>
              </p:cNvSpPr>
              <p:nvPr>
                <p:ph idx="1"/>
              </p:nvPr>
            </p:nvSpPr>
            <p:spPr>
              <a:xfrm>
                <a:off x="441960" y="820132"/>
                <a:ext cx="7415851" cy="4336331"/>
              </a:xfrm>
            </p:spPr>
            <p:txBody>
              <a:bodyPr>
                <a:normAutofit/>
              </a:bodyPr>
              <a:lstStyle/>
              <a:p>
                <a:pPr lvl="0"/>
                <a:r>
                  <a:rPr lang="en-GB" sz="2500" b="1" dirty="0"/>
                  <a:t>Computation</a:t>
                </a:r>
                <a:endParaRPr lang="en-US" sz="2500" b="1" dirty="0"/>
              </a:p>
              <a:p>
                <a:pPr lvl="1"/>
                <a14:m>
                  <m:oMath xmlns:m="http://schemas.openxmlformats.org/officeDocument/2006/math">
                    <m:r>
                      <m:rPr>
                        <m:sty m:val="p"/>
                      </m:rPr>
                      <a:rPr lang="en-US" sz="2200" smtClean="0">
                        <a:latin typeface="Cambria Math" panose="02040503050406030204" pitchFamily="18" charset="0"/>
                      </a:rPr>
                      <m:t>PBP</m:t>
                    </m:r>
                    <m:r>
                      <a:rPr lang="en-US" sz="2200" smtClean="0">
                        <a:latin typeface="Cambria Math" panose="02040503050406030204" pitchFamily="18" charset="0"/>
                      </a:rPr>
                      <m:t>=</m:t>
                    </m:r>
                    <m:r>
                      <m:rPr>
                        <m:sty m:val="p"/>
                      </m:rPr>
                      <a:rPr lang="en-US" sz="2200" smtClean="0">
                        <a:latin typeface="Cambria Math" panose="02040503050406030204" pitchFamily="18" charset="0"/>
                      </a:rPr>
                      <m:t>Years</m:t>
                    </m:r>
                    <m:r>
                      <a:rPr lang="en-US" sz="2200" i="1">
                        <a:latin typeface="Cambria Math" panose="02040503050406030204" pitchFamily="18" charset="0"/>
                      </a:rPr>
                      <m:t> </m:t>
                    </m:r>
                    <m:r>
                      <m:rPr>
                        <m:sty m:val="p"/>
                      </m:rPr>
                      <a:rPr lang="en-US" sz="2200">
                        <a:latin typeface="Cambria Math" panose="02040503050406030204" pitchFamily="18" charset="0"/>
                      </a:rPr>
                      <m:t>before</m:t>
                    </m:r>
                    <m:r>
                      <a:rPr lang="en-US" sz="2200" i="1">
                        <a:latin typeface="Cambria Math" panose="02040503050406030204" pitchFamily="18" charset="0"/>
                      </a:rPr>
                      <m:t> </m:t>
                    </m:r>
                    <m:r>
                      <m:rPr>
                        <m:sty m:val="p"/>
                      </m:rPr>
                      <a:rPr lang="en-US" sz="2200">
                        <a:latin typeface="Cambria Math" panose="02040503050406030204" pitchFamily="18" charset="0"/>
                      </a:rPr>
                      <m:t>full</m:t>
                    </m:r>
                    <m:r>
                      <a:rPr lang="en-US" sz="2200" i="1">
                        <a:latin typeface="Cambria Math" panose="02040503050406030204" pitchFamily="18" charset="0"/>
                      </a:rPr>
                      <m:t> </m:t>
                    </m:r>
                    <m:r>
                      <m:rPr>
                        <m:sty m:val="p"/>
                      </m:rPr>
                      <a:rPr lang="en-US" sz="2200">
                        <a:latin typeface="Cambria Math" panose="02040503050406030204" pitchFamily="18" charset="0"/>
                      </a:rPr>
                      <m:t>recovery</m:t>
                    </m:r>
                    <m:r>
                      <a:rPr lang="en-US" sz="2200">
                        <a:latin typeface="Cambria Math" panose="02040503050406030204" pitchFamily="18" charset="0"/>
                      </a:rPr>
                      <m:t>+</m:t>
                    </m:r>
                    <m:f>
                      <m:fPr>
                        <m:ctrlPr>
                          <a:rPr lang="en-US" sz="2200" i="1">
                            <a:latin typeface="Cambria Math" panose="02040503050406030204" pitchFamily="18" charset="0"/>
                          </a:rPr>
                        </m:ctrlPr>
                      </m:fPr>
                      <m:num>
                        <m:r>
                          <m:rPr>
                            <m:sty m:val="p"/>
                          </m:rPr>
                          <a:rPr lang="en-US" sz="2200">
                            <a:latin typeface="Cambria Math" panose="02040503050406030204" pitchFamily="18" charset="0"/>
                          </a:rPr>
                          <m:t>Balance</m:t>
                        </m:r>
                        <m:r>
                          <a:rPr lang="en-US" sz="2200" i="1">
                            <a:latin typeface="Cambria Math" panose="02040503050406030204" pitchFamily="18" charset="0"/>
                          </a:rPr>
                          <m:t> </m:t>
                        </m:r>
                        <m:r>
                          <m:rPr>
                            <m:sty m:val="p"/>
                          </m:rPr>
                          <a:rPr lang="en-US" sz="2200">
                            <a:latin typeface="Cambria Math" panose="02040503050406030204" pitchFamily="18" charset="0"/>
                          </a:rPr>
                          <m:t>of</m:t>
                        </m:r>
                        <m:r>
                          <a:rPr lang="en-US" sz="2200" i="1">
                            <a:latin typeface="Cambria Math" panose="02040503050406030204" pitchFamily="18" charset="0"/>
                          </a:rPr>
                          <m:t> </m:t>
                        </m:r>
                        <m:r>
                          <m:rPr>
                            <m:sty m:val="p"/>
                          </m:rPr>
                          <a:rPr lang="en-US" sz="2200">
                            <a:latin typeface="Cambria Math" panose="02040503050406030204" pitchFamily="18" charset="0"/>
                          </a:rPr>
                          <m:t>investment</m:t>
                        </m:r>
                      </m:num>
                      <m:den>
                        <m:r>
                          <m:rPr>
                            <m:sty m:val="p"/>
                          </m:rPr>
                          <a:rPr lang="en-US" sz="2200" b="0" i="0" smtClean="0">
                            <a:latin typeface="Cambria Math" panose="02040503050406030204" pitchFamily="18" charset="0"/>
                          </a:rPr>
                          <m:t>PV</m:t>
                        </m:r>
                        <m:r>
                          <a:rPr lang="en-US" sz="2200" b="0" i="0" smtClean="0">
                            <a:latin typeface="Cambria Math" panose="02040503050406030204" pitchFamily="18" charset="0"/>
                          </a:rPr>
                          <m:t> </m:t>
                        </m:r>
                        <m:r>
                          <a:rPr lang="en-US" sz="2200" i="1">
                            <a:latin typeface="Cambria Math" panose="02040503050406030204" pitchFamily="18" charset="0"/>
                          </a:rPr>
                          <m:t> </m:t>
                        </m:r>
                        <m:r>
                          <m:rPr>
                            <m:sty m:val="p"/>
                          </m:rPr>
                          <a:rPr lang="en-US" sz="2200">
                            <a:latin typeface="Cambria Math" panose="02040503050406030204" pitchFamily="18" charset="0"/>
                          </a:rPr>
                          <m:t>of</m:t>
                        </m:r>
                        <m:r>
                          <a:rPr lang="en-US" sz="2200" i="1">
                            <a:latin typeface="Cambria Math" panose="02040503050406030204" pitchFamily="18" charset="0"/>
                          </a:rPr>
                          <m:t> </m:t>
                        </m:r>
                        <m:r>
                          <m:rPr>
                            <m:sty m:val="p"/>
                          </m:rPr>
                          <a:rPr lang="en-US" sz="2200">
                            <a:latin typeface="Cambria Math" panose="02040503050406030204" pitchFamily="18" charset="0"/>
                          </a:rPr>
                          <m:t>full</m:t>
                        </m:r>
                        <m:r>
                          <a:rPr lang="en-US" sz="2200" i="1">
                            <a:latin typeface="Cambria Math" panose="02040503050406030204" pitchFamily="18" charset="0"/>
                          </a:rPr>
                          <m:t> </m:t>
                        </m:r>
                        <m:r>
                          <m:rPr>
                            <m:sty m:val="p"/>
                          </m:rPr>
                          <a:rPr lang="en-US" sz="2200">
                            <a:latin typeface="Cambria Math" panose="02040503050406030204" pitchFamily="18" charset="0"/>
                          </a:rPr>
                          <m:t>recovery</m:t>
                        </m:r>
                        <m:r>
                          <a:rPr lang="en-US" sz="2200" i="1">
                            <a:latin typeface="Cambria Math" panose="02040503050406030204" pitchFamily="18" charset="0"/>
                          </a:rPr>
                          <m:t> </m:t>
                        </m:r>
                        <m:r>
                          <m:rPr>
                            <m:sty m:val="p"/>
                          </m:rPr>
                          <a:rPr lang="en-US" sz="2200">
                            <a:latin typeface="Cambria Math" panose="02040503050406030204" pitchFamily="18" charset="0"/>
                          </a:rPr>
                          <m:t>year</m:t>
                        </m:r>
                      </m:den>
                    </m:f>
                  </m:oMath>
                </a14:m>
                <a:endParaRPr lang="en-US" sz="2200" dirty="0"/>
              </a:p>
              <a:p>
                <a:pPr lvl="1"/>
                <a:endParaRPr lang="en-US" sz="2200" dirty="0"/>
              </a:p>
              <a:p>
                <a:pPr lvl="0"/>
                <a:r>
                  <a:rPr lang="en-GB" sz="2500" b="1" dirty="0"/>
                  <a:t>Decision rule</a:t>
                </a:r>
                <a:endParaRPr lang="en-US" sz="2500" b="1" dirty="0"/>
              </a:p>
              <a:p>
                <a:pPr lvl="1"/>
                <a:r>
                  <a:rPr lang="en-GB" sz="2500" dirty="0"/>
                  <a:t>Accept when the discounted PBP is shorter than the lifespan of the project.</a:t>
                </a:r>
                <a:endParaRPr lang="en-US" sz="2500" dirty="0"/>
              </a:p>
              <a:p>
                <a:pPr lvl="1"/>
                <a:r>
                  <a:rPr lang="en-GB" sz="2500" dirty="0"/>
                  <a:t>Reject when the PBP is longer than the lifespan of the project.</a:t>
                </a:r>
                <a:endParaRPr lang="en-US" sz="2500" dirty="0"/>
              </a:p>
            </p:txBody>
          </p:sp>
        </mc:Choice>
        <mc:Fallback xmlns="">
          <p:sp>
            <p:nvSpPr>
              <p:cNvPr id="8" name="Content Placeholder 7">
                <a:extLst>
                  <a:ext uri="{FF2B5EF4-FFF2-40B4-BE49-F238E27FC236}">
                    <a16:creationId xmlns:a16="http://schemas.microsoft.com/office/drawing/2014/main" id="{5E34DC8F-7861-4F68-966E-7968E6828637}"/>
                  </a:ext>
                </a:extLst>
              </p:cNvPr>
              <p:cNvSpPr>
                <a:spLocks noGrp="1" noRot="1" noChangeAspect="1" noMove="1" noResize="1" noEditPoints="1" noAdjustHandles="1" noChangeArrowheads="1" noChangeShapeType="1" noTextEdit="1"/>
              </p:cNvSpPr>
              <p:nvPr>
                <p:ph idx="1"/>
              </p:nvPr>
            </p:nvSpPr>
            <p:spPr>
              <a:xfrm>
                <a:off x="441960" y="820132"/>
                <a:ext cx="7415851" cy="4336331"/>
              </a:xfrm>
              <a:blipFill>
                <a:blip r:embed="rId2"/>
                <a:stretch>
                  <a:fillRect l="-822" t="-2110"/>
                </a:stretch>
              </a:blipFill>
            </p:spPr>
            <p:txBody>
              <a:bodyPr/>
              <a:lstStyle/>
              <a:p>
                <a:r>
                  <a:rPr lang="en-GB">
                    <a:noFill/>
                  </a:rPr>
                  <a:t> </a:t>
                </a:r>
              </a:p>
            </p:txBody>
          </p:sp>
        </mc:Fallback>
      </mc:AlternateContent>
    </p:spTree>
    <p:extLst>
      <p:ext uri="{BB962C8B-B14F-4D97-AF65-F5344CB8AC3E}">
        <p14:creationId xmlns:p14="http://schemas.microsoft.com/office/powerpoint/2010/main" val="641278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08709" y="531175"/>
            <a:ext cx="3542499" cy="1761077"/>
          </a:xfrm>
          <a:solidFill>
            <a:schemeClr val="bg1"/>
          </a:solidFill>
        </p:spPr>
        <p:txBody>
          <a:bodyPr anchor="ctr">
            <a:normAutofit fontScale="90000"/>
          </a:bodyPr>
          <a:lstStyle/>
          <a:p>
            <a:pPr algn="ctr"/>
            <a:r>
              <a:rPr lang="en-GB" dirty="0"/>
              <a:t>Illustration 10.4: Discounted PPB for the DML expansion Project</a:t>
            </a:r>
          </a:p>
        </p:txBody>
      </p:sp>
      <mc:AlternateContent xmlns:mc="http://schemas.openxmlformats.org/markup-compatibility/2006" xmlns:a14="http://schemas.microsoft.com/office/drawing/2010/main">
        <mc:Choice Requires="a14">
          <p:sp>
            <p:nvSpPr>
              <p:cNvPr id="4" name="Text Placeholder 3"/>
              <p:cNvSpPr>
                <a:spLocks noGrp="1"/>
              </p:cNvSpPr>
              <p:nvPr>
                <p:ph type="body" sz="half" idx="2"/>
              </p:nvPr>
            </p:nvSpPr>
            <p:spPr>
              <a:xfrm>
                <a:off x="8408709" y="2545237"/>
                <a:ext cx="3542499" cy="3474563"/>
              </a:xfrm>
              <a:solidFill>
                <a:schemeClr val="bg1"/>
              </a:solidFill>
            </p:spPr>
            <p:txBody>
              <a:bodyPr>
                <a:normAutofit fontScale="92500" lnSpcReduction="20000"/>
              </a:bodyPr>
              <a:lstStyle/>
              <a:p>
                <a:pPr>
                  <a:lnSpc>
                    <a:spcPct val="110000"/>
                  </a:lnSpc>
                </a:pPr>
                <a14:m>
                  <m:oMathPara xmlns:m="http://schemas.openxmlformats.org/officeDocument/2006/math">
                    <m:oMathParaPr>
                      <m:jc m:val="centerGroup"/>
                    </m:oMathParaPr>
                    <m:oMath xmlns:m="http://schemas.openxmlformats.org/officeDocument/2006/math">
                      <m:r>
                        <a:rPr lang="en-US" sz="2200" b="1" i="0" smtClean="0">
                          <a:solidFill>
                            <a:schemeClr val="tx1"/>
                          </a:solidFill>
                          <a:latin typeface="Cambria Math" panose="02040503050406030204" pitchFamily="18" charset="0"/>
                        </a:rPr>
                        <m:t>𝐏𝐁𝐏</m:t>
                      </m:r>
                      <m:r>
                        <a:rPr lang="en-US" sz="2200" b="1" i="0" smtClean="0">
                          <a:solidFill>
                            <a:schemeClr val="tx1"/>
                          </a:solidFill>
                          <a:latin typeface="Cambria Math" panose="02040503050406030204" pitchFamily="18" charset="0"/>
                        </a:rPr>
                        <m:t>=</m:t>
                      </m:r>
                      <m:r>
                        <a:rPr lang="en-US" sz="2200" b="1" i="0" smtClean="0">
                          <a:solidFill>
                            <a:schemeClr val="tx1"/>
                          </a:solidFill>
                          <a:latin typeface="Cambria Math" panose="02040503050406030204" pitchFamily="18" charset="0"/>
                        </a:rPr>
                        <m:t>𝟎</m:t>
                      </m:r>
                      <m:r>
                        <a:rPr lang="en-US" sz="2200" b="1" i="0" smtClean="0">
                          <a:solidFill>
                            <a:schemeClr val="tx1"/>
                          </a:solidFill>
                          <a:latin typeface="Cambria Math" panose="02040503050406030204" pitchFamily="18" charset="0"/>
                        </a:rPr>
                        <m:t>+</m:t>
                      </m:r>
                      <m:f>
                        <m:fPr>
                          <m:ctrlPr>
                            <a:rPr lang="en-US" sz="2200" b="1" i="1" smtClean="0">
                              <a:solidFill>
                                <a:schemeClr val="tx1"/>
                              </a:solidFill>
                              <a:latin typeface="Cambria Math" panose="02040503050406030204" pitchFamily="18" charset="0"/>
                            </a:rPr>
                          </m:ctrlPr>
                        </m:fPr>
                        <m:num>
                          <m:r>
                            <a:rPr lang="en-US" sz="2200" b="1" i="0" smtClean="0">
                              <a:solidFill>
                                <a:schemeClr val="tx1"/>
                              </a:solidFill>
                              <a:latin typeface="Cambria Math" panose="02040503050406030204" pitchFamily="18" charset="0"/>
                            </a:rPr>
                            <m:t>𝟔𝟒</m:t>
                          </m:r>
                          <m:r>
                            <a:rPr lang="en-US" sz="2200" b="1" i="0" smtClean="0">
                              <a:solidFill>
                                <a:schemeClr val="tx1"/>
                              </a:solidFill>
                              <a:latin typeface="Cambria Math" panose="02040503050406030204" pitchFamily="18" charset="0"/>
                            </a:rPr>
                            <m:t>,</m:t>
                          </m:r>
                          <m:r>
                            <a:rPr lang="en-US" sz="2200" b="1" i="0" smtClean="0">
                              <a:solidFill>
                                <a:schemeClr val="tx1"/>
                              </a:solidFill>
                              <a:latin typeface="Cambria Math" panose="02040503050406030204" pitchFamily="18" charset="0"/>
                            </a:rPr>
                            <m:t>𝟏𝟖𝟎</m:t>
                          </m:r>
                        </m:num>
                        <m:den>
                          <m:r>
                            <a:rPr lang="en-US" sz="2200" b="1" i="0" smtClean="0">
                              <a:solidFill>
                                <a:schemeClr val="tx1"/>
                              </a:solidFill>
                              <a:latin typeface="Cambria Math" panose="02040503050406030204" pitchFamily="18" charset="0"/>
                            </a:rPr>
                            <m:t>𝟐𝟎𝟖</m:t>
                          </m:r>
                          <m:r>
                            <a:rPr lang="en-US" sz="2200" b="1" i="0" smtClean="0">
                              <a:solidFill>
                                <a:schemeClr val="tx1"/>
                              </a:solidFill>
                              <a:latin typeface="Cambria Math" panose="02040503050406030204" pitchFamily="18" charset="0"/>
                            </a:rPr>
                            <m:t>,</m:t>
                          </m:r>
                          <m:r>
                            <a:rPr lang="en-US" sz="2200" b="1" i="0" smtClean="0">
                              <a:solidFill>
                                <a:schemeClr val="tx1"/>
                              </a:solidFill>
                              <a:latin typeface="Cambria Math" panose="02040503050406030204" pitchFamily="18" charset="0"/>
                            </a:rPr>
                            <m:t>𝟖𝟓𝟕</m:t>
                          </m:r>
                        </m:den>
                      </m:f>
                      <m:r>
                        <a:rPr lang="en-US" sz="2200" b="1" i="0" smtClean="0">
                          <a:solidFill>
                            <a:schemeClr val="tx1"/>
                          </a:solidFill>
                          <a:latin typeface="Cambria Math" panose="02040503050406030204" pitchFamily="18" charset="0"/>
                        </a:rPr>
                        <m:t>=</m:t>
                      </m:r>
                      <m:r>
                        <a:rPr lang="en-US" sz="2200" b="1" i="0" smtClean="0">
                          <a:solidFill>
                            <a:schemeClr val="tx1"/>
                          </a:solidFill>
                          <a:latin typeface="Cambria Math" panose="02040503050406030204" pitchFamily="18" charset="0"/>
                        </a:rPr>
                        <m:t>𝟎</m:t>
                      </m:r>
                      <m:r>
                        <a:rPr lang="en-US" sz="2200" b="1" i="0" smtClean="0">
                          <a:solidFill>
                            <a:schemeClr val="tx1"/>
                          </a:solidFill>
                          <a:latin typeface="Cambria Math" panose="02040503050406030204" pitchFamily="18" charset="0"/>
                        </a:rPr>
                        <m:t>.</m:t>
                      </m:r>
                      <m:r>
                        <a:rPr lang="en-US" sz="2200" b="1" i="0" smtClean="0">
                          <a:solidFill>
                            <a:schemeClr val="tx1"/>
                          </a:solidFill>
                          <a:latin typeface="Cambria Math" panose="02040503050406030204" pitchFamily="18" charset="0"/>
                        </a:rPr>
                        <m:t>𝟑𝟏</m:t>
                      </m:r>
                    </m:oMath>
                  </m:oMathPara>
                </a14:m>
                <a:endParaRPr lang="en-GB" sz="2200" b="1" dirty="0">
                  <a:solidFill>
                    <a:schemeClr val="tx1"/>
                  </a:solidFill>
                </a:endParaRPr>
              </a:p>
              <a:p>
                <a:pPr>
                  <a:lnSpc>
                    <a:spcPct val="110000"/>
                  </a:lnSpc>
                </a:pPr>
                <a:endParaRPr lang="en-GB" sz="2000" dirty="0">
                  <a:solidFill>
                    <a:schemeClr val="tx1"/>
                  </a:solidFill>
                </a:endParaRPr>
              </a:p>
              <a:p>
                <a:pPr>
                  <a:lnSpc>
                    <a:spcPct val="110000"/>
                  </a:lnSpc>
                </a:pPr>
                <a:r>
                  <a:rPr lang="en-GB" sz="2000" dirty="0">
                    <a:solidFill>
                      <a:schemeClr val="tx1"/>
                    </a:solidFill>
                  </a:rPr>
                  <a:t>The PBP of the project is 0.31 years.</a:t>
                </a:r>
              </a:p>
              <a:p>
                <a:pPr>
                  <a:lnSpc>
                    <a:spcPct val="110000"/>
                  </a:lnSpc>
                </a:pPr>
                <a:endParaRPr lang="en-GB" sz="2000" dirty="0">
                  <a:solidFill>
                    <a:schemeClr val="tx1"/>
                  </a:solidFill>
                </a:endParaRPr>
              </a:p>
              <a:p>
                <a:pPr>
                  <a:lnSpc>
                    <a:spcPct val="110000"/>
                  </a:lnSpc>
                </a:pPr>
                <a:r>
                  <a:rPr lang="en-GB" sz="2000" dirty="0">
                    <a:solidFill>
                      <a:schemeClr val="tx1"/>
                    </a:solidFill>
                  </a:rPr>
                  <a:t>As the PBP is shorter than the lifespan of the project, it should be accepted for implementation.</a:t>
                </a:r>
              </a:p>
            </p:txBody>
          </p:sp>
        </mc:Choice>
        <mc:Fallback xmlns="">
          <p:sp>
            <p:nvSpPr>
              <p:cNvPr id="4" name="Text Placeholder 3"/>
              <p:cNvSpPr>
                <a:spLocks noGrp="1" noRot="1" noChangeAspect="1" noMove="1" noResize="1" noEditPoints="1" noAdjustHandles="1" noChangeArrowheads="1" noChangeShapeType="1" noTextEdit="1"/>
              </p:cNvSpPr>
              <p:nvPr>
                <p:ph type="body" sz="half" idx="2"/>
              </p:nvPr>
            </p:nvSpPr>
            <p:spPr>
              <a:xfrm>
                <a:off x="8408709" y="2545237"/>
                <a:ext cx="3542499" cy="3474563"/>
              </a:xfrm>
              <a:blipFill>
                <a:blip r:embed="rId2"/>
                <a:stretch>
                  <a:fillRect l="-1546"/>
                </a:stretch>
              </a:blipFill>
            </p:spPr>
            <p:txBody>
              <a:bodyPr/>
              <a:lstStyle/>
              <a:p>
                <a:r>
                  <a:rPr lang="en-GB">
                    <a:noFill/>
                  </a:rPr>
                  <a:t> </a:t>
                </a:r>
              </a:p>
            </p:txBody>
          </p:sp>
        </mc:Fallback>
      </mc:AlternateContent>
      <p:sp>
        <p:nvSpPr>
          <p:cNvPr id="5" name="Date Placeholder 4"/>
          <p:cNvSpPr>
            <a:spLocks noGrp="1"/>
          </p:cNvSpPr>
          <p:nvPr>
            <p:ph type="dt" sz="half" idx="10"/>
          </p:nvPr>
        </p:nvSpPr>
        <p:spPr/>
        <p:txBody>
          <a:bodyPr/>
          <a:lstStyle/>
          <a:p>
            <a:r>
              <a:rPr lang="en-US"/>
              <a:t>April 2021</a:t>
            </a:r>
            <a:endParaRPr lang="en-US" dirty="0"/>
          </a:p>
        </p:txBody>
      </p:sp>
      <p:sp>
        <p:nvSpPr>
          <p:cNvPr id="6" name="Footer Placeholder 5"/>
          <p:cNvSpPr>
            <a:spLocks noGrp="1"/>
          </p:cNvSpPr>
          <p:nvPr>
            <p:ph type="ftr" sz="quarter" idx="11"/>
          </p:nvPr>
        </p:nvSpPr>
        <p:spPr/>
        <p:txBody>
          <a:bodyPr/>
          <a:lstStyle/>
          <a:p>
            <a:r>
              <a:rPr lang="en-GB"/>
              <a:t>Prepared by A. Essel-Anderson</a:t>
            </a:r>
          </a:p>
        </p:txBody>
      </p:sp>
      <p:sp>
        <p:nvSpPr>
          <p:cNvPr id="7" name="Slide Number Placeholder 6"/>
          <p:cNvSpPr>
            <a:spLocks noGrp="1"/>
          </p:cNvSpPr>
          <p:nvPr>
            <p:ph type="sldNum" sz="quarter" idx="12"/>
          </p:nvPr>
        </p:nvSpPr>
        <p:spPr/>
        <p:txBody>
          <a:bodyPr/>
          <a:lstStyle/>
          <a:p>
            <a:fld id="{7DC1BBB0-96F0-4077-A278-0F3FB5C104D3}" type="slidenum">
              <a:rPr lang="en-GB" smtClean="0"/>
              <a:t>45</a:t>
            </a:fld>
            <a:endParaRPr lang="en-GB"/>
          </a:p>
        </p:txBody>
      </p:sp>
      <p:pic>
        <p:nvPicPr>
          <p:cNvPr id="15" name="Content Placeholder 14">
            <a:extLst>
              <a:ext uri="{FF2B5EF4-FFF2-40B4-BE49-F238E27FC236}">
                <a16:creationId xmlns:a16="http://schemas.microsoft.com/office/drawing/2014/main" id="{BEF81E2F-7A47-4373-893F-D54AE221E037}"/>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artisticTexturizer/>
                    </a14:imgEffect>
                  </a14:imgLayer>
                </a14:imgProps>
              </a:ext>
            </a:extLst>
          </a:blip>
          <a:stretch>
            <a:fillRect/>
          </a:stretch>
        </p:blipFill>
        <p:spPr>
          <a:xfrm>
            <a:off x="793821" y="531176"/>
            <a:ext cx="6812781" cy="5578222"/>
          </a:xfrm>
        </p:spPr>
      </p:pic>
    </p:spTree>
    <p:extLst>
      <p:ext uri="{BB962C8B-B14F-4D97-AF65-F5344CB8AC3E}">
        <p14:creationId xmlns:p14="http://schemas.microsoft.com/office/powerpoint/2010/main" val="3597694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April 2021</a:t>
            </a:r>
            <a:endParaRPr lang="en-US" dirty="0"/>
          </a:p>
        </p:txBody>
      </p:sp>
      <p:sp>
        <p:nvSpPr>
          <p:cNvPr id="3" name="Footer Placeholder 2">
            <a:extLst>
              <a:ext uri="{FF2B5EF4-FFF2-40B4-BE49-F238E27FC236}">
                <a16:creationId xmlns:a16="http://schemas.microsoft.com/office/drawing/2014/main" id="{B0B451D8-3BE4-45DA-9B91-8848A8B55A6F}"/>
              </a:ext>
            </a:extLst>
          </p:cNvPr>
          <p:cNvSpPr>
            <a:spLocks noGrp="1"/>
          </p:cNvSpPr>
          <p:nvPr>
            <p:ph type="ftr" sz="quarter" idx="11"/>
          </p:nvPr>
        </p:nvSpPr>
        <p:spPr/>
        <p:txBody>
          <a:bodyPr/>
          <a:lstStyle/>
          <a:p>
            <a:r>
              <a:rPr lang="en-US"/>
              <a:t>Prepared by A. Essel-Anderson</a:t>
            </a:r>
            <a:endParaRPr lang="en-US" dirty="0"/>
          </a:p>
        </p:txBody>
      </p:sp>
      <p:sp>
        <p:nvSpPr>
          <p:cNvPr id="4" name="Slide Number Placeholder 3">
            <a:extLst>
              <a:ext uri="{FF2B5EF4-FFF2-40B4-BE49-F238E27FC236}">
                <a16:creationId xmlns:a16="http://schemas.microsoft.com/office/drawing/2014/main" id="{F60F8DB6-0467-4C06-827A-4C081C71D76E}"/>
              </a:ext>
            </a:extLst>
          </p:cNvPr>
          <p:cNvSpPr>
            <a:spLocks noGrp="1"/>
          </p:cNvSpPr>
          <p:nvPr>
            <p:ph type="sldNum" sz="quarter" idx="12"/>
          </p:nvPr>
        </p:nvSpPr>
        <p:spPr/>
        <p:txBody>
          <a:bodyPr/>
          <a:lstStyle/>
          <a:p>
            <a:fld id="{4FAB73BC-B049-4115-A692-8D63A059BFB8}" type="slidenum">
              <a:rPr lang="en-US" smtClean="0"/>
              <a:pPr/>
              <a:t>46</a:t>
            </a:fld>
            <a:endParaRPr lang="en-US" dirty="0"/>
          </a:p>
        </p:txBody>
      </p:sp>
      <p:graphicFrame>
        <p:nvGraphicFramePr>
          <p:cNvPr id="6" name="Diagram 5"/>
          <p:cNvGraphicFramePr/>
          <p:nvPr>
            <p:extLst>
              <p:ext uri="{D42A27DB-BD31-4B8C-83A1-F6EECF244321}">
                <p14:modId xmlns:p14="http://schemas.microsoft.com/office/powerpoint/2010/main" val="1401798066"/>
              </p:ext>
            </p:extLst>
          </p:nvPr>
        </p:nvGraphicFramePr>
        <p:xfrm>
          <a:off x="2014330" y="2988859"/>
          <a:ext cx="7315200" cy="26340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p:cNvGraphicFramePr/>
          <p:nvPr/>
        </p:nvGraphicFramePr>
        <p:xfrm>
          <a:off x="665917" y="1760562"/>
          <a:ext cx="2806153" cy="20608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878462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nchor="ctr"/>
          <a:lstStyle/>
          <a:p>
            <a:pPr algn="ctr"/>
            <a:r>
              <a:rPr lang="en-GB" dirty="0"/>
              <a:t>Sensitivity analysis</a:t>
            </a:r>
          </a:p>
        </p:txBody>
      </p:sp>
      <p:graphicFrame>
        <p:nvGraphicFramePr>
          <p:cNvPr id="8" name="Content Placeholder 7">
            <a:extLst>
              <a:ext uri="{FF2B5EF4-FFF2-40B4-BE49-F238E27FC236}">
                <a16:creationId xmlns:a16="http://schemas.microsoft.com/office/drawing/2014/main" id="{E61EED2D-5D73-4558-B2C2-C7B631F7CA05}"/>
              </a:ext>
            </a:extLst>
          </p:cNvPr>
          <p:cNvGraphicFramePr>
            <a:graphicFrameLocks noGrp="1"/>
          </p:cNvGraphicFramePr>
          <p:nvPr>
            <p:ph idx="1"/>
            <p:extLst>
              <p:ext uri="{D42A27DB-BD31-4B8C-83A1-F6EECF244321}">
                <p14:modId xmlns:p14="http://schemas.microsoft.com/office/powerpoint/2010/main" val="1807607211"/>
              </p:ext>
            </p:extLst>
          </p:nvPr>
        </p:nvGraphicFramePr>
        <p:xfrm>
          <a:off x="838199" y="685800"/>
          <a:ext cx="6938913" cy="50200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 Placeholder 6">
            <a:extLst>
              <a:ext uri="{FF2B5EF4-FFF2-40B4-BE49-F238E27FC236}">
                <a16:creationId xmlns:a16="http://schemas.microsoft.com/office/drawing/2014/main" id="{5DF800A7-8FE4-47D8-B6BD-42583C0259FB}"/>
              </a:ext>
            </a:extLst>
          </p:cNvPr>
          <p:cNvSpPr>
            <a:spLocks noGrp="1"/>
          </p:cNvSpPr>
          <p:nvPr>
            <p:ph type="body" sz="half" idx="2"/>
          </p:nvPr>
        </p:nvSpPr>
        <p:spPr>
          <a:xfrm>
            <a:off x="8549640" y="2846894"/>
            <a:ext cx="3200400" cy="2868105"/>
          </a:xfrm>
          <a:solidFill>
            <a:schemeClr val="bg1"/>
          </a:solidFill>
        </p:spPr>
        <p:txBody>
          <a:bodyPr>
            <a:normAutofit/>
          </a:bodyPr>
          <a:lstStyle/>
          <a:p>
            <a:r>
              <a:rPr lang="en-GB" sz="2000" dirty="0">
                <a:solidFill>
                  <a:schemeClr val="tx1"/>
                </a:solidFill>
              </a:rPr>
              <a:t>Sensitivity analysis is a study of how changes in the value of a single factor influences the NPV of the project.</a:t>
            </a:r>
          </a:p>
        </p:txBody>
      </p:sp>
      <p:sp>
        <p:nvSpPr>
          <p:cNvPr id="4" name="Date Placeholder 3"/>
          <p:cNvSpPr>
            <a:spLocks noGrp="1"/>
          </p:cNvSpPr>
          <p:nvPr>
            <p:ph type="dt" sz="half" idx="10"/>
          </p:nvPr>
        </p:nvSpPr>
        <p:spPr/>
        <p:txBody>
          <a:bodyPr/>
          <a:lstStyle/>
          <a:p>
            <a:r>
              <a:rPr lang="en-US"/>
              <a:t>April 2021</a:t>
            </a:r>
          </a:p>
        </p:txBody>
      </p:sp>
      <p:sp>
        <p:nvSpPr>
          <p:cNvPr id="5" name="Footer Placeholder 4"/>
          <p:cNvSpPr>
            <a:spLocks noGrp="1"/>
          </p:cNvSpPr>
          <p:nvPr>
            <p:ph type="ftr" sz="quarter" idx="11"/>
          </p:nvPr>
        </p:nvSpPr>
        <p:spPr/>
        <p:txBody>
          <a:bodyPr/>
          <a:lstStyle/>
          <a:p>
            <a:r>
              <a:rPr lang="en-GB"/>
              <a:t>Prepared by A. Essel-Anderson</a:t>
            </a:r>
          </a:p>
        </p:txBody>
      </p:sp>
      <p:sp>
        <p:nvSpPr>
          <p:cNvPr id="6" name="Slide Number Placeholder 5"/>
          <p:cNvSpPr>
            <a:spLocks noGrp="1"/>
          </p:cNvSpPr>
          <p:nvPr>
            <p:ph type="sldNum" sz="quarter" idx="12"/>
          </p:nvPr>
        </p:nvSpPr>
        <p:spPr/>
        <p:txBody>
          <a:bodyPr/>
          <a:lstStyle/>
          <a:p>
            <a:fld id="{7DC1BBB0-96F0-4077-A278-0F3FB5C104D3}" type="slidenum">
              <a:rPr lang="en-GB" smtClean="0"/>
              <a:t>47</a:t>
            </a:fld>
            <a:endParaRPr lang="en-GB"/>
          </a:p>
        </p:txBody>
      </p:sp>
    </p:spTree>
    <p:extLst>
      <p:ext uri="{BB962C8B-B14F-4D97-AF65-F5344CB8AC3E}">
        <p14:creationId xmlns:p14="http://schemas.microsoft.com/office/powerpoint/2010/main" val="228263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49640" y="405353"/>
            <a:ext cx="3200400" cy="2017807"/>
          </a:xfrm>
          <a:solidFill>
            <a:schemeClr val="bg1"/>
          </a:solidFill>
        </p:spPr>
        <p:txBody>
          <a:bodyPr anchor="ctr"/>
          <a:lstStyle/>
          <a:p>
            <a:pPr algn="ctr"/>
            <a:r>
              <a:rPr lang="en-GB" dirty="0"/>
              <a:t>The NPV Sensitivity Profile</a:t>
            </a:r>
          </a:p>
        </p:txBody>
      </p:sp>
      <p:graphicFrame>
        <p:nvGraphicFramePr>
          <p:cNvPr id="8" name="Content Placeholder 7">
            <a:extLst>
              <a:ext uri="{FF2B5EF4-FFF2-40B4-BE49-F238E27FC236}">
                <a16:creationId xmlns:a16="http://schemas.microsoft.com/office/drawing/2014/main" id="{57D1025B-81B5-4E72-97B2-53A010031E72}"/>
              </a:ext>
            </a:extLst>
          </p:cNvPr>
          <p:cNvGraphicFramePr>
            <a:graphicFrameLocks noGrp="1"/>
          </p:cNvGraphicFramePr>
          <p:nvPr>
            <p:ph idx="1"/>
            <p:extLst>
              <p:ext uri="{D42A27DB-BD31-4B8C-83A1-F6EECF244321}">
                <p14:modId xmlns:p14="http://schemas.microsoft.com/office/powerpoint/2010/main" val="3511761231"/>
              </p:ext>
            </p:extLst>
          </p:nvPr>
        </p:nvGraphicFramePr>
        <p:xfrm>
          <a:off x="584540" y="405353"/>
          <a:ext cx="7334840" cy="57615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 Placeholder 6">
            <a:extLst>
              <a:ext uri="{FF2B5EF4-FFF2-40B4-BE49-F238E27FC236}">
                <a16:creationId xmlns:a16="http://schemas.microsoft.com/office/drawing/2014/main" id="{5DF800A7-8FE4-47D8-B6BD-42583C0259FB}"/>
              </a:ext>
            </a:extLst>
          </p:cNvPr>
          <p:cNvSpPr>
            <a:spLocks noGrp="1"/>
          </p:cNvSpPr>
          <p:nvPr>
            <p:ph type="body" sz="half" idx="2"/>
          </p:nvPr>
        </p:nvSpPr>
        <p:spPr>
          <a:xfrm>
            <a:off x="8549640" y="2846894"/>
            <a:ext cx="3200400" cy="3205114"/>
          </a:xfrm>
          <a:solidFill>
            <a:schemeClr val="bg1"/>
          </a:solidFill>
        </p:spPr>
        <p:txBody>
          <a:bodyPr>
            <a:normAutofit/>
          </a:bodyPr>
          <a:lstStyle/>
          <a:p>
            <a:r>
              <a:rPr lang="en-GB" sz="2000" dirty="0">
                <a:solidFill>
                  <a:schemeClr val="tx1"/>
                </a:solidFill>
              </a:rPr>
              <a:t>The NPV sensitivity profile shows the relationship between changes in a factor estimate and the corresponding changes in NPV.</a:t>
            </a:r>
          </a:p>
        </p:txBody>
      </p:sp>
      <p:sp>
        <p:nvSpPr>
          <p:cNvPr id="4" name="Date Placeholder 3"/>
          <p:cNvSpPr>
            <a:spLocks noGrp="1"/>
          </p:cNvSpPr>
          <p:nvPr>
            <p:ph type="dt" sz="half" idx="10"/>
          </p:nvPr>
        </p:nvSpPr>
        <p:spPr/>
        <p:txBody>
          <a:bodyPr/>
          <a:lstStyle/>
          <a:p>
            <a:r>
              <a:rPr lang="en-US"/>
              <a:t>April 2021</a:t>
            </a:r>
          </a:p>
        </p:txBody>
      </p:sp>
      <p:sp>
        <p:nvSpPr>
          <p:cNvPr id="5" name="Footer Placeholder 4"/>
          <p:cNvSpPr>
            <a:spLocks noGrp="1"/>
          </p:cNvSpPr>
          <p:nvPr>
            <p:ph type="ftr" sz="quarter" idx="11"/>
          </p:nvPr>
        </p:nvSpPr>
        <p:spPr/>
        <p:txBody>
          <a:bodyPr/>
          <a:lstStyle/>
          <a:p>
            <a:r>
              <a:rPr lang="en-GB"/>
              <a:t>Prepared by A. Essel-Anderson</a:t>
            </a:r>
          </a:p>
        </p:txBody>
      </p:sp>
      <p:sp>
        <p:nvSpPr>
          <p:cNvPr id="6" name="Slide Number Placeholder 5"/>
          <p:cNvSpPr>
            <a:spLocks noGrp="1"/>
          </p:cNvSpPr>
          <p:nvPr>
            <p:ph type="sldNum" sz="quarter" idx="12"/>
          </p:nvPr>
        </p:nvSpPr>
        <p:spPr/>
        <p:txBody>
          <a:bodyPr/>
          <a:lstStyle/>
          <a:p>
            <a:fld id="{7DC1BBB0-96F0-4077-A278-0F3FB5C104D3}" type="slidenum">
              <a:rPr lang="en-GB" smtClean="0"/>
              <a:t>48</a:t>
            </a:fld>
            <a:endParaRPr lang="en-GB"/>
          </a:p>
        </p:txBody>
      </p:sp>
    </p:spTree>
    <p:extLst>
      <p:ext uri="{BB962C8B-B14F-4D97-AF65-F5344CB8AC3E}">
        <p14:creationId xmlns:p14="http://schemas.microsoft.com/office/powerpoint/2010/main" val="113650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nchor="ctr"/>
          <a:lstStyle/>
          <a:p>
            <a:pPr algn="ctr"/>
            <a:r>
              <a:rPr lang="en-GB" dirty="0"/>
              <a:t>Sensitivity analysis</a:t>
            </a:r>
          </a:p>
        </p:txBody>
      </p:sp>
      <p:graphicFrame>
        <p:nvGraphicFramePr>
          <p:cNvPr id="8" name="Content Placeholder 7">
            <a:extLst>
              <a:ext uri="{FF2B5EF4-FFF2-40B4-BE49-F238E27FC236}">
                <a16:creationId xmlns:a16="http://schemas.microsoft.com/office/drawing/2014/main" id="{FDB699D3-E9C5-47BE-A7AF-5FACEF28E0C2}"/>
              </a:ext>
            </a:extLst>
          </p:cNvPr>
          <p:cNvGraphicFramePr>
            <a:graphicFrameLocks noGrp="1"/>
          </p:cNvGraphicFramePr>
          <p:nvPr>
            <p:ph idx="1"/>
            <p:extLst>
              <p:ext uri="{D42A27DB-BD31-4B8C-83A1-F6EECF244321}">
                <p14:modId xmlns:p14="http://schemas.microsoft.com/office/powerpoint/2010/main" val="2064081238"/>
              </p:ext>
            </p:extLst>
          </p:nvPr>
        </p:nvGraphicFramePr>
        <p:xfrm>
          <a:off x="574248" y="711724"/>
          <a:ext cx="7184011" cy="52436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 Placeholder 6">
            <a:extLst>
              <a:ext uri="{FF2B5EF4-FFF2-40B4-BE49-F238E27FC236}">
                <a16:creationId xmlns:a16="http://schemas.microsoft.com/office/drawing/2014/main" id="{5DF800A7-8FE4-47D8-B6BD-42583C0259FB}"/>
              </a:ext>
            </a:extLst>
          </p:cNvPr>
          <p:cNvSpPr>
            <a:spLocks noGrp="1"/>
          </p:cNvSpPr>
          <p:nvPr>
            <p:ph type="body" sz="half" idx="2"/>
          </p:nvPr>
        </p:nvSpPr>
        <p:spPr>
          <a:xfrm>
            <a:off x="8549640" y="2846894"/>
            <a:ext cx="3200400" cy="2868105"/>
          </a:xfrm>
          <a:solidFill>
            <a:schemeClr val="bg1"/>
          </a:solidFill>
        </p:spPr>
        <p:txBody>
          <a:bodyPr>
            <a:normAutofit/>
          </a:bodyPr>
          <a:lstStyle/>
          <a:p>
            <a:r>
              <a:rPr lang="en-GB" sz="2000" dirty="0">
                <a:solidFill>
                  <a:schemeClr val="tx1"/>
                </a:solidFill>
              </a:rPr>
              <a:t>Sensitivity percentage shows the percentage change in the factor estimate needed to break even (NPV = 0).</a:t>
            </a:r>
          </a:p>
        </p:txBody>
      </p:sp>
      <p:sp>
        <p:nvSpPr>
          <p:cNvPr id="4" name="Date Placeholder 3"/>
          <p:cNvSpPr>
            <a:spLocks noGrp="1"/>
          </p:cNvSpPr>
          <p:nvPr>
            <p:ph type="dt" sz="half" idx="10"/>
          </p:nvPr>
        </p:nvSpPr>
        <p:spPr/>
        <p:txBody>
          <a:bodyPr/>
          <a:lstStyle/>
          <a:p>
            <a:r>
              <a:rPr lang="en-US"/>
              <a:t>April 2021</a:t>
            </a:r>
          </a:p>
        </p:txBody>
      </p:sp>
      <p:sp>
        <p:nvSpPr>
          <p:cNvPr id="5" name="Footer Placeholder 4"/>
          <p:cNvSpPr>
            <a:spLocks noGrp="1"/>
          </p:cNvSpPr>
          <p:nvPr>
            <p:ph type="ftr" sz="quarter" idx="11"/>
          </p:nvPr>
        </p:nvSpPr>
        <p:spPr/>
        <p:txBody>
          <a:bodyPr/>
          <a:lstStyle/>
          <a:p>
            <a:r>
              <a:rPr lang="en-GB"/>
              <a:t>Prepared by A. Essel-Anderson</a:t>
            </a:r>
          </a:p>
        </p:txBody>
      </p:sp>
      <p:sp>
        <p:nvSpPr>
          <p:cNvPr id="6" name="Slide Number Placeholder 5"/>
          <p:cNvSpPr>
            <a:spLocks noGrp="1"/>
          </p:cNvSpPr>
          <p:nvPr>
            <p:ph type="sldNum" sz="quarter" idx="12"/>
          </p:nvPr>
        </p:nvSpPr>
        <p:spPr/>
        <p:txBody>
          <a:bodyPr/>
          <a:lstStyle/>
          <a:p>
            <a:fld id="{7DC1BBB0-96F0-4077-A278-0F3FB5C104D3}" type="slidenum">
              <a:rPr lang="en-GB" smtClean="0"/>
              <a:t>49</a:t>
            </a:fld>
            <a:endParaRPr lang="en-GB"/>
          </a:p>
        </p:txBody>
      </p:sp>
    </p:spTree>
    <p:extLst>
      <p:ext uri="{BB962C8B-B14F-4D97-AF65-F5344CB8AC3E}">
        <p14:creationId xmlns:p14="http://schemas.microsoft.com/office/powerpoint/2010/main" val="2079287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FA03DB49-CD15-45CF-82F6-B4862C8041A9}"/>
              </a:ext>
            </a:extLst>
          </p:cNvPr>
          <p:cNvSpPr>
            <a:spLocks noGrp="1"/>
          </p:cNvSpPr>
          <p:nvPr>
            <p:ph type="title"/>
          </p:nvPr>
        </p:nvSpPr>
        <p:spPr>
          <a:xfrm>
            <a:off x="5939624" y="978010"/>
            <a:ext cx="5188624" cy="1831344"/>
          </a:xfrm>
        </p:spPr>
        <p:txBody>
          <a:bodyPr>
            <a:normAutofit/>
          </a:bodyPr>
          <a:lstStyle/>
          <a:p>
            <a:r>
              <a:rPr lang="en-GB" sz="4800"/>
              <a:t>Contents</a:t>
            </a:r>
          </a:p>
        </p:txBody>
      </p:sp>
      <p:sp>
        <p:nvSpPr>
          <p:cNvPr id="30" name="Freeform: Shape 29">
            <a:extLst>
              <a:ext uri="{FF2B5EF4-FFF2-40B4-BE49-F238E27FC236}">
                <a16:creationId xmlns:a16="http://schemas.microsoft.com/office/drawing/2014/main" id="{271EEDE1-4FF3-4A74-BD95-6852CD023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9391" y="1673352"/>
            <a:ext cx="3502152" cy="3502152"/>
          </a:xfrm>
          <a:custGeom>
            <a:avLst/>
            <a:gdLst>
              <a:gd name="connsiteX0" fmla="*/ 1751076 w 3502152"/>
              <a:gd name="connsiteY0" fmla="*/ 228600 h 3502152"/>
              <a:gd name="connsiteX1" fmla="*/ 228600 w 3502152"/>
              <a:gd name="connsiteY1" fmla="*/ 1751076 h 3502152"/>
              <a:gd name="connsiteX2" fmla="*/ 1751076 w 3502152"/>
              <a:gd name="connsiteY2" fmla="*/ 3273552 h 3502152"/>
              <a:gd name="connsiteX3" fmla="*/ 3273552 w 3502152"/>
              <a:gd name="connsiteY3" fmla="*/ 1751076 h 3502152"/>
              <a:gd name="connsiteX4" fmla="*/ 1751076 w 3502152"/>
              <a:gd name="connsiteY4" fmla="*/ 228600 h 3502152"/>
              <a:gd name="connsiteX5" fmla="*/ 1751076 w 3502152"/>
              <a:gd name="connsiteY5" fmla="*/ 0 h 3502152"/>
              <a:gd name="connsiteX6" fmla="*/ 3502152 w 3502152"/>
              <a:gd name="connsiteY6" fmla="*/ 1751076 h 3502152"/>
              <a:gd name="connsiteX7" fmla="*/ 1751076 w 3502152"/>
              <a:gd name="connsiteY7" fmla="*/ 3502152 h 3502152"/>
              <a:gd name="connsiteX8" fmla="*/ 0 w 3502152"/>
              <a:gd name="connsiteY8" fmla="*/ 1751076 h 3502152"/>
              <a:gd name="connsiteX9" fmla="*/ 1751076 w 3502152"/>
              <a:gd name="connsiteY9" fmla="*/ 0 h 350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02152" h="3502152">
                <a:moveTo>
                  <a:pt x="1751076" y="228600"/>
                </a:moveTo>
                <a:cubicBezTo>
                  <a:pt x="910236" y="228600"/>
                  <a:pt x="228600" y="910236"/>
                  <a:pt x="228600" y="1751076"/>
                </a:cubicBezTo>
                <a:cubicBezTo>
                  <a:pt x="228600" y="2591916"/>
                  <a:pt x="910236" y="3273552"/>
                  <a:pt x="1751076" y="3273552"/>
                </a:cubicBezTo>
                <a:cubicBezTo>
                  <a:pt x="2591916" y="3273552"/>
                  <a:pt x="3273552" y="2591916"/>
                  <a:pt x="3273552" y="1751076"/>
                </a:cubicBezTo>
                <a:cubicBezTo>
                  <a:pt x="3273552" y="910236"/>
                  <a:pt x="2591916" y="228600"/>
                  <a:pt x="1751076" y="228600"/>
                </a:cubicBezTo>
                <a:close/>
                <a:moveTo>
                  <a:pt x="1751076" y="0"/>
                </a:moveTo>
                <a:cubicBezTo>
                  <a:pt x="2718169" y="0"/>
                  <a:pt x="3502152" y="783983"/>
                  <a:pt x="3502152" y="1751076"/>
                </a:cubicBezTo>
                <a:cubicBezTo>
                  <a:pt x="3502152" y="2718169"/>
                  <a:pt x="2718169" y="3502152"/>
                  <a:pt x="1751076" y="3502152"/>
                </a:cubicBezTo>
                <a:cubicBezTo>
                  <a:pt x="783983" y="3502152"/>
                  <a:pt x="0" y="2718169"/>
                  <a:pt x="0" y="1751076"/>
                </a:cubicBezTo>
                <a:cubicBezTo>
                  <a:pt x="0" y="783983"/>
                  <a:pt x="783983" y="0"/>
                  <a:pt x="175107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Graphic 9" descr="Financial">
            <a:extLst>
              <a:ext uri="{FF2B5EF4-FFF2-40B4-BE49-F238E27FC236}">
                <a16:creationId xmlns:a16="http://schemas.microsoft.com/office/drawing/2014/main" id="{EBA5DE47-4F8D-4BBB-AC85-B1E9629FADD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96067" y="2510028"/>
            <a:ext cx="1828800" cy="1828800"/>
          </a:xfrm>
          <a:prstGeom prst="rect">
            <a:avLst/>
          </a:prstGeom>
        </p:spPr>
      </p:pic>
      <p:sp>
        <p:nvSpPr>
          <p:cNvPr id="32" name="Rectangle 31">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02277" y="3388659"/>
            <a:ext cx="3657600" cy="80683"/>
          </a:xfrm>
          <a:prstGeom prst="rect">
            <a:avLst/>
          </a:prstGeom>
          <a:blipFill dpi="0" rotWithShape="1">
            <a:blip r:embed="rId6">
              <a:alphaModFix amt="85000"/>
              <a:lum bright="70000" contrast="-70000"/>
              <a:extLst>
                <a:ext uri="{BEBA8EAE-BF5A-486C-A8C5-ECC9F3942E4B}">
                  <a14:imgProps xmlns:a14="http://schemas.microsoft.com/office/drawing/2010/main">
                    <a14:imgLayer r:embed="rId7">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179DFF71-6A30-4CC9-A39D-AE3914F9FC85}"/>
              </a:ext>
            </a:extLst>
          </p:cNvPr>
          <p:cNvSpPr>
            <a:spLocks noGrp="1"/>
          </p:cNvSpPr>
          <p:nvPr>
            <p:ph idx="1"/>
          </p:nvPr>
        </p:nvSpPr>
        <p:spPr>
          <a:xfrm>
            <a:off x="5939624" y="3029447"/>
            <a:ext cx="5188624" cy="2542014"/>
          </a:xfrm>
        </p:spPr>
        <p:txBody>
          <a:bodyPr>
            <a:normAutofit/>
          </a:bodyPr>
          <a:lstStyle/>
          <a:p>
            <a:pPr lvl="0"/>
            <a:r>
              <a:rPr lang="en-GB" sz="2400" dirty="0"/>
              <a:t>Capital budgeting techniques under certainty.</a:t>
            </a:r>
          </a:p>
          <a:p>
            <a:pPr lvl="0"/>
            <a:r>
              <a:rPr lang="en-GB" sz="2400" dirty="0"/>
              <a:t>Capital budgeting techniques under uncertainty.</a:t>
            </a:r>
          </a:p>
          <a:p>
            <a:pPr lvl="0"/>
            <a:r>
              <a:rPr lang="en-GB" sz="2400" dirty="0"/>
              <a:t>Dealing with potential difficulties.</a:t>
            </a:r>
          </a:p>
          <a:p>
            <a:pPr lvl="0"/>
            <a:endParaRPr lang="en-GB" sz="2400" dirty="0"/>
          </a:p>
        </p:txBody>
      </p:sp>
      <p:sp>
        <p:nvSpPr>
          <p:cNvPr id="5" name="Footer Placeholder 4">
            <a:extLst>
              <a:ext uri="{FF2B5EF4-FFF2-40B4-BE49-F238E27FC236}">
                <a16:creationId xmlns:a16="http://schemas.microsoft.com/office/drawing/2014/main" id="{196F2D5C-6520-450C-989C-58CEC942322E}"/>
              </a:ext>
            </a:extLst>
          </p:cNvPr>
          <p:cNvSpPr>
            <a:spLocks noGrp="1"/>
          </p:cNvSpPr>
          <p:nvPr>
            <p:ph type="ftr" sz="quarter" idx="11"/>
          </p:nvPr>
        </p:nvSpPr>
        <p:spPr>
          <a:xfrm>
            <a:off x="1088136" y="6272784"/>
            <a:ext cx="6327648" cy="365125"/>
          </a:xfrm>
        </p:spPr>
        <p:txBody>
          <a:bodyPr>
            <a:normAutofit/>
          </a:bodyPr>
          <a:lstStyle/>
          <a:p>
            <a:pPr>
              <a:spcAft>
                <a:spcPts val="600"/>
              </a:spcAft>
            </a:pPr>
            <a:r>
              <a:rPr lang="en-US"/>
              <a:t>Prepared by A. Essel-Anderson</a:t>
            </a:r>
          </a:p>
        </p:txBody>
      </p:sp>
      <p:sp>
        <p:nvSpPr>
          <p:cNvPr id="4" name="Date Placeholder 3">
            <a:extLst>
              <a:ext uri="{FF2B5EF4-FFF2-40B4-BE49-F238E27FC236}">
                <a16:creationId xmlns:a16="http://schemas.microsoft.com/office/drawing/2014/main" id="{E17FD33C-B63B-4BEA-A329-546FC21D2E2D}"/>
              </a:ext>
            </a:extLst>
          </p:cNvPr>
          <p:cNvSpPr>
            <a:spLocks noGrp="1"/>
          </p:cNvSpPr>
          <p:nvPr>
            <p:ph type="dt" sz="half" idx="10"/>
          </p:nvPr>
        </p:nvSpPr>
        <p:spPr>
          <a:xfrm>
            <a:off x="7964424" y="6272784"/>
            <a:ext cx="3273552" cy="365125"/>
          </a:xfrm>
        </p:spPr>
        <p:txBody>
          <a:bodyPr>
            <a:normAutofit/>
          </a:bodyPr>
          <a:lstStyle/>
          <a:p>
            <a:pPr>
              <a:spcAft>
                <a:spcPts val="600"/>
              </a:spcAft>
            </a:pPr>
            <a:r>
              <a:rPr lang="en-US"/>
              <a:t>April 2021</a:t>
            </a:r>
          </a:p>
        </p:txBody>
      </p:sp>
      <p:grpSp>
        <p:nvGrpSpPr>
          <p:cNvPr id="34" name="Group 33">
            <a:extLst>
              <a:ext uri="{FF2B5EF4-FFF2-40B4-BE49-F238E27FC236}">
                <a16:creationId xmlns:a16="http://schemas.microsoft.com/office/drawing/2014/main" id="{7381F52A-25D7-415C-8E15-66BFB3F7B3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35" name="Oval 34">
              <a:extLst>
                <a:ext uri="{FF2B5EF4-FFF2-40B4-BE49-F238E27FC236}">
                  <a16:creationId xmlns:a16="http://schemas.microsoft.com/office/drawing/2014/main" id="{F31CC467-05B2-44CA-A28C-2018F5094C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8">
                <a:duotone>
                  <a:schemeClr val="accent1">
                    <a:shade val="45000"/>
                    <a:satMod val="135000"/>
                  </a:schemeClr>
                  <a:prstClr val="white"/>
                </a:duotone>
                <a:extLst>
                  <a:ext uri="{BEBA8EAE-BF5A-486C-A8C5-ECC9F3942E4B}">
                    <a14:imgProps xmlns:a14="http://schemas.microsoft.com/office/drawing/2010/main">
                      <a14:imgLayer r:embed="rId9">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36" name="Oval 35">
              <a:extLst>
                <a:ext uri="{FF2B5EF4-FFF2-40B4-BE49-F238E27FC236}">
                  <a16:creationId xmlns:a16="http://schemas.microsoft.com/office/drawing/2014/main" id="{DF3A2CCB-9C68-497B-AFC1-78E993152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a:extLst>
              <a:ext uri="{FF2B5EF4-FFF2-40B4-BE49-F238E27FC236}">
                <a16:creationId xmlns:a16="http://schemas.microsoft.com/office/drawing/2014/main" id="{FC8EB22F-92B1-4814-B66D-C052AB87364E}"/>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5</a:t>
            </a:fld>
            <a:endParaRPr lang="en-US"/>
          </a:p>
        </p:txBody>
      </p:sp>
    </p:spTree>
    <p:custDataLst>
      <p:tags r:id="rId1"/>
    </p:custDataLst>
    <p:extLst>
      <p:ext uri="{BB962C8B-B14F-4D97-AF65-F5344CB8AC3E}">
        <p14:creationId xmlns:p14="http://schemas.microsoft.com/office/powerpoint/2010/main" val="2192863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115568"/>
          </a:xfrm>
        </p:spPr>
        <p:txBody>
          <a:bodyPr>
            <a:noAutofit/>
          </a:bodyPr>
          <a:lstStyle/>
          <a:p>
            <a:r>
              <a:rPr lang="en-GB" sz="4500" dirty="0"/>
              <a:t>Estimating sensitivity to factor estimates</a:t>
            </a:r>
          </a:p>
        </p:txBody>
      </p:sp>
      <mc:AlternateContent xmlns:mc="http://schemas.openxmlformats.org/markup-compatibility/2006" xmlns:a14="http://schemas.microsoft.com/office/drawing/2010/main">
        <mc:Choice Requires="a14">
          <p:graphicFrame>
            <p:nvGraphicFramePr>
              <p:cNvPr id="8" name="Content Placeholder 7"/>
              <p:cNvGraphicFramePr>
                <a:graphicFrameLocks noGrp="1"/>
              </p:cNvGraphicFramePr>
              <p:nvPr>
                <p:ph idx="1"/>
                <p:extLst>
                  <p:ext uri="{D42A27DB-BD31-4B8C-83A1-F6EECF244321}">
                    <p14:modId xmlns:p14="http://schemas.microsoft.com/office/powerpoint/2010/main" val="3995043101"/>
                  </p:ext>
                </p:extLst>
              </p:nvPr>
            </p:nvGraphicFramePr>
            <p:xfrm>
              <a:off x="1069848" y="1600200"/>
              <a:ext cx="10058400" cy="46010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8" name="Content Placeholder 7"/>
              <p:cNvGraphicFramePr>
                <a:graphicFrameLocks noGrp="1"/>
              </p:cNvGraphicFramePr>
              <p:nvPr>
                <p:ph idx="1"/>
                <p:extLst>
                  <p:ext uri="{D42A27DB-BD31-4B8C-83A1-F6EECF244321}">
                    <p14:modId xmlns:p14="http://schemas.microsoft.com/office/powerpoint/2010/main" val="3995043101"/>
                  </p:ext>
                </p:extLst>
              </p:nvPr>
            </p:nvGraphicFramePr>
            <p:xfrm>
              <a:off x="1069848" y="1600200"/>
              <a:ext cx="10058400" cy="460108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
        <p:nvSpPr>
          <p:cNvPr id="4" name="Date Placeholder 3"/>
          <p:cNvSpPr>
            <a:spLocks noGrp="1"/>
          </p:cNvSpPr>
          <p:nvPr>
            <p:ph type="dt" sz="half" idx="10"/>
          </p:nvPr>
        </p:nvSpPr>
        <p:spPr/>
        <p:txBody>
          <a:bodyPr/>
          <a:lstStyle/>
          <a:p>
            <a:r>
              <a:rPr lang="en-US"/>
              <a:t>April 2021</a:t>
            </a:r>
          </a:p>
        </p:txBody>
      </p:sp>
      <p:sp>
        <p:nvSpPr>
          <p:cNvPr id="5" name="Footer Placeholder 4"/>
          <p:cNvSpPr>
            <a:spLocks noGrp="1"/>
          </p:cNvSpPr>
          <p:nvPr>
            <p:ph type="ftr" sz="quarter" idx="11"/>
          </p:nvPr>
        </p:nvSpPr>
        <p:spPr/>
        <p:txBody>
          <a:bodyPr/>
          <a:lstStyle/>
          <a:p>
            <a:r>
              <a:rPr lang="en-GB"/>
              <a:t>Prepared by A. Essel-Anderson</a:t>
            </a:r>
          </a:p>
        </p:txBody>
      </p:sp>
      <p:sp>
        <p:nvSpPr>
          <p:cNvPr id="6" name="Slide Number Placeholder 5"/>
          <p:cNvSpPr>
            <a:spLocks noGrp="1"/>
          </p:cNvSpPr>
          <p:nvPr>
            <p:ph type="sldNum" sz="quarter" idx="12"/>
          </p:nvPr>
        </p:nvSpPr>
        <p:spPr/>
        <p:txBody>
          <a:bodyPr/>
          <a:lstStyle/>
          <a:p>
            <a:fld id="{7DC1BBB0-96F0-4077-A278-0F3FB5C104D3}" type="slidenum">
              <a:rPr lang="en-GB" smtClean="0"/>
              <a:t>50</a:t>
            </a:fld>
            <a:endParaRPr lang="en-GB"/>
          </a:p>
        </p:txBody>
      </p:sp>
    </p:spTree>
    <p:extLst>
      <p:ext uri="{BB962C8B-B14F-4D97-AF65-F5344CB8AC3E}">
        <p14:creationId xmlns:p14="http://schemas.microsoft.com/office/powerpoint/2010/main" val="1997526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BF939-38B6-4E58-B893-E9EA6716033E}"/>
              </a:ext>
            </a:extLst>
          </p:cNvPr>
          <p:cNvSpPr>
            <a:spLocks noGrp="1"/>
          </p:cNvSpPr>
          <p:nvPr>
            <p:ph type="title"/>
          </p:nvPr>
        </p:nvSpPr>
        <p:spPr/>
        <p:txBody>
          <a:bodyPr/>
          <a:lstStyle/>
          <a:p>
            <a:r>
              <a:rPr lang="en-GB" dirty="0"/>
              <a:t>Potential Difficulties</a:t>
            </a:r>
          </a:p>
        </p:txBody>
      </p:sp>
      <p:sp>
        <p:nvSpPr>
          <p:cNvPr id="3" name="Text Placeholder 2">
            <a:extLst>
              <a:ext uri="{FF2B5EF4-FFF2-40B4-BE49-F238E27FC236}">
                <a16:creationId xmlns:a16="http://schemas.microsoft.com/office/drawing/2014/main" id="{4A86D5EA-2165-4095-8915-19319E6F6181}"/>
              </a:ext>
            </a:extLst>
          </p:cNvPr>
          <p:cNvSpPr>
            <a:spLocks noGrp="1"/>
          </p:cNvSpPr>
          <p:nvPr>
            <p:ph type="body" idx="1"/>
          </p:nvPr>
        </p:nvSpPr>
        <p:spPr>
          <a:xfrm>
            <a:off x="1046375" y="5165888"/>
            <a:ext cx="10171960" cy="1106895"/>
          </a:xfrm>
          <a:solidFill>
            <a:schemeClr val="bg1"/>
          </a:solidFill>
        </p:spPr>
        <p:txBody>
          <a:bodyPr numCol="2">
            <a:normAutofit/>
          </a:bodyPr>
          <a:lstStyle/>
          <a:p>
            <a:r>
              <a:rPr lang="en-GB" sz="2200" dirty="0"/>
              <a:t>Dependency and mutual exclusion</a:t>
            </a:r>
          </a:p>
          <a:p>
            <a:r>
              <a:rPr lang="en-GB" sz="2200" dirty="0"/>
              <a:t>Ranking problems</a:t>
            </a:r>
          </a:p>
          <a:p>
            <a:r>
              <a:rPr lang="en-GB" sz="2200" dirty="0"/>
              <a:t>Multiple internal rate of return</a:t>
            </a:r>
          </a:p>
          <a:p>
            <a:r>
              <a:rPr lang="en-GB" sz="2200" dirty="0"/>
              <a:t>Capital rationing </a:t>
            </a:r>
          </a:p>
        </p:txBody>
      </p:sp>
      <p:sp>
        <p:nvSpPr>
          <p:cNvPr id="4" name="Date Placeholder 3">
            <a:extLst>
              <a:ext uri="{FF2B5EF4-FFF2-40B4-BE49-F238E27FC236}">
                <a16:creationId xmlns:a16="http://schemas.microsoft.com/office/drawing/2014/main" id="{46C340F0-998D-40DB-8564-E200317599EA}"/>
              </a:ext>
            </a:extLst>
          </p:cNvPr>
          <p:cNvSpPr>
            <a:spLocks noGrp="1"/>
          </p:cNvSpPr>
          <p:nvPr>
            <p:ph type="dt" sz="half" idx="10"/>
          </p:nvPr>
        </p:nvSpPr>
        <p:spPr/>
        <p:txBody>
          <a:bodyPr/>
          <a:lstStyle/>
          <a:p>
            <a:r>
              <a:rPr lang="en-US"/>
              <a:t>April 2021</a:t>
            </a:r>
            <a:endParaRPr lang="en-US" dirty="0"/>
          </a:p>
        </p:txBody>
      </p:sp>
      <p:sp>
        <p:nvSpPr>
          <p:cNvPr id="5" name="Footer Placeholder 4">
            <a:extLst>
              <a:ext uri="{FF2B5EF4-FFF2-40B4-BE49-F238E27FC236}">
                <a16:creationId xmlns:a16="http://schemas.microsoft.com/office/drawing/2014/main" id="{C8B03AED-D1F3-491A-9FE2-F1EAEC74603A}"/>
              </a:ext>
            </a:extLst>
          </p:cNvPr>
          <p:cNvSpPr>
            <a:spLocks noGrp="1"/>
          </p:cNvSpPr>
          <p:nvPr>
            <p:ph type="ftr" sz="quarter" idx="11"/>
          </p:nvPr>
        </p:nvSpPr>
        <p:spPr/>
        <p:txBody>
          <a:bodyPr/>
          <a:lstStyle/>
          <a:p>
            <a:r>
              <a:rPr lang="en-US"/>
              <a:t>Prepared by A. Essel-Anderson</a:t>
            </a:r>
            <a:endParaRPr lang="en-US" dirty="0"/>
          </a:p>
        </p:txBody>
      </p:sp>
      <p:sp>
        <p:nvSpPr>
          <p:cNvPr id="6" name="Slide Number Placeholder 5">
            <a:extLst>
              <a:ext uri="{FF2B5EF4-FFF2-40B4-BE49-F238E27FC236}">
                <a16:creationId xmlns:a16="http://schemas.microsoft.com/office/drawing/2014/main" id="{9F1C4D7C-7205-4E15-973B-6E186D000E86}"/>
              </a:ext>
            </a:extLst>
          </p:cNvPr>
          <p:cNvSpPr>
            <a:spLocks noGrp="1"/>
          </p:cNvSpPr>
          <p:nvPr>
            <p:ph type="sldNum" sz="quarter" idx="12"/>
          </p:nvPr>
        </p:nvSpPr>
        <p:spPr/>
        <p:txBody>
          <a:bodyPr/>
          <a:lstStyle/>
          <a:p>
            <a:fld id="{4FAB73BC-B049-4115-A692-8D63A059BFB8}" type="slidenum">
              <a:rPr lang="en-US" smtClean="0"/>
              <a:pPr/>
              <a:t>51</a:t>
            </a:fld>
            <a:endParaRPr lang="en-US" dirty="0"/>
          </a:p>
        </p:txBody>
      </p:sp>
    </p:spTree>
    <p:extLst>
      <p:ext uri="{BB962C8B-B14F-4D97-AF65-F5344CB8AC3E}">
        <p14:creationId xmlns:p14="http://schemas.microsoft.com/office/powerpoint/2010/main" val="9462620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9123D-3746-44BB-83F9-FE35E48CBC49}"/>
              </a:ext>
            </a:extLst>
          </p:cNvPr>
          <p:cNvSpPr>
            <a:spLocks noGrp="1"/>
          </p:cNvSpPr>
          <p:nvPr>
            <p:ph type="title"/>
          </p:nvPr>
        </p:nvSpPr>
        <p:spPr>
          <a:xfrm>
            <a:off x="8474149" y="381423"/>
            <a:ext cx="3519377" cy="2041737"/>
          </a:xfrm>
          <a:solidFill>
            <a:schemeClr val="bg1"/>
          </a:solidFill>
        </p:spPr>
        <p:txBody>
          <a:bodyPr anchor="ctr">
            <a:normAutofit/>
          </a:bodyPr>
          <a:lstStyle/>
          <a:p>
            <a:pPr algn="ctr"/>
            <a:r>
              <a:rPr lang="en-GB" sz="2700" dirty="0"/>
              <a:t>Independent vs. Mutually exclusive projects</a:t>
            </a:r>
          </a:p>
        </p:txBody>
      </p:sp>
      <p:graphicFrame>
        <p:nvGraphicFramePr>
          <p:cNvPr id="8" name="Content Placeholder 7">
            <a:extLst>
              <a:ext uri="{FF2B5EF4-FFF2-40B4-BE49-F238E27FC236}">
                <a16:creationId xmlns:a16="http://schemas.microsoft.com/office/drawing/2014/main" id="{AE166DBB-3EAE-4758-9574-D5C33B43148C}"/>
              </a:ext>
            </a:extLst>
          </p:cNvPr>
          <p:cNvGraphicFramePr>
            <a:graphicFrameLocks noGrp="1"/>
          </p:cNvGraphicFramePr>
          <p:nvPr>
            <p:ph idx="1"/>
            <p:extLst>
              <p:ext uri="{D42A27DB-BD31-4B8C-83A1-F6EECF244321}">
                <p14:modId xmlns:p14="http://schemas.microsoft.com/office/powerpoint/2010/main" val="2600134513"/>
              </p:ext>
            </p:extLst>
          </p:nvPr>
        </p:nvGraphicFramePr>
        <p:xfrm>
          <a:off x="441960" y="381423"/>
          <a:ext cx="7522464" cy="56978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 Placeholder 6">
            <a:extLst>
              <a:ext uri="{FF2B5EF4-FFF2-40B4-BE49-F238E27FC236}">
                <a16:creationId xmlns:a16="http://schemas.microsoft.com/office/drawing/2014/main" id="{2346CE10-8A09-42C0-A711-398593E839EB}"/>
              </a:ext>
            </a:extLst>
          </p:cNvPr>
          <p:cNvSpPr>
            <a:spLocks noGrp="1"/>
          </p:cNvSpPr>
          <p:nvPr>
            <p:ph type="body" sz="half" idx="2"/>
          </p:nvPr>
        </p:nvSpPr>
        <p:spPr>
          <a:xfrm>
            <a:off x="8474149" y="2752626"/>
            <a:ext cx="3519377" cy="2414797"/>
          </a:xfrm>
          <a:solidFill>
            <a:schemeClr val="bg1"/>
          </a:solidFill>
        </p:spPr>
        <p:txBody>
          <a:bodyPr>
            <a:normAutofit/>
          </a:bodyPr>
          <a:lstStyle/>
          <a:p>
            <a:r>
              <a:rPr lang="en-US" sz="2000" dirty="0">
                <a:solidFill>
                  <a:schemeClr val="tx1"/>
                </a:solidFill>
              </a:rPr>
              <a:t>For a single, conventional, </a:t>
            </a:r>
            <a:r>
              <a:rPr lang="en-US" sz="2000" b="1" dirty="0">
                <a:solidFill>
                  <a:schemeClr val="tx1"/>
                </a:solidFill>
              </a:rPr>
              <a:t>independent project</a:t>
            </a:r>
            <a:r>
              <a:rPr lang="en-US" sz="2000" dirty="0">
                <a:solidFill>
                  <a:schemeClr val="tx1"/>
                </a:solidFill>
              </a:rPr>
              <a:t>, the IRR, NPV, and PI methods would lead us to make the same accept-reject decision.</a:t>
            </a:r>
            <a:endParaRPr lang="en-GB" sz="2000" dirty="0">
              <a:solidFill>
                <a:schemeClr val="tx1"/>
              </a:solidFill>
            </a:endParaRPr>
          </a:p>
        </p:txBody>
      </p:sp>
      <p:sp>
        <p:nvSpPr>
          <p:cNvPr id="4" name="Date Placeholder 3">
            <a:extLst>
              <a:ext uri="{FF2B5EF4-FFF2-40B4-BE49-F238E27FC236}">
                <a16:creationId xmlns:a16="http://schemas.microsoft.com/office/drawing/2014/main" id="{6267CD74-A1CC-4B88-A519-D7175B4BFDD7}"/>
              </a:ext>
            </a:extLst>
          </p:cNvPr>
          <p:cNvSpPr>
            <a:spLocks noGrp="1"/>
          </p:cNvSpPr>
          <p:nvPr>
            <p:ph type="dt" sz="half" idx="10"/>
          </p:nvPr>
        </p:nvSpPr>
        <p:spPr/>
        <p:txBody>
          <a:bodyPr/>
          <a:lstStyle/>
          <a:p>
            <a:r>
              <a:rPr lang="en-US"/>
              <a:t>April 2021</a:t>
            </a:r>
            <a:endParaRPr lang="en-US" dirty="0"/>
          </a:p>
        </p:txBody>
      </p:sp>
      <p:sp>
        <p:nvSpPr>
          <p:cNvPr id="5" name="Footer Placeholder 4">
            <a:extLst>
              <a:ext uri="{FF2B5EF4-FFF2-40B4-BE49-F238E27FC236}">
                <a16:creationId xmlns:a16="http://schemas.microsoft.com/office/drawing/2014/main" id="{18751F24-6439-46F8-8778-A35FD151CB75}"/>
              </a:ext>
            </a:extLst>
          </p:cNvPr>
          <p:cNvSpPr>
            <a:spLocks noGrp="1"/>
          </p:cNvSpPr>
          <p:nvPr>
            <p:ph type="ftr" sz="quarter" idx="11"/>
          </p:nvPr>
        </p:nvSpPr>
        <p:spPr/>
        <p:txBody>
          <a:bodyPr/>
          <a:lstStyle/>
          <a:p>
            <a:r>
              <a:rPr lang="en-US"/>
              <a:t>Prepared by A. Essel-Anderson</a:t>
            </a:r>
            <a:endParaRPr lang="en-US" dirty="0"/>
          </a:p>
        </p:txBody>
      </p:sp>
      <p:sp>
        <p:nvSpPr>
          <p:cNvPr id="6" name="Slide Number Placeholder 5">
            <a:extLst>
              <a:ext uri="{FF2B5EF4-FFF2-40B4-BE49-F238E27FC236}">
                <a16:creationId xmlns:a16="http://schemas.microsoft.com/office/drawing/2014/main" id="{3C356A69-8320-4326-9217-C5392670892C}"/>
              </a:ext>
            </a:extLst>
          </p:cNvPr>
          <p:cNvSpPr>
            <a:spLocks noGrp="1"/>
          </p:cNvSpPr>
          <p:nvPr>
            <p:ph type="sldNum" sz="quarter" idx="12"/>
          </p:nvPr>
        </p:nvSpPr>
        <p:spPr/>
        <p:txBody>
          <a:bodyPr/>
          <a:lstStyle/>
          <a:p>
            <a:fld id="{4FAB73BC-B049-4115-A692-8D63A059BFB8}" type="slidenum">
              <a:rPr lang="en-US" smtClean="0"/>
              <a:t>52</a:t>
            </a:fld>
            <a:endParaRPr lang="en-US" dirty="0"/>
          </a:p>
        </p:txBody>
      </p:sp>
    </p:spTree>
    <p:extLst>
      <p:ext uri="{BB962C8B-B14F-4D97-AF65-F5344CB8AC3E}">
        <p14:creationId xmlns:p14="http://schemas.microsoft.com/office/powerpoint/2010/main" val="20422325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9123D-3746-44BB-83F9-FE35E48CBC49}"/>
              </a:ext>
            </a:extLst>
          </p:cNvPr>
          <p:cNvSpPr>
            <a:spLocks noGrp="1"/>
          </p:cNvSpPr>
          <p:nvPr>
            <p:ph type="title"/>
          </p:nvPr>
        </p:nvSpPr>
        <p:spPr>
          <a:xfrm>
            <a:off x="8549640" y="311085"/>
            <a:ext cx="3200400" cy="2112075"/>
          </a:xfrm>
          <a:solidFill>
            <a:schemeClr val="bg1"/>
          </a:solidFill>
        </p:spPr>
        <p:txBody>
          <a:bodyPr anchor="ctr">
            <a:normAutofit/>
          </a:bodyPr>
          <a:lstStyle/>
          <a:p>
            <a:pPr algn="ctr"/>
            <a:r>
              <a:rPr lang="en-GB" dirty="0"/>
              <a:t>Ranking problems</a:t>
            </a:r>
          </a:p>
        </p:txBody>
      </p:sp>
      <p:graphicFrame>
        <p:nvGraphicFramePr>
          <p:cNvPr id="8" name="Content Placeholder 7">
            <a:extLst>
              <a:ext uri="{FF2B5EF4-FFF2-40B4-BE49-F238E27FC236}">
                <a16:creationId xmlns:a16="http://schemas.microsoft.com/office/drawing/2014/main" id="{AE166DBB-3EAE-4758-9574-D5C33B43148C}"/>
              </a:ext>
            </a:extLst>
          </p:cNvPr>
          <p:cNvGraphicFramePr>
            <a:graphicFrameLocks noGrp="1"/>
          </p:cNvGraphicFramePr>
          <p:nvPr>
            <p:ph idx="1"/>
            <p:extLst>
              <p:ext uri="{D42A27DB-BD31-4B8C-83A1-F6EECF244321}">
                <p14:modId xmlns:p14="http://schemas.microsoft.com/office/powerpoint/2010/main" val="747500279"/>
              </p:ext>
            </p:extLst>
          </p:nvPr>
        </p:nvGraphicFramePr>
        <p:xfrm>
          <a:off x="441960" y="381423"/>
          <a:ext cx="7522464" cy="56978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 Placeholder 6">
            <a:extLst>
              <a:ext uri="{FF2B5EF4-FFF2-40B4-BE49-F238E27FC236}">
                <a16:creationId xmlns:a16="http://schemas.microsoft.com/office/drawing/2014/main" id="{2346CE10-8A09-42C0-A711-398593E839EB}"/>
              </a:ext>
            </a:extLst>
          </p:cNvPr>
          <p:cNvSpPr>
            <a:spLocks noGrp="1"/>
          </p:cNvSpPr>
          <p:nvPr>
            <p:ph type="body" sz="half" idx="2"/>
          </p:nvPr>
        </p:nvSpPr>
        <p:spPr>
          <a:xfrm>
            <a:off x="8549640" y="2934119"/>
            <a:ext cx="3200400" cy="2873828"/>
          </a:xfrm>
          <a:solidFill>
            <a:schemeClr val="bg1"/>
          </a:solidFill>
        </p:spPr>
        <p:txBody>
          <a:bodyPr>
            <a:normAutofit/>
          </a:bodyPr>
          <a:lstStyle/>
          <a:p>
            <a:r>
              <a:rPr lang="en-US" sz="2000" dirty="0">
                <a:solidFill>
                  <a:schemeClr val="tx1"/>
                </a:solidFill>
              </a:rPr>
              <a:t>Ranking mutually exclusive projects for selection using NPV, IRR and PI may produce conflicting results due to certain factors. </a:t>
            </a:r>
            <a:endParaRPr lang="en-GB" sz="2000" dirty="0">
              <a:solidFill>
                <a:schemeClr val="tx1"/>
              </a:solidFill>
            </a:endParaRPr>
          </a:p>
        </p:txBody>
      </p:sp>
      <p:sp>
        <p:nvSpPr>
          <p:cNvPr id="4" name="Date Placeholder 3">
            <a:extLst>
              <a:ext uri="{FF2B5EF4-FFF2-40B4-BE49-F238E27FC236}">
                <a16:creationId xmlns:a16="http://schemas.microsoft.com/office/drawing/2014/main" id="{6267CD74-A1CC-4B88-A519-D7175B4BFDD7}"/>
              </a:ext>
            </a:extLst>
          </p:cNvPr>
          <p:cNvSpPr>
            <a:spLocks noGrp="1"/>
          </p:cNvSpPr>
          <p:nvPr>
            <p:ph type="dt" sz="half" idx="10"/>
          </p:nvPr>
        </p:nvSpPr>
        <p:spPr/>
        <p:txBody>
          <a:bodyPr/>
          <a:lstStyle/>
          <a:p>
            <a:r>
              <a:rPr lang="en-US"/>
              <a:t>April 2021</a:t>
            </a:r>
            <a:endParaRPr lang="en-US" dirty="0"/>
          </a:p>
        </p:txBody>
      </p:sp>
      <p:sp>
        <p:nvSpPr>
          <p:cNvPr id="5" name="Footer Placeholder 4">
            <a:extLst>
              <a:ext uri="{FF2B5EF4-FFF2-40B4-BE49-F238E27FC236}">
                <a16:creationId xmlns:a16="http://schemas.microsoft.com/office/drawing/2014/main" id="{18751F24-6439-46F8-8778-A35FD151CB75}"/>
              </a:ext>
            </a:extLst>
          </p:cNvPr>
          <p:cNvSpPr>
            <a:spLocks noGrp="1"/>
          </p:cNvSpPr>
          <p:nvPr>
            <p:ph type="ftr" sz="quarter" idx="11"/>
          </p:nvPr>
        </p:nvSpPr>
        <p:spPr/>
        <p:txBody>
          <a:bodyPr/>
          <a:lstStyle/>
          <a:p>
            <a:r>
              <a:rPr lang="en-US"/>
              <a:t>Prepared by A. Essel-Anderson</a:t>
            </a:r>
            <a:endParaRPr lang="en-US" dirty="0"/>
          </a:p>
        </p:txBody>
      </p:sp>
      <p:sp>
        <p:nvSpPr>
          <p:cNvPr id="6" name="Slide Number Placeholder 5">
            <a:extLst>
              <a:ext uri="{FF2B5EF4-FFF2-40B4-BE49-F238E27FC236}">
                <a16:creationId xmlns:a16="http://schemas.microsoft.com/office/drawing/2014/main" id="{3C356A69-8320-4326-9217-C5392670892C}"/>
              </a:ext>
            </a:extLst>
          </p:cNvPr>
          <p:cNvSpPr>
            <a:spLocks noGrp="1"/>
          </p:cNvSpPr>
          <p:nvPr>
            <p:ph type="sldNum" sz="quarter" idx="12"/>
          </p:nvPr>
        </p:nvSpPr>
        <p:spPr/>
        <p:txBody>
          <a:bodyPr/>
          <a:lstStyle/>
          <a:p>
            <a:fld id="{4FAB73BC-B049-4115-A692-8D63A059BFB8}" type="slidenum">
              <a:rPr lang="en-US" smtClean="0"/>
              <a:t>53</a:t>
            </a:fld>
            <a:endParaRPr lang="en-US" dirty="0"/>
          </a:p>
        </p:txBody>
      </p:sp>
    </p:spTree>
    <p:extLst>
      <p:ext uri="{BB962C8B-B14F-4D97-AF65-F5344CB8AC3E}">
        <p14:creationId xmlns:p14="http://schemas.microsoft.com/office/powerpoint/2010/main" val="7685716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9123D-3746-44BB-83F9-FE35E48CBC49}"/>
              </a:ext>
            </a:extLst>
          </p:cNvPr>
          <p:cNvSpPr>
            <a:spLocks noGrp="1"/>
          </p:cNvSpPr>
          <p:nvPr>
            <p:ph type="title"/>
          </p:nvPr>
        </p:nvSpPr>
        <p:spPr>
          <a:xfrm>
            <a:off x="8549640" y="311085"/>
            <a:ext cx="3200400" cy="2112075"/>
          </a:xfrm>
          <a:solidFill>
            <a:schemeClr val="bg1"/>
          </a:solidFill>
        </p:spPr>
        <p:txBody>
          <a:bodyPr anchor="ctr">
            <a:normAutofit/>
          </a:bodyPr>
          <a:lstStyle/>
          <a:p>
            <a:pPr algn="ctr"/>
            <a:r>
              <a:rPr lang="en-GB" dirty="0"/>
              <a:t>Multiple internal rate of return</a:t>
            </a:r>
          </a:p>
        </p:txBody>
      </p:sp>
      <p:graphicFrame>
        <p:nvGraphicFramePr>
          <p:cNvPr id="8" name="Content Placeholder 7">
            <a:extLst>
              <a:ext uri="{FF2B5EF4-FFF2-40B4-BE49-F238E27FC236}">
                <a16:creationId xmlns:a16="http://schemas.microsoft.com/office/drawing/2014/main" id="{93E347EE-F821-485E-8AA6-0EBFFFAB15F8}"/>
              </a:ext>
            </a:extLst>
          </p:cNvPr>
          <p:cNvGraphicFramePr>
            <a:graphicFrameLocks noGrp="1"/>
          </p:cNvGraphicFramePr>
          <p:nvPr>
            <p:ph idx="1"/>
            <p:extLst>
              <p:ext uri="{D42A27DB-BD31-4B8C-83A1-F6EECF244321}">
                <p14:modId xmlns:p14="http://schemas.microsoft.com/office/powerpoint/2010/main" val="1668865885"/>
              </p:ext>
            </p:extLst>
          </p:nvPr>
        </p:nvGraphicFramePr>
        <p:xfrm>
          <a:off x="838200" y="311085"/>
          <a:ext cx="6711696" cy="55429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 Placeholder 6">
            <a:extLst>
              <a:ext uri="{FF2B5EF4-FFF2-40B4-BE49-F238E27FC236}">
                <a16:creationId xmlns:a16="http://schemas.microsoft.com/office/drawing/2014/main" id="{2346CE10-8A09-42C0-A711-398593E839EB}"/>
              </a:ext>
            </a:extLst>
          </p:cNvPr>
          <p:cNvSpPr>
            <a:spLocks noGrp="1"/>
          </p:cNvSpPr>
          <p:nvPr>
            <p:ph type="body" sz="half" idx="2"/>
          </p:nvPr>
        </p:nvSpPr>
        <p:spPr>
          <a:xfrm>
            <a:off x="8549640" y="2871907"/>
            <a:ext cx="3200400" cy="2112075"/>
          </a:xfrm>
          <a:solidFill>
            <a:schemeClr val="bg1"/>
          </a:solidFill>
        </p:spPr>
        <p:txBody>
          <a:bodyPr>
            <a:normAutofit/>
          </a:bodyPr>
          <a:lstStyle/>
          <a:p>
            <a:r>
              <a:rPr lang="en-GB" sz="2200" dirty="0">
                <a:solidFill>
                  <a:schemeClr val="tx1"/>
                </a:solidFill>
              </a:rPr>
              <a:t>A problem with the use of the IRR method is the potential existence of multiple internal rate of return.</a:t>
            </a:r>
          </a:p>
        </p:txBody>
      </p:sp>
      <p:sp>
        <p:nvSpPr>
          <p:cNvPr id="4" name="Date Placeholder 3">
            <a:extLst>
              <a:ext uri="{FF2B5EF4-FFF2-40B4-BE49-F238E27FC236}">
                <a16:creationId xmlns:a16="http://schemas.microsoft.com/office/drawing/2014/main" id="{6267CD74-A1CC-4B88-A519-D7175B4BFDD7}"/>
              </a:ext>
            </a:extLst>
          </p:cNvPr>
          <p:cNvSpPr>
            <a:spLocks noGrp="1"/>
          </p:cNvSpPr>
          <p:nvPr>
            <p:ph type="dt" sz="half" idx="10"/>
          </p:nvPr>
        </p:nvSpPr>
        <p:spPr/>
        <p:txBody>
          <a:bodyPr/>
          <a:lstStyle/>
          <a:p>
            <a:r>
              <a:rPr lang="en-US"/>
              <a:t>April 2021</a:t>
            </a:r>
            <a:endParaRPr lang="en-US" dirty="0"/>
          </a:p>
        </p:txBody>
      </p:sp>
      <p:sp>
        <p:nvSpPr>
          <p:cNvPr id="5" name="Footer Placeholder 4">
            <a:extLst>
              <a:ext uri="{FF2B5EF4-FFF2-40B4-BE49-F238E27FC236}">
                <a16:creationId xmlns:a16="http://schemas.microsoft.com/office/drawing/2014/main" id="{18751F24-6439-46F8-8778-A35FD151CB75}"/>
              </a:ext>
            </a:extLst>
          </p:cNvPr>
          <p:cNvSpPr>
            <a:spLocks noGrp="1"/>
          </p:cNvSpPr>
          <p:nvPr>
            <p:ph type="ftr" sz="quarter" idx="11"/>
          </p:nvPr>
        </p:nvSpPr>
        <p:spPr/>
        <p:txBody>
          <a:bodyPr/>
          <a:lstStyle/>
          <a:p>
            <a:r>
              <a:rPr lang="en-US"/>
              <a:t>Prepared by A. Essel-Anderson</a:t>
            </a:r>
            <a:endParaRPr lang="en-US" dirty="0"/>
          </a:p>
        </p:txBody>
      </p:sp>
      <p:sp>
        <p:nvSpPr>
          <p:cNvPr id="6" name="Slide Number Placeholder 5">
            <a:extLst>
              <a:ext uri="{FF2B5EF4-FFF2-40B4-BE49-F238E27FC236}">
                <a16:creationId xmlns:a16="http://schemas.microsoft.com/office/drawing/2014/main" id="{3C356A69-8320-4326-9217-C5392670892C}"/>
              </a:ext>
            </a:extLst>
          </p:cNvPr>
          <p:cNvSpPr>
            <a:spLocks noGrp="1"/>
          </p:cNvSpPr>
          <p:nvPr>
            <p:ph type="sldNum" sz="quarter" idx="12"/>
          </p:nvPr>
        </p:nvSpPr>
        <p:spPr/>
        <p:txBody>
          <a:bodyPr/>
          <a:lstStyle/>
          <a:p>
            <a:fld id="{4FAB73BC-B049-4115-A692-8D63A059BFB8}" type="slidenum">
              <a:rPr lang="en-US" smtClean="0"/>
              <a:t>54</a:t>
            </a:fld>
            <a:endParaRPr lang="en-US" dirty="0"/>
          </a:p>
        </p:txBody>
      </p:sp>
    </p:spTree>
    <p:extLst>
      <p:ext uri="{BB962C8B-B14F-4D97-AF65-F5344CB8AC3E}">
        <p14:creationId xmlns:p14="http://schemas.microsoft.com/office/powerpoint/2010/main" val="36254473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nchor="ctr"/>
          <a:lstStyle/>
          <a:p>
            <a:pPr algn="ctr"/>
            <a:r>
              <a:rPr lang="en-GB" dirty="0"/>
              <a:t>Capital rationing</a:t>
            </a:r>
          </a:p>
        </p:txBody>
      </p:sp>
      <p:graphicFrame>
        <p:nvGraphicFramePr>
          <p:cNvPr id="8" name="Content Placeholder 7">
            <a:extLst>
              <a:ext uri="{FF2B5EF4-FFF2-40B4-BE49-F238E27FC236}">
                <a16:creationId xmlns:a16="http://schemas.microsoft.com/office/drawing/2014/main" id="{FDB699D3-E9C5-47BE-A7AF-5FACEF28E0C2}"/>
              </a:ext>
            </a:extLst>
          </p:cNvPr>
          <p:cNvGraphicFramePr>
            <a:graphicFrameLocks noGrp="1"/>
          </p:cNvGraphicFramePr>
          <p:nvPr>
            <p:ph idx="1"/>
            <p:extLst>
              <p:ext uri="{D42A27DB-BD31-4B8C-83A1-F6EECF244321}">
                <p14:modId xmlns:p14="http://schemas.microsoft.com/office/powerpoint/2010/main" val="3987345624"/>
              </p:ext>
            </p:extLst>
          </p:nvPr>
        </p:nvGraphicFramePr>
        <p:xfrm>
          <a:off x="574248" y="711724"/>
          <a:ext cx="7184011" cy="52436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 Placeholder 6">
            <a:extLst>
              <a:ext uri="{FF2B5EF4-FFF2-40B4-BE49-F238E27FC236}">
                <a16:creationId xmlns:a16="http://schemas.microsoft.com/office/drawing/2014/main" id="{5DF800A7-8FE4-47D8-B6BD-42583C0259FB}"/>
              </a:ext>
            </a:extLst>
          </p:cNvPr>
          <p:cNvSpPr>
            <a:spLocks noGrp="1"/>
          </p:cNvSpPr>
          <p:nvPr>
            <p:ph type="body" sz="half" idx="2"/>
          </p:nvPr>
        </p:nvSpPr>
        <p:spPr>
          <a:xfrm>
            <a:off x="8549640" y="2846894"/>
            <a:ext cx="3200400" cy="2868105"/>
          </a:xfrm>
          <a:solidFill>
            <a:schemeClr val="bg1"/>
          </a:solidFill>
        </p:spPr>
        <p:txBody>
          <a:bodyPr>
            <a:normAutofit/>
          </a:bodyPr>
          <a:lstStyle/>
          <a:p>
            <a:r>
              <a:rPr lang="en-GB" sz="2000" dirty="0">
                <a:solidFill>
                  <a:schemeClr val="tx1"/>
                </a:solidFill>
              </a:rPr>
              <a:t>A situation where a constraint (or budget ceiling) is placed </a:t>
            </a:r>
            <a:r>
              <a:rPr lang="en-US" sz="2000" dirty="0">
                <a:solidFill>
                  <a:schemeClr val="tx1"/>
                </a:solidFill>
              </a:rPr>
              <a:t>on the total size of </a:t>
            </a:r>
            <a:r>
              <a:rPr lang="en-GB" sz="2000" dirty="0">
                <a:solidFill>
                  <a:schemeClr val="tx1"/>
                </a:solidFill>
              </a:rPr>
              <a:t>capital expenditures during a period.</a:t>
            </a:r>
          </a:p>
        </p:txBody>
      </p:sp>
      <p:sp>
        <p:nvSpPr>
          <p:cNvPr id="4" name="Date Placeholder 3"/>
          <p:cNvSpPr>
            <a:spLocks noGrp="1"/>
          </p:cNvSpPr>
          <p:nvPr>
            <p:ph type="dt" sz="half" idx="10"/>
          </p:nvPr>
        </p:nvSpPr>
        <p:spPr/>
        <p:txBody>
          <a:bodyPr/>
          <a:lstStyle/>
          <a:p>
            <a:r>
              <a:rPr lang="en-US"/>
              <a:t>April 2021</a:t>
            </a:r>
          </a:p>
        </p:txBody>
      </p:sp>
      <p:sp>
        <p:nvSpPr>
          <p:cNvPr id="5" name="Footer Placeholder 4"/>
          <p:cNvSpPr>
            <a:spLocks noGrp="1"/>
          </p:cNvSpPr>
          <p:nvPr>
            <p:ph type="ftr" sz="quarter" idx="11"/>
          </p:nvPr>
        </p:nvSpPr>
        <p:spPr/>
        <p:txBody>
          <a:bodyPr/>
          <a:lstStyle/>
          <a:p>
            <a:r>
              <a:rPr lang="en-GB"/>
              <a:t>Prepared by A. Essel-Anderson</a:t>
            </a:r>
          </a:p>
        </p:txBody>
      </p:sp>
      <p:sp>
        <p:nvSpPr>
          <p:cNvPr id="6" name="Slide Number Placeholder 5"/>
          <p:cNvSpPr>
            <a:spLocks noGrp="1"/>
          </p:cNvSpPr>
          <p:nvPr>
            <p:ph type="sldNum" sz="quarter" idx="12"/>
          </p:nvPr>
        </p:nvSpPr>
        <p:spPr/>
        <p:txBody>
          <a:bodyPr/>
          <a:lstStyle/>
          <a:p>
            <a:fld id="{7DC1BBB0-96F0-4077-A278-0F3FB5C104D3}" type="slidenum">
              <a:rPr lang="en-GB" smtClean="0"/>
              <a:t>55</a:t>
            </a:fld>
            <a:endParaRPr lang="en-GB"/>
          </a:p>
        </p:txBody>
      </p:sp>
    </p:spTree>
    <p:extLst>
      <p:ext uri="{BB962C8B-B14F-4D97-AF65-F5344CB8AC3E}">
        <p14:creationId xmlns:p14="http://schemas.microsoft.com/office/powerpoint/2010/main" val="3528248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49640" y="435935"/>
            <a:ext cx="3200400" cy="1987225"/>
          </a:xfrm>
          <a:solidFill>
            <a:schemeClr val="bg1"/>
          </a:solidFill>
        </p:spPr>
        <p:txBody>
          <a:bodyPr anchor="ctr">
            <a:normAutofit/>
          </a:bodyPr>
          <a:lstStyle/>
          <a:p>
            <a:pPr algn="ctr"/>
            <a:r>
              <a:rPr lang="en-GB" dirty="0"/>
              <a:t>Selection rule under single-period rationing</a:t>
            </a:r>
          </a:p>
        </p:txBody>
      </p:sp>
      <p:graphicFrame>
        <p:nvGraphicFramePr>
          <p:cNvPr id="8" name="Content Placeholder 7">
            <a:extLst>
              <a:ext uri="{FF2B5EF4-FFF2-40B4-BE49-F238E27FC236}">
                <a16:creationId xmlns:a16="http://schemas.microsoft.com/office/drawing/2014/main" id="{C27B52D8-3A84-4F96-A138-C6642B75D5D5}"/>
              </a:ext>
            </a:extLst>
          </p:cNvPr>
          <p:cNvGraphicFramePr>
            <a:graphicFrameLocks noGrp="1"/>
          </p:cNvGraphicFramePr>
          <p:nvPr>
            <p:ph idx="1"/>
            <p:extLst>
              <p:ext uri="{D42A27DB-BD31-4B8C-83A1-F6EECF244321}">
                <p14:modId xmlns:p14="http://schemas.microsoft.com/office/powerpoint/2010/main" val="1236332366"/>
              </p:ext>
            </p:extLst>
          </p:nvPr>
        </p:nvGraphicFramePr>
        <p:xfrm>
          <a:off x="531628" y="340243"/>
          <a:ext cx="7432796" cy="56671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 Placeholder 6">
            <a:extLst>
              <a:ext uri="{FF2B5EF4-FFF2-40B4-BE49-F238E27FC236}">
                <a16:creationId xmlns:a16="http://schemas.microsoft.com/office/drawing/2014/main" id="{8ACF5CE9-FA0E-40EC-818D-A50059E6CF9D}"/>
              </a:ext>
            </a:extLst>
          </p:cNvPr>
          <p:cNvSpPr>
            <a:spLocks noGrp="1"/>
          </p:cNvSpPr>
          <p:nvPr>
            <p:ph type="body" sz="half" idx="2"/>
          </p:nvPr>
        </p:nvSpPr>
        <p:spPr>
          <a:xfrm>
            <a:off x="8549640" y="2923953"/>
            <a:ext cx="3200400" cy="2296634"/>
          </a:xfrm>
          <a:solidFill>
            <a:schemeClr val="bg1"/>
          </a:solidFill>
        </p:spPr>
        <p:txBody>
          <a:bodyPr>
            <a:normAutofit/>
          </a:bodyPr>
          <a:lstStyle/>
          <a:p>
            <a:r>
              <a:rPr lang="en-GB" sz="2000" dirty="0">
                <a:solidFill>
                  <a:schemeClr val="tx1"/>
                </a:solidFill>
              </a:rPr>
              <a:t>Different selection approaches are used depending on the type of projects under consideration.</a:t>
            </a:r>
          </a:p>
        </p:txBody>
      </p:sp>
      <p:sp>
        <p:nvSpPr>
          <p:cNvPr id="4" name="Date Placeholder 3"/>
          <p:cNvSpPr>
            <a:spLocks noGrp="1"/>
          </p:cNvSpPr>
          <p:nvPr>
            <p:ph type="dt" sz="half" idx="10"/>
          </p:nvPr>
        </p:nvSpPr>
        <p:spPr/>
        <p:txBody>
          <a:bodyPr/>
          <a:lstStyle/>
          <a:p>
            <a:r>
              <a:rPr lang="en-US"/>
              <a:t>April 2021</a:t>
            </a:r>
          </a:p>
        </p:txBody>
      </p:sp>
      <p:sp>
        <p:nvSpPr>
          <p:cNvPr id="5" name="Footer Placeholder 4"/>
          <p:cNvSpPr>
            <a:spLocks noGrp="1"/>
          </p:cNvSpPr>
          <p:nvPr>
            <p:ph type="ftr" sz="quarter" idx="11"/>
          </p:nvPr>
        </p:nvSpPr>
        <p:spPr/>
        <p:txBody>
          <a:bodyPr/>
          <a:lstStyle/>
          <a:p>
            <a:r>
              <a:rPr lang="en-GB"/>
              <a:t>Prepared by A. Essel-Anderson</a:t>
            </a:r>
          </a:p>
        </p:txBody>
      </p:sp>
      <p:sp>
        <p:nvSpPr>
          <p:cNvPr id="6" name="Slide Number Placeholder 5"/>
          <p:cNvSpPr>
            <a:spLocks noGrp="1"/>
          </p:cNvSpPr>
          <p:nvPr>
            <p:ph type="sldNum" sz="quarter" idx="12"/>
          </p:nvPr>
        </p:nvSpPr>
        <p:spPr/>
        <p:txBody>
          <a:bodyPr/>
          <a:lstStyle/>
          <a:p>
            <a:fld id="{7DC1BBB0-96F0-4077-A278-0F3FB5C104D3}" type="slidenum">
              <a:rPr lang="en-GB" smtClean="0"/>
              <a:t>56</a:t>
            </a:fld>
            <a:endParaRPr lang="en-GB"/>
          </a:p>
        </p:txBody>
      </p:sp>
    </p:spTree>
    <p:extLst>
      <p:ext uri="{BB962C8B-B14F-4D97-AF65-F5344CB8AC3E}">
        <p14:creationId xmlns:p14="http://schemas.microsoft.com/office/powerpoint/2010/main" val="2865564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49640" y="308344"/>
            <a:ext cx="3293422" cy="1689747"/>
          </a:xfrm>
          <a:solidFill>
            <a:schemeClr val="bg1"/>
          </a:solidFill>
        </p:spPr>
        <p:txBody>
          <a:bodyPr anchor="ctr">
            <a:normAutofit fontScale="90000"/>
          </a:bodyPr>
          <a:lstStyle/>
          <a:p>
            <a:r>
              <a:rPr lang="en-GB" dirty="0"/>
              <a:t>Illustration 10.6: Single-period capital rationing</a:t>
            </a:r>
          </a:p>
        </p:txBody>
      </p:sp>
      <p:sp>
        <p:nvSpPr>
          <p:cNvPr id="3" name="Content Placeholder 2"/>
          <p:cNvSpPr>
            <a:spLocks noGrp="1"/>
          </p:cNvSpPr>
          <p:nvPr>
            <p:ph idx="1"/>
          </p:nvPr>
        </p:nvSpPr>
        <p:spPr>
          <a:xfrm>
            <a:off x="574159" y="308344"/>
            <a:ext cx="7304568" cy="3019647"/>
          </a:xfrm>
        </p:spPr>
        <p:txBody>
          <a:bodyPr>
            <a:noAutofit/>
          </a:bodyPr>
          <a:lstStyle/>
          <a:p>
            <a:r>
              <a:rPr lang="en-GB" sz="3000" dirty="0" err="1"/>
              <a:t>Arkbase</a:t>
            </a:r>
            <a:r>
              <a:rPr lang="en-GB" sz="3000" dirty="0"/>
              <a:t> Ventures has identified five projects with positive NPV but can raise only GHS150,000 in finance for the coming year.</a:t>
            </a:r>
          </a:p>
          <a:p>
            <a:endParaRPr lang="en-GB" sz="1000" dirty="0"/>
          </a:p>
          <a:p>
            <a:r>
              <a:rPr lang="en-GB" sz="3000" dirty="0"/>
              <a:t>Below are the investment requirements and NPVs of the projects:</a:t>
            </a:r>
          </a:p>
          <a:p>
            <a:endParaRPr lang="en-GB" sz="3000" dirty="0"/>
          </a:p>
        </p:txBody>
      </p:sp>
      <p:sp>
        <p:nvSpPr>
          <p:cNvPr id="9" name="Text Placeholder 8"/>
          <p:cNvSpPr>
            <a:spLocks noGrp="1"/>
          </p:cNvSpPr>
          <p:nvPr>
            <p:ph type="body" sz="half" idx="2"/>
          </p:nvPr>
        </p:nvSpPr>
        <p:spPr>
          <a:xfrm>
            <a:off x="8549640" y="2260600"/>
            <a:ext cx="3293422" cy="3777129"/>
          </a:xfrm>
          <a:solidFill>
            <a:schemeClr val="bg1"/>
          </a:solidFill>
        </p:spPr>
        <p:txBody>
          <a:bodyPr>
            <a:normAutofit fontScale="92500"/>
          </a:bodyPr>
          <a:lstStyle/>
          <a:p>
            <a:r>
              <a:rPr lang="en-GB" sz="2500" dirty="0">
                <a:solidFill>
                  <a:schemeClr val="tx1"/>
                </a:solidFill>
              </a:rPr>
              <a:t>Advise the company which project(s) to accept if the projects are:</a:t>
            </a:r>
          </a:p>
          <a:p>
            <a:pPr marL="514350" indent="-514350">
              <a:buAutoNum type="alphaLcParenBoth"/>
            </a:pPr>
            <a:r>
              <a:rPr lang="en-GB" sz="2500" dirty="0">
                <a:solidFill>
                  <a:schemeClr val="tx1"/>
                </a:solidFill>
              </a:rPr>
              <a:t>independent and divisible</a:t>
            </a:r>
          </a:p>
          <a:p>
            <a:pPr marL="514350" indent="-514350">
              <a:buAutoNum type="alphaLcParenBoth"/>
            </a:pPr>
            <a:r>
              <a:rPr lang="en-GB" sz="2500" dirty="0">
                <a:solidFill>
                  <a:schemeClr val="tx1"/>
                </a:solidFill>
              </a:rPr>
              <a:t>independent and indivisible</a:t>
            </a:r>
          </a:p>
          <a:p>
            <a:pPr marL="514350" indent="-514350">
              <a:buAutoNum type="alphaLcParenBoth"/>
            </a:pPr>
            <a:r>
              <a:rPr lang="en-GB" sz="2500" dirty="0">
                <a:solidFill>
                  <a:schemeClr val="tx1"/>
                </a:solidFill>
              </a:rPr>
              <a:t>mutually exclusive</a:t>
            </a:r>
          </a:p>
        </p:txBody>
      </p:sp>
      <p:sp>
        <p:nvSpPr>
          <p:cNvPr id="4" name="Date Placeholder 3"/>
          <p:cNvSpPr>
            <a:spLocks noGrp="1"/>
          </p:cNvSpPr>
          <p:nvPr>
            <p:ph type="dt" sz="half" idx="10"/>
          </p:nvPr>
        </p:nvSpPr>
        <p:spPr/>
        <p:txBody>
          <a:bodyPr/>
          <a:lstStyle/>
          <a:p>
            <a:r>
              <a:rPr lang="en-US"/>
              <a:t>April 2021</a:t>
            </a:r>
          </a:p>
        </p:txBody>
      </p:sp>
      <p:sp>
        <p:nvSpPr>
          <p:cNvPr id="5" name="Footer Placeholder 4"/>
          <p:cNvSpPr>
            <a:spLocks noGrp="1"/>
          </p:cNvSpPr>
          <p:nvPr>
            <p:ph type="ftr" sz="quarter" idx="11"/>
          </p:nvPr>
        </p:nvSpPr>
        <p:spPr/>
        <p:txBody>
          <a:bodyPr/>
          <a:lstStyle/>
          <a:p>
            <a:r>
              <a:rPr lang="en-GB"/>
              <a:t>Prepared by A. Essel-Anderson</a:t>
            </a:r>
          </a:p>
        </p:txBody>
      </p:sp>
      <p:sp>
        <p:nvSpPr>
          <p:cNvPr id="6" name="Slide Number Placeholder 5"/>
          <p:cNvSpPr>
            <a:spLocks noGrp="1"/>
          </p:cNvSpPr>
          <p:nvPr>
            <p:ph type="sldNum" sz="quarter" idx="12"/>
          </p:nvPr>
        </p:nvSpPr>
        <p:spPr/>
        <p:txBody>
          <a:bodyPr/>
          <a:lstStyle/>
          <a:p>
            <a:fld id="{7DC1BBB0-96F0-4077-A278-0F3FB5C104D3}" type="slidenum">
              <a:rPr lang="en-GB" smtClean="0"/>
              <a:t>57</a:t>
            </a:fld>
            <a:endParaRPr lang="en-GB"/>
          </a:p>
        </p:txBody>
      </p:sp>
      <p:graphicFrame>
        <p:nvGraphicFramePr>
          <p:cNvPr id="8" name="Table 7"/>
          <p:cNvGraphicFramePr>
            <a:graphicFrameLocks noGrp="1"/>
          </p:cNvGraphicFramePr>
          <p:nvPr>
            <p:extLst>
              <p:ext uri="{D42A27DB-BD31-4B8C-83A1-F6EECF244321}">
                <p14:modId xmlns:p14="http://schemas.microsoft.com/office/powerpoint/2010/main" val="1419111473"/>
              </p:ext>
            </p:extLst>
          </p:nvPr>
        </p:nvGraphicFramePr>
        <p:xfrm>
          <a:off x="574159" y="3859619"/>
          <a:ext cx="7304568" cy="2178110"/>
        </p:xfrm>
        <a:graphic>
          <a:graphicData uri="http://schemas.openxmlformats.org/drawingml/2006/table">
            <a:tbl>
              <a:tblPr firstRow="1" firstCol="1" bandRow="1"/>
              <a:tblGrid>
                <a:gridCol w="2328326">
                  <a:extLst>
                    <a:ext uri="{9D8B030D-6E8A-4147-A177-3AD203B41FA5}">
                      <a16:colId xmlns:a16="http://schemas.microsoft.com/office/drawing/2014/main" val="20000"/>
                    </a:ext>
                  </a:extLst>
                </a:gridCol>
                <a:gridCol w="960274">
                  <a:extLst>
                    <a:ext uri="{9D8B030D-6E8A-4147-A177-3AD203B41FA5}">
                      <a16:colId xmlns:a16="http://schemas.microsoft.com/office/drawing/2014/main" val="20001"/>
                    </a:ext>
                  </a:extLst>
                </a:gridCol>
                <a:gridCol w="1047710">
                  <a:extLst>
                    <a:ext uri="{9D8B030D-6E8A-4147-A177-3AD203B41FA5}">
                      <a16:colId xmlns:a16="http://schemas.microsoft.com/office/drawing/2014/main" val="20002"/>
                    </a:ext>
                  </a:extLst>
                </a:gridCol>
                <a:gridCol w="1047710">
                  <a:extLst>
                    <a:ext uri="{9D8B030D-6E8A-4147-A177-3AD203B41FA5}">
                      <a16:colId xmlns:a16="http://schemas.microsoft.com/office/drawing/2014/main" val="20003"/>
                    </a:ext>
                  </a:extLst>
                </a:gridCol>
                <a:gridCol w="960274">
                  <a:extLst>
                    <a:ext uri="{9D8B030D-6E8A-4147-A177-3AD203B41FA5}">
                      <a16:colId xmlns:a16="http://schemas.microsoft.com/office/drawing/2014/main" val="20004"/>
                    </a:ext>
                  </a:extLst>
                </a:gridCol>
                <a:gridCol w="960274">
                  <a:extLst>
                    <a:ext uri="{9D8B030D-6E8A-4147-A177-3AD203B41FA5}">
                      <a16:colId xmlns:a16="http://schemas.microsoft.com/office/drawing/2014/main" val="20005"/>
                    </a:ext>
                  </a:extLst>
                </a:gridCol>
              </a:tblGrid>
              <a:tr h="576240">
                <a:tc>
                  <a:txBody>
                    <a:bodyPr/>
                    <a:lstStyle/>
                    <a:p>
                      <a:pPr marL="0" marR="0">
                        <a:lnSpc>
                          <a:spcPct val="107000"/>
                        </a:lnSpc>
                        <a:spcBef>
                          <a:spcPts val="0"/>
                        </a:spcBef>
                        <a:spcAft>
                          <a:spcPts val="0"/>
                        </a:spcAft>
                      </a:pPr>
                      <a:r>
                        <a:rPr lang="en-GB" sz="2800" dirty="0">
                          <a:effectLst/>
                          <a:latin typeface="Calibri" panose="020F0502020204030204" pitchFamily="34" charset="0"/>
                          <a:ea typeface="Arial-Black"/>
                          <a:cs typeface="Arial-Black"/>
                        </a:rPr>
                        <a:t>Project</a:t>
                      </a:r>
                      <a:endParaRPr lang="en-GB"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GB" sz="2800" dirty="0">
                          <a:effectLst/>
                          <a:latin typeface="Calibri" panose="020F0502020204030204" pitchFamily="34" charset="0"/>
                          <a:ea typeface="Calibri" panose="020F0502020204030204" pitchFamily="34" charset="0"/>
                          <a:cs typeface="ArialMT"/>
                        </a:rPr>
                        <a:t>A</a:t>
                      </a:r>
                      <a:endParaRPr lang="en-GB"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GB" sz="2800" dirty="0">
                          <a:effectLst/>
                          <a:latin typeface="Calibri" panose="020F0502020204030204" pitchFamily="34" charset="0"/>
                          <a:ea typeface="Calibri" panose="020F0502020204030204" pitchFamily="34" charset="0"/>
                          <a:cs typeface="ArialMT"/>
                        </a:rPr>
                        <a:t>B</a:t>
                      </a:r>
                      <a:endParaRPr lang="en-GB"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GB" sz="2800">
                          <a:effectLst/>
                          <a:latin typeface="Calibri" panose="020F0502020204030204" pitchFamily="34" charset="0"/>
                          <a:ea typeface="Calibri" panose="020F0502020204030204" pitchFamily="34" charset="0"/>
                          <a:cs typeface="ArialMT"/>
                        </a:rPr>
                        <a:t>C</a:t>
                      </a:r>
                      <a:endParaRPr lang="en-GB"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GB" sz="2800">
                          <a:effectLst/>
                          <a:latin typeface="Calibri" panose="020F0502020204030204" pitchFamily="34" charset="0"/>
                          <a:ea typeface="Calibri" panose="020F0502020204030204" pitchFamily="34" charset="0"/>
                          <a:cs typeface="ArialMT"/>
                        </a:rPr>
                        <a:t>D</a:t>
                      </a:r>
                      <a:endParaRPr lang="en-GB"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GB" sz="2800">
                          <a:effectLst/>
                          <a:latin typeface="Calibri" panose="020F0502020204030204" pitchFamily="34" charset="0"/>
                          <a:ea typeface="Calibri" panose="020F0502020204030204" pitchFamily="34" charset="0"/>
                          <a:cs typeface="ArialMT"/>
                        </a:rPr>
                        <a:t>E</a:t>
                      </a:r>
                      <a:endParaRPr lang="en-GB"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08996">
                <a:tc>
                  <a:txBody>
                    <a:bodyPr/>
                    <a:lstStyle/>
                    <a:p>
                      <a:pPr marL="0" marR="0">
                        <a:lnSpc>
                          <a:spcPct val="107000"/>
                        </a:lnSpc>
                        <a:spcBef>
                          <a:spcPts val="0"/>
                        </a:spcBef>
                        <a:spcAft>
                          <a:spcPts val="0"/>
                        </a:spcAft>
                      </a:pPr>
                      <a:r>
                        <a:rPr lang="en-GB" sz="2800">
                          <a:effectLst/>
                          <a:latin typeface="Calibri" panose="020F0502020204030204" pitchFamily="34" charset="0"/>
                          <a:ea typeface="Arial-Black"/>
                          <a:cs typeface="Arial-Black"/>
                        </a:rPr>
                        <a:t>NPV (GHS’000)</a:t>
                      </a:r>
                      <a:endParaRPr lang="en-GB"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GB" sz="2800">
                          <a:effectLst/>
                          <a:latin typeface="Calibri" panose="020F0502020204030204" pitchFamily="34" charset="0"/>
                          <a:ea typeface="Calibri" panose="020F0502020204030204" pitchFamily="34" charset="0"/>
                          <a:cs typeface="ArialMT"/>
                        </a:rPr>
                        <a:t>500</a:t>
                      </a:r>
                      <a:endParaRPr lang="en-GB"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GB" sz="2800">
                          <a:effectLst/>
                          <a:latin typeface="Calibri" panose="020F0502020204030204" pitchFamily="34" charset="0"/>
                          <a:ea typeface="Calibri" panose="020F0502020204030204" pitchFamily="34" charset="0"/>
                          <a:cs typeface="ArialMT"/>
                        </a:rPr>
                        <a:t>400</a:t>
                      </a:r>
                      <a:endParaRPr lang="en-GB"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GB" sz="2800">
                          <a:effectLst/>
                          <a:latin typeface="Calibri" panose="020F0502020204030204" pitchFamily="34" charset="0"/>
                          <a:ea typeface="Calibri" panose="020F0502020204030204" pitchFamily="34" charset="0"/>
                          <a:cs typeface="ArialMT"/>
                        </a:rPr>
                        <a:t>350</a:t>
                      </a:r>
                      <a:endParaRPr lang="en-GB"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GB" sz="2800">
                          <a:effectLst/>
                          <a:latin typeface="Calibri" panose="020F0502020204030204" pitchFamily="34" charset="0"/>
                          <a:ea typeface="Calibri" panose="020F0502020204030204" pitchFamily="34" charset="0"/>
                          <a:cs typeface="ArialMT"/>
                        </a:rPr>
                        <a:t>200</a:t>
                      </a:r>
                      <a:endParaRPr lang="en-GB"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GB" sz="2800" dirty="0">
                          <a:effectLst/>
                          <a:latin typeface="Calibri" panose="020F0502020204030204" pitchFamily="34" charset="0"/>
                          <a:ea typeface="Calibri" panose="020F0502020204030204" pitchFamily="34" charset="0"/>
                          <a:cs typeface="ArialMT"/>
                        </a:rPr>
                        <a:t>280</a:t>
                      </a:r>
                      <a:endParaRPr lang="en-GB"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98484">
                <a:tc>
                  <a:txBody>
                    <a:bodyPr/>
                    <a:lstStyle/>
                    <a:p>
                      <a:pPr marL="0" marR="0">
                        <a:lnSpc>
                          <a:spcPct val="107000"/>
                        </a:lnSpc>
                        <a:spcBef>
                          <a:spcPts val="0"/>
                        </a:spcBef>
                        <a:spcAft>
                          <a:spcPts val="0"/>
                        </a:spcAft>
                      </a:pPr>
                      <a:r>
                        <a:rPr lang="en-GB" sz="2800" dirty="0">
                          <a:effectLst/>
                          <a:latin typeface="Calibri" panose="020F0502020204030204" pitchFamily="34" charset="0"/>
                          <a:ea typeface="Arial-Black"/>
                          <a:cs typeface="Arial-Black"/>
                        </a:rPr>
                        <a:t>Investment @ (GHS’000)</a:t>
                      </a:r>
                      <a:endParaRPr lang="en-GB"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GB" sz="2800">
                          <a:effectLst/>
                          <a:latin typeface="Calibri" panose="020F0502020204030204" pitchFamily="34" charset="0"/>
                          <a:ea typeface="Calibri" panose="020F0502020204030204" pitchFamily="34" charset="0"/>
                          <a:cs typeface="ArialMT"/>
                        </a:rPr>
                        <a:t>90</a:t>
                      </a:r>
                      <a:endParaRPr lang="en-GB"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GB" sz="2800">
                          <a:effectLst/>
                          <a:latin typeface="Calibri" panose="020F0502020204030204" pitchFamily="34" charset="0"/>
                          <a:ea typeface="Calibri" panose="020F0502020204030204" pitchFamily="34" charset="0"/>
                          <a:cs typeface="ArialMT"/>
                        </a:rPr>
                        <a:t>120</a:t>
                      </a:r>
                      <a:endParaRPr lang="en-GB"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GB" sz="2800">
                          <a:effectLst/>
                          <a:latin typeface="Calibri" panose="020F0502020204030204" pitchFamily="34" charset="0"/>
                          <a:ea typeface="Calibri" panose="020F0502020204030204" pitchFamily="34" charset="0"/>
                          <a:cs typeface="ArialMT"/>
                        </a:rPr>
                        <a:t>60</a:t>
                      </a:r>
                      <a:endParaRPr lang="en-GB"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GB" sz="2800">
                          <a:effectLst/>
                          <a:latin typeface="Calibri" panose="020F0502020204030204" pitchFamily="34" charset="0"/>
                          <a:ea typeface="Calibri" panose="020F0502020204030204" pitchFamily="34" charset="0"/>
                          <a:cs typeface="ArialMT"/>
                        </a:rPr>
                        <a:t>40</a:t>
                      </a:r>
                      <a:endParaRPr lang="en-GB"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GB" sz="2800" dirty="0">
                          <a:effectLst/>
                          <a:latin typeface="Calibri" panose="020F0502020204030204" pitchFamily="34" charset="0"/>
                          <a:ea typeface="Calibri" panose="020F0502020204030204" pitchFamily="34" charset="0"/>
                          <a:cs typeface="ArialMT"/>
                        </a:rPr>
                        <a:t>45</a:t>
                      </a:r>
                      <a:endParaRPr lang="en-GB"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804988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49640" y="685800"/>
            <a:ext cx="3401568" cy="1737360"/>
          </a:xfrm>
          <a:solidFill>
            <a:schemeClr val="bg1"/>
          </a:solidFill>
        </p:spPr>
        <p:txBody>
          <a:bodyPr anchor="ctr">
            <a:normAutofit/>
          </a:bodyPr>
          <a:lstStyle/>
          <a:p>
            <a:pPr algn="ctr"/>
            <a:r>
              <a:rPr lang="en-GB" dirty="0"/>
              <a:t>Illustration 10.6: Solution to </a:t>
            </a:r>
            <a:br>
              <a:rPr lang="en-GB" dirty="0"/>
            </a:br>
            <a:r>
              <a:rPr lang="en-GB" dirty="0"/>
              <a:t>Part a</a:t>
            </a:r>
          </a:p>
        </p:txBody>
      </p:sp>
      <p:graphicFrame>
        <p:nvGraphicFramePr>
          <p:cNvPr id="7" name="Content Placeholder 6"/>
          <p:cNvGraphicFramePr>
            <a:graphicFrameLocks noGrp="1" noChangeAspect="1"/>
          </p:cNvGraphicFramePr>
          <p:nvPr>
            <p:ph idx="1"/>
            <p:extLst>
              <p:ext uri="{D42A27DB-BD31-4B8C-83A1-F6EECF244321}">
                <p14:modId xmlns:p14="http://schemas.microsoft.com/office/powerpoint/2010/main" val="2996396397"/>
              </p:ext>
            </p:extLst>
          </p:nvPr>
        </p:nvGraphicFramePr>
        <p:xfrm>
          <a:off x="441325" y="685800"/>
          <a:ext cx="7670800" cy="4651375"/>
        </p:xfrm>
        <a:graphic>
          <a:graphicData uri="http://schemas.openxmlformats.org/presentationml/2006/ole">
            <mc:AlternateContent xmlns:mc="http://schemas.openxmlformats.org/markup-compatibility/2006">
              <mc:Choice xmlns:v="urn:schemas-microsoft-com:vml" Requires="v">
                <p:oleObj name="Worksheet" r:id="rId2" imgW="9159311" imgH="4831159" progId="Excel.Sheet.12">
                  <p:embed/>
                </p:oleObj>
              </mc:Choice>
              <mc:Fallback>
                <p:oleObj name="Worksheet" r:id="rId2" imgW="9159311" imgH="4831159" progId="Excel.Sheet.12">
                  <p:embed/>
                  <p:pic>
                    <p:nvPicPr>
                      <p:cNvPr id="7" name="Content Placeholder 6"/>
                      <p:cNvPicPr/>
                      <p:nvPr/>
                    </p:nvPicPr>
                    <p:blipFill>
                      <a:blip r:embed="rId3"/>
                      <a:stretch>
                        <a:fillRect/>
                      </a:stretch>
                    </p:blipFill>
                    <p:spPr>
                      <a:xfrm>
                        <a:off x="441325" y="685800"/>
                        <a:ext cx="7670800" cy="4651375"/>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9A4642DD-7BF0-4F23-817B-91F387E9A1E5}"/>
              </a:ext>
            </a:extLst>
          </p:cNvPr>
          <p:cNvSpPr>
            <a:spLocks noGrp="1"/>
          </p:cNvSpPr>
          <p:nvPr>
            <p:ph type="body" sz="half" idx="2"/>
          </p:nvPr>
        </p:nvSpPr>
        <p:spPr>
          <a:xfrm>
            <a:off x="8549640" y="2796362"/>
            <a:ext cx="3401568" cy="2918637"/>
          </a:xfrm>
          <a:solidFill>
            <a:schemeClr val="bg1"/>
          </a:solidFill>
        </p:spPr>
        <p:txBody>
          <a:bodyPr>
            <a:normAutofit/>
          </a:bodyPr>
          <a:lstStyle/>
          <a:p>
            <a:r>
              <a:rPr lang="en-GB" sz="2000" dirty="0">
                <a:solidFill>
                  <a:schemeClr val="tx1"/>
                </a:solidFill>
              </a:rPr>
              <a:t>With independent and divisible projects, the selection approach is to rank the projects based on their PI.</a:t>
            </a:r>
          </a:p>
          <a:p>
            <a:endParaRPr lang="en-GB" sz="2000" dirty="0">
              <a:solidFill>
                <a:schemeClr val="tx1"/>
              </a:solidFill>
            </a:endParaRPr>
          </a:p>
          <a:p>
            <a:r>
              <a:rPr lang="en-GB" sz="2000" dirty="0">
                <a:solidFill>
                  <a:schemeClr val="tx1"/>
                </a:solidFill>
              </a:rPr>
              <a:t>The funds are allocated based on the PI ranking.</a:t>
            </a:r>
          </a:p>
        </p:txBody>
      </p:sp>
      <p:sp>
        <p:nvSpPr>
          <p:cNvPr id="4" name="Date Placeholder 3"/>
          <p:cNvSpPr>
            <a:spLocks noGrp="1"/>
          </p:cNvSpPr>
          <p:nvPr>
            <p:ph type="dt" sz="half" idx="10"/>
          </p:nvPr>
        </p:nvSpPr>
        <p:spPr/>
        <p:txBody>
          <a:bodyPr/>
          <a:lstStyle/>
          <a:p>
            <a:r>
              <a:rPr lang="en-US"/>
              <a:t>April 2021</a:t>
            </a:r>
          </a:p>
        </p:txBody>
      </p:sp>
      <p:sp>
        <p:nvSpPr>
          <p:cNvPr id="5" name="Footer Placeholder 4"/>
          <p:cNvSpPr>
            <a:spLocks noGrp="1"/>
          </p:cNvSpPr>
          <p:nvPr>
            <p:ph type="ftr" sz="quarter" idx="11"/>
          </p:nvPr>
        </p:nvSpPr>
        <p:spPr/>
        <p:txBody>
          <a:bodyPr/>
          <a:lstStyle/>
          <a:p>
            <a:r>
              <a:rPr lang="en-GB"/>
              <a:t>Prepared by A. Essel-Anderson</a:t>
            </a:r>
          </a:p>
        </p:txBody>
      </p:sp>
      <p:sp>
        <p:nvSpPr>
          <p:cNvPr id="6" name="Slide Number Placeholder 5"/>
          <p:cNvSpPr>
            <a:spLocks noGrp="1"/>
          </p:cNvSpPr>
          <p:nvPr>
            <p:ph type="sldNum" sz="quarter" idx="12"/>
          </p:nvPr>
        </p:nvSpPr>
        <p:spPr/>
        <p:txBody>
          <a:bodyPr/>
          <a:lstStyle/>
          <a:p>
            <a:fld id="{7DC1BBB0-96F0-4077-A278-0F3FB5C104D3}" type="slidenum">
              <a:rPr lang="en-GB" smtClean="0"/>
              <a:t>58</a:t>
            </a:fld>
            <a:endParaRPr lang="en-GB"/>
          </a:p>
        </p:txBody>
      </p:sp>
    </p:spTree>
    <p:extLst>
      <p:ext uri="{BB962C8B-B14F-4D97-AF65-F5344CB8AC3E}">
        <p14:creationId xmlns:p14="http://schemas.microsoft.com/office/powerpoint/2010/main" val="2725303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49640" y="967613"/>
            <a:ext cx="3401568" cy="1455547"/>
          </a:xfrm>
          <a:solidFill>
            <a:schemeClr val="bg1"/>
          </a:solidFill>
        </p:spPr>
        <p:txBody>
          <a:bodyPr anchor="ctr">
            <a:normAutofit/>
          </a:bodyPr>
          <a:lstStyle/>
          <a:p>
            <a:pPr algn="ctr"/>
            <a:r>
              <a:rPr lang="en-GB" dirty="0"/>
              <a:t>Illustration 10.6: Solution to </a:t>
            </a:r>
            <a:br>
              <a:rPr lang="en-GB" dirty="0"/>
            </a:br>
            <a:r>
              <a:rPr lang="en-GB" dirty="0"/>
              <a:t>Parts B</a:t>
            </a:r>
          </a:p>
        </p:txBody>
      </p:sp>
      <p:sp>
        <p:nvSpPr>
          <p:cNvPr id="3" name="Text Placeholder 2">
            <a:extLst>
              <a:ext uri="{FF2B5EF4-FFF2-40B4-BE49-F238E27FC236}">
                <a16:creationId xmlns:a16="http://schemas.microsoft.com/office/drawing/2014/main" id="{9A4642DD-7BF0-4F23-817B-91F387E9A1E5}"/>
              </a:ext>
            </a:extLst>
          </p:cNvPr>
          <p:cNvSpPr>
            <a:spLocks noGrp="1"/>
          </p:cNvSpPr>
          <p:nvPr>
            <p:ph type="body" sz="half" idx="2"/>
          </p:nvPr>
        </p:nvSpPr>
        <p:spPr>
          <a:xfrm>
            <a:off x="8549640" y="3689499"/>
            <a:ext cx="3401568" cy="2025500"/>
          </a:xfrm>
          <a:solidFill>
            <a:schemeClr val="bg1"/>
          </a:solidFill>
        </p:spPr>
        <p:txBody>
          <a:bodyPr>
            <a:normAutofit/>
          </a:bodyPr>
          <a:lstStyle/>
          <a:p>
            <a:r>
              <a:rPr lang="en-GB" sz="2000" dirty="0">
                <a:solidFill>
                  <a:schemeClr val="tx1"/>
                </a:solidFill>
              </a:rPr>
              <a:t>With independent and indivisible projects, the funds are allocated to the combination of projects with the highest aggregate NPV.</a:t>
            </a:r>
          </a:p>
        </p:txBody>
      </p:sp>
      <p:sp>
        <p:nvSpPr>
          <p:cNvPr id="4" name="Date Placeholder 3"/>
          <p:cNvSpPr>
            <a:spLocks noGrp="1"/>
          </p:cNvSpPr>
          <p:nvPr>
            <p:ph type="dt" sz="half" idx="10"/>
          </p:nvPr>
        </p:nvSpPr>
        <p:spPr/>
        <p:txBody>
          <a:bodyPr/>
          <a:lstStyle/>
          <a:p>
            <a:r>
              <a:rPr lang="en-US"/>
              <a:t>April 2021</a:t>
            </a:r>
          </a:p>
        </p:txBody>
      </p:sp>
      <p:sp>
        <p:nvSpPr>
          <p:cNvPr id="5" name="Footer Placeholder 4"/>
          <p:cNvSpPr>
            <a:spLocks noGrp="1"/>
          </p:cNvSpPr>
          <p:nvPr>
            <p:ph type="ftr" sz="quarter" idx="11"/>
          </p:nvPr>
        </p:nvSpPr>
        <p:spPr/>
        <p:txBody>
          <a:bodyPr/>
          <a:lstStyle/>
          <a:p>
            <a:r>
              <a:rPr lang="en-GB"/>
              <a:t>Prepared by A. Essel-Anderson</a:t>
            </a:r>
          </a:p>
        </p:txBody>
      </p:sp>
      <p:sp>
        <p:nvSpPr>
          <p:cNvPr id="6" name="Slide Number Placeholder 5"/>
          <p:cNvSpPr>
            <a:spLocks noGrp="1"/>
          </p:cNvSpPr>
          <p:nvPr>
            <p:ph type="sldNum" sz="quarter" idx="12"/>
          </p:nvPr>
        </p:nvSpPr>
        <p:spPr/>
        <p:txBody>
          <a:bodyPr/>
          <a:lstStyle/>
          <a:p>
            <a:fld id="{7DC1BBB0-96F0-4077-A278-0F3FB5C104D3}" type="slidenum">
              <a:rPr lang="en-GB" smtClean="0"/>
              <a:t>59</a:t>
            </a:fld>
            <a:endParaRPr lang="en-GB"/>
          </a:p>
        </p:txBody>
      </p:sp>
      <p:graphicFrame>
        <p:nvGraphicFramePr>
          <p:cNvPr id="13" name="Content Placeholder 12">
            <a:extLst>
              <a:ext uri="{FF2B5EF4-FFF2-40B4-BE49-F238E27FC236}">
                <a16:creationId xmlns:a16="http://schemas.microsoft.com/office/drawing/2014/main" id="{16DF6408-5785-4DF1-8D30-8541EE9D6599}"/>
              </a:ext>
            </a:extLst>
          </p:cNvPr>
          <p:cNvGraphicFramePr>
            <a:graphicFrameLocks noGrp="1" noChangeAspect="1"/>
          </p:cNvGraphicFramePr>
          <p:nvPr>
            <p:ph idx="1"/>
            <p:extLst>
              <p:ext uri="{D42A27DB-BD31-4B8C-83A1-F6EECF244321}">
                <p14:modId xmlns:p14="http://schemas.microsoft.com/office/powerpoint/2010/main" val="3900755210"/>
              </p:ext>
            </p:extLst>
          </p:nvPr>
        </p:nvGraphicFramePr>
        <p:xfrm>
          <a:off x="372141" y="5714999"/>
          <a:ext cx="7687338" cy="365125"/>
        </p:xfrm>
        <a:graphic>
          <a:graphicData uri="http://schemas.openxmlformats.org/presentationml/2006/ole">
            <mc:AlternateContent xmlns:mc="http://schemas.openxmlformats.org/markup-compatibility/2006">
              <mc:Choice xmlns:v="urn:schemas-microsoft-com:vml" Requires="v">
                <p:oleObj name="Worksheet" r:id="rId2" imgW="12161520" imgH="5814021" progId="Excel.Sheet.12">
                  <p:embed/>
                </p:oleObj>
              </mc:Choice>
              <mc:Fallback>
                <p:oleObj name="Worksheet" r:id="rId2" imgW="12161520" imgH="5814021" progId="Excel.Sheet.12">
                  <p:embed/>
                  <p:pic>
                    <p:nvPicPr>
                      <p:cNvPr id="0" name=""/>
                      <p:cNvPicPr/>
                      <p:nvPr/>
                    </p:nvPicPr>
                    <p:blipFill>
                      <a:blip r:embed="rId3"/>
                      <a:stretch>
                        <a:fillRect/>
                      </a:stretch>
                    </p:blipFill>
                    <p:spPr>
                      <a:xfrm>
                        <a:off x="372141" y="5714999"/>
                        <a:ext cx="7687338" cy="365125"/>
                      </a:xfrm>
                      <a:prstGeom prst="rect">
                        <a:avLst/>
                      </a:prstGeom>
                    </p:spPr>
                  </p:pic>
                </p:oleObj>
              </mc:Fallback>
            </mc:AlternateContent>
          </a:graphicData>
        </a:graphic>
      </p:graphicFrame>
      <p:pic>
        <p:nvPicPr>
          <p:cNvPr id="16" name="Picture 15">
            <a:extLst>
              <a:ext uri="{FF2B5EF4-FFF2-40B4-BE49-F238E27FC236}">
                <a16:creationId xmlns:a16="http://schemas.microsoft.com/office/drawing/2014/main" id="{8D54696B-8CD7-45A8-A373-CE9B60293B88}"/>
              </a:ext>
            </a:extLst>
          </p:cNvPr>
          <p:cNvPicPr>
            <a:picLocks noChangeAspect="1"/>
          </p:cNvPicPr>
          <p:nvPr/>
        </p:nvPicPr>
        <p:blipFill>
          <a:blip r:embed="rId4"/>
          <a:stretch>
            <a:fillRect/>
          </a:stretch>
        </p:blipFill>
        <p:spPr>
          <a:xfrm>
            <a:off x="372141" y="967613"/>
            <a:ext cx="7687338" cy="4433727"/>
          </a:xfrm>
          <a:prstGeom prst="rect">
            <a:avLst/>
          </a:prstGeom>
        </p:spPr>
      </p:pic>
    </p:spTree>
    <p:extLst>
      <p:ext uri="{BB962C8B-B14F-4D97-AF65-F5344CB8AC3E}">
        <p14:creationId xmlns:p14="http://schemas.microsoft.com/office/powerpoint/2010/main" val="1666509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3DB49-CD15-45CF-82F6-B4862C8041A9}"/>
              </a:ext>
            </a:extLst>
          </p:cNvPr>
          <p:cNvSpPr>
            <a:spLocks noGrp="1"/>
          </p:cNvSpPr>
          <p:nvPr>
            <p:ph type="title"/>
          </p:nvPr>
        </p:nvSpPr>
        <p:spPr>
          <a:xfrm>
            <a:off x="8760331" y="727364"/>
            <a:ext cx="3046073" cy="5017040"/>
          </a:xfrm>
          <a:solidFill>
            <a:schemeClr val="bg1"/>
          </a:solidFill>
          <a:ln w="28575">
            <a:solidFill>
              <a:schemeClr val="accent1">
                <a:lumMod val="75000"/>
              </a:schemeClr>
            </a:solidFill>
          </a:ln>
        </p:spPr>
        <p:txBody>
          <a:bodyPr>
            <a:normAutofit/>
          </a:bodyPr>
          <a:lstStyle/>
          <a:p>
            <a:pPr algn="ctr"/>
            <a:r>
              <a:rPr lang="en-GB" sz="4800" dirty="0"/>
              <a:t>Learning Outcomes</a:t>
            </a:r>
          </a:p>
        </p:txBody>
      </p:sp>
      <p:sp>
        <p:nvSpPr>
          <p:cNvPr id="5" name="Footer Placeholder 4">
            <a:extLst>
              <a:ext uri="{FF2B5EF4-FFF2-40B4-BE49-F238E27FC236}">
                <a16:creationId xmlns:a16="http://schemas.microsoft.com/office/drawing/2014/main" id="{831CB179-9786-444B-A667-9EA2E2BBD1FB}"/>
              </a:ext>
            </a:extLst>
          </p:cNvPr>
          <p:cNvSpPr>
            <a:spLocks noGrp="1"/>
          </p:cNvSpPr>
          <p:nvPr>
            <p:ph type="ftr" sz="quarter" idx="11"/>
          </p:nvPr>
        </p:nvSpPr>
        <p:spPr>
          <a:xfrm>
            <a:off x="1088136" y="6272784"/>
            <a:ext cx="6327648" cy="365125"/>
          </a:xfrm>
        </p:spPr>
        <p:txBody>
          <a:bodyPr>
            <a:normAutofit/>
          </a:bodyPr>
          <a:lstStyle/>
          <a:p>
            <a:pPr>
              <a:spcAft>
                <a:spcPts val="600"/>
              </a:spcAft>
            </a:pPr>
            <a:r>
              <a:rPr lang="en-US" dirty="0"/>
              <a:t>Prepared by A. Essel-Anderson</a:t>
            </a:r>
          </a:p>
        </p:txBody>
      </p:sp>
      <p:sp>
        <p:nvSpPr>
          <p:cNvPr id="4" name="Date Placeholder 3">
            <a:extLst>
              <a:ext uri="{FF2B5EF4-FFF2-40B4-BE49-F238E27FC236}">
                <a16:creationId xmlns:a16="http://schemas.microsoft.com/office/drawing/2014/main" id="{E17FD33C-B63B-4BEA-A329-546FC21D2E2D}"/>
              </a:ext>
            </a:extLst>
          </p:cNvPr>
          <p:cNvSpPr>
            <a:spLocks noGrp="1"/>
          </p:cNvSpPr>
          <p:nvPr>
            <p:ph type="dt" sz="half" idx="10"/>
          </p:nvPr>
        </p:nvSpPr>
        <p:spPr>
          <a:xfrm>
            <a:off x="7964424" y="6272784"/>
            <a:ext cx="3273552" cy="365125"/>
          </a:xfrm>
        </p:spPr>
        <p:txBody>
          <a:bodyPr>
            <a:normAutofit/>
          </a:bodyPr>
          <a:lstStyle/>
          <a:p>
            <a:pPr>
              <a:spcAft>
                <a:spcPts val="600"/>
              </a:spcAft>
            </a:pPr>
            <a:r>
              <a:rPr lang="en-US"/>
              <a:t>April 2021</a:t>
            </a:r>
            <a:endParaRPr lang="en-US" dirty="0"/>
          </a:p>
        </p:txBody>
      </p:sp>
      <p:sp>
        <p:nvSpPr>
          <p:cNvPr id="6" name="Slide Number Placeholder 5">
            <a:extLst>
              <a:ext uri="{FF2B5EF4-FFF2-40B4-BE49-F238E27FC236}">
                <a16:creationId xmlns:a16="http://schemas.microsoft.com/office/drawing/2014/main" id="{CF8833CB-6205-4386-A2EE-7CB462021837}"/>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a:pPr>
                <a:spcAft>
                  <a:spcPts val="600"/>
                </a:spcAft>
              </a:pPr>
              <a:t>6</a:t>
            </a:fld>
            <a:endParaRPr lang="en-US" dirty="0"/>
          </a:p>
        </p:txBody>
      </p:sp>
      <p:graphicFrame>
        <p:nvGraphicFramePr>
          <p:cNvPr id="21" name="Content Placeholder 2">
            <a:extLst>
              <a:ext uri="{FF2B5EF4-FFF2-40B4-BE49-F238E27FC236}">
                <a16:creationId xmlns:a16="http://schemas.microsoft.com/office/drawing/2014/main" id="{7AC25993-6081-4860-8D32-ACD41BC0EF8C}"/>
              </a:ext>
            </a:extLst>
          </p:cNvPr>
          <p:cNvGraphicFramePr>
            <a:graphicFrameLocks noGrp="1"/>
          </p:cNvGraphicFramePr>
          <p:nvPr>
            <p:ph idx="1"/>
            <p:extLst>
              <p:ext uri="{D42A27DB-BD31-4B8C-83A1-F6EECF244321}">
                <p14:modId xmlns:p14="http://schemas.microsoft.com/office/powerpoint/2010/main" val="544938338"/>
              </p:ext>
            </p:extLst>
          </p:nvPr>
        </p:nvGraphicFramePr>
        <p:xfrm>
          <a:off x="260049" y="392443"/>
          <a:ext cx="8125415" cy="5837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44222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49640" y="694943"/>
            <a:ext cx="3401568" cy="1728217"/>
          </a:xfrm>
          <a:solidFill>
            <a:schemeClr val="bg1"/>
          </a:solidFill>
        </p:spPr>
        <p:txBody>
          <a:bodyPr anchor="ctr">
            <a:normAutofit/>
          </a:bodyPr>
          <a:lstStyle/>
          <a:p>
            <a:pPr algn="ctr"/>
            <a:r>
              <a:rPr lang="en-GB" dirty="0"/>
              <a:t>Illustration 10.6: Solution to </a:t>
            </a:r>
            <a:br>
              <a:rPr lang="en-GB" dirty="0"/>
            </a:br>
            <a:r>
              <a:rPr lang="en-GB" dirty="0"/>
              <a:t>Parts C</a:t>
            </a:r>
          </a:p>
        </p:txBody>
      </p:sp>
      <p:sp>
        <p:nvSpPr>
          <p:cNvPr id="3" name="Text Placeholder 2">
            <a:extLst>
              <a:ext uri="{FF2B5EF4-FFF2-40B4-BE49-F238E27FC236}">
                <a16:creationId xmlns:a16="http://schemas.microsoft.com/office/drawing/2014/main" id="{9A4642DD-7BF0-4F23-817B-91F387E9A1E5}"/>
              </a:ext>
            </a:extLst>
          </p:cNvPr>
          <p:cNvSpPr>
            <a:spLocks noGrp="1"/>
          </p:cNvSpPr>
          <p:nvPr>
            <p:ph type="body" sz="half" idx="2"/>
          </p:nvPr>
        </p:nvSpPr>
        <p:spPr>
          <a:xfrm>
            <a:off x="8549640" y="2796362"/>
            <a:ext cx="3401568" cy="2918637"/>
          </a:xfrm>
          <a:solidFill>
            <a:schemeClr val="bg1"/>
          </a:solidFill>
        </p:spPr>
        <p:txBody>
          <a:bodyPr>
            <a:normAutofit/>
          </a:bodyPr>
          <a:lstStyle/>
          <a:p>
            <a:r>
              <a:rPr lang="en-GB" sz="2000" dirty="0">
                <a:solidFill>
                  <a:schemeClr val="tx1"/>
                </a:solidFill>
              </a:rPr>
              <a:t>Assuming the projects are mutually exclusive, only one project will be selected for implementation.</a:t>
            </a:r>
          </a:p>
          <a:p>
            <a:r>
              <a:rPr lang="en-GB" sz="2000" dirty="0">
                <a:solidFill>
                  <a:schemeClr val="tx1"/>
                </a:solidFill>
              </a:rPr>
              <a:t>Thus, the project with the highest NPV is selected for implementation.</a:t>
            </a:r>
          </a:p>
        </p:txBody>
      </p:sp>
      <p:sp>
        <p:nvSpPr>
          <p:cNvPr id="4" name="Date Placeholder 3"/>
          <p:cNvSpPr>
            <a:spLocks noGrp="1"/>
          </p:cNvSpPr>
          <p:nvPr>
            <p:ph type="dt" sz="half" idx="10"/>
          </p:nvPr>
        </p:nvSpPr>
        <p:spPr/>
        <p:txBody>
          <a:bodyPr/>
          <a:lstStyle/>
          <a:p>
            <a:r>
              <a:rPr lang="en-US"/>
              <a:t>April 2021</a:t>
            </a:r>
          </a:p>
        </p:txBody>
      </p:sp>
      <p:sp>
        <p:nvSpPr>
          <p:cNvPr id="5" name="Footer Placeholder 4"/>
          <p:cNvSpPr>
            <a:spLocks noGrp="1"/>
          </p:cNvSpPr>
          <p:nvPr>
            <p:ph type="ftr" sz="quarter" idx="11"/>
          </p:nvPr>
        </p:nvSpPr>
        <p:spPr/>
        <p:txBody>
          <a:bodyPr/>
          <a:lstStyle/>
          <a:p>
            <a:r>
              <a:rPr lang="en-GB"/>
              <a:t>Prepared by A. Essel-Anderson</a:t>
            </a:r>
          </a:p>
        </p:txBody>
      </p:sp>
      <p:sp>
        <p:nvSpPr>
          <p:cNvPr id="6" name="Slide Number Placeholder 5"/>
          <p:cNvSpPr>
            <a:spLocks noGrp="1"/>
          </p:cNvSpPr>
          <p:nvPr>
            <p:ph type="sldNum" sz="quarter" idx="12"/>
          </p:nvPr>
        </p:nvSpPr>
        <p:spPr/>
        <p:txBody>
          <a:bodyPr/>
          <a:lstStyle/>
          <a:p>
            <a:fld id="{7DC1BBB0-96F0-4077-A278-0F3FB5C104D3}" type="slidenum">
              <a:rPr lang="en-GB" smtClean="0"/>
              <a:t>60</a:t>
            </a:fld>
            <a:endParaRPr lang="en-GB"/>
          </a:p>
        </p:txBody>
      </p:sp>
      <p:graphicFrame>
        <p:nvGraphicFramePr>
          <p:cNvPr id="9" name="Content Placeholder 8">
            <a:extLst>
              <a:ext uri="{FF2B5EF4-FFF2-40B4-BE49-F238E27FC236}">
                <a16:creationId xmlns:a16="http://schemas.microsoft.com/office/drawing/2014/main" id="{A038E7A2-7D22-4FEB-A727-49A52786E9B4}"/>
              </a:ext>
            </a:extLst>
          </p:cNvPr>
          <p:cNvGraphicFramePr>
            <a:graphicFrameLocks noGrp="1"/>
          </p:cNvGraphicFramePr>
          <p:nvPr>
            <p:ph idx="1"/>
            <p:extLst>
              <p:ext uri="{D42A27DB-BD31-4B8C-83A1-F6EECF244321}">
                <p14:modId xmlns:p14="http://schemas.microsoft.com/office/powerpoint/2010/main" val="2455853321"/>
              </p:ext>
            </p:extLst>
          </p:nvPr>
        </p:nvGraphicFramePr>
        <p:xfrm>
          <a:off x="444795" y="709402"/>
          <a:ext cx="7604051" cy="50200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52917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BF939-38B6-4E58-B893-E9EA6716033E}"/>
              </a:ext>
            </a:extLst>
          </p:cNvPr>
          <p:cNvSpPr>
            <a:spLocks noGrp="1"/>
          </p:cNvSpPr>
          <p:nvPr>
            <p:ph type="title"/>
          </p:nvPr>
        </p:nvSpPr>
        <p:spPr/>
        <p:txBody>
          <a:bodyPr/>
          <a:lstStyle/>
          <a:p>
            <a:r>
              <a:rPr lang="en-GB" dirty="0"/>
              <a:t>Project Monitoring</a:t>
            </a:r>
          </a:p>
        </p:txBody>
      </p:sp>
      <p:sp>
        <p:nvSpPr>
          <p:cNvPr id="3" name="Text Placeholder 2">
            <a:extLst>
              <a:ext uri="{FF2B5EF4-FFF2-40B4-BE49-F238E27FC236}">
                <a16:creationId xmlns:a16="http://schemas.microsoft.com/office/drawing/2014/main" id="{4A86D5EA-2165-4095-8915-19319E6F6181}"/>
              </a:ext>
            </a:extLst>
          </p:cNvPr>
          <p:cNvSpPr>
            <a:spLocks noGrp="1"/>
          </p:cNvSpPr>
          <p:nvPr>
            <p:ph type="body" idx="1"/>
          </p:nvPr>
        </p:nvSpPr>
        <p:spPr>
          <a:xfrm>
            <a:off x="1046375" y="5090474"/>
            <a:ext cx="10171960" cy="1182310"/>
          </a:xfrm>
          <a:solidFill>
            <a:schemeClr val="bg1"/>
          </a:solidFill>
        </p:spPr>
        <p:txBody>
          <a:bodyPr numCol="2">
            <a:normAutofit/>
          </a:bodyPr>
          <a:lstStyle/>
          <a:p>
            <a:r>
              <a:rPr lang="en-GB" sz="2200" dirty="0"/>
              <a:t>Progress review</a:t>
            </a:r>
          </a:p>
          <a:p>
            <a:r>
              <a:rPr lang="en-GB" sz="2200" dirty="0"/>
              <a:t>Post-completion audits</a:t>
            </a:r>
          </a:p>
        </p:txBody>
      </p:sp>
      <p:sp>
        <p:nvSpPr>
          <p:cNvPr id="4" name="Date Placeholder 3">
            <a:extLst>
              <a:ext uri="{FF2B5EF4-FFF2-40B4-BE49-F238E27FC236}">
                <a16:creationId xmlns:a16="http://schemas.microsoft.com/office/drawing/2014/main" id="{46C340F0-998D-40DB-8564-E200317599EA}"/>
              </a:ext>
            </a:extLst>
          </p:cNvPr>
          <p:cNvSpPr>
            <a:spLocks noGrp="1"/>
          </p:cNvSpPr>
          <p:nvPr>
            <p:ph type="dt" sz="half" idx="10"/>
          </p:nvPr>
        </p:nvSpPr>
        <p:spPr/>
        <p:txBody>
          <a:bodyPr/>
          <a:lstStyle/>
          <a:p>
            <a:r>
              <a:rPr lang="en-US"/>
              <a:t>April 2021</a:t>
            </a:r>
            <a:endParaRPr lang="en-US" dirty="0"/>
          </a:p>
        </p:txBody>
      </p:sp>
      <p:sp>
        <p:nvSpPr>
          <p:cNvPr id="5" name="Footer Placeholder 4">
            <a:extLst>
              <a:ext uri="{FF2B5EF4-FFF2-40B4-BE49-F238E27FC236}">
                <a16:creationId xmlns:a16="http://schemas.microsoft.com/office/drawing/2014/main" id="{C8B03AED-D1F3-491A-9FE2-F1EAEC74603A}"/>
              </a:ext>
            </a:extLst>
          </p:cNvPr>
          <p:cNvSpPr>
            <a:spLocks noGrp="1"/>
          </p:cNvSpPr>
          <p:nvPr>
            <p:ph type="ftr" sz="quarter" idx="11"/>
          </p:nvPr>
        </p:nvSpPr>
        <p:spPr/>
        <p:txBody>
          <a:bodyPr/>
          <a:lstStyle/>
          <a:p>
            <a:r>
              <a:rPr lang="en-US"/>
              <a:t>Prepared by A. Essel-Anderson</a:t>
            </a:r>
            <a:endParaRPr lang="en-US" dirty="0"/>
          </a:p>
        </p:txBody>
      </p:sp>
      <p:sp>
        <p:nvSpPr>
          <p:cNvPr id="6" name="Slide Number Placeholder 5">
            <a:extLst>
              <a:ext uri="{FF2B5EF4-FFF2-40B4-BE49-F238E27FC236}">
                <a16:creationId xmlns:a16="http://schemas.microsoft.com/office/drawing/2014/main" id="{9F1C4D7C-7205-4E15-973B-6E186D000E86}"/>
              </a:ext>
            </a:extLst>
          </p:cNvPr>
          <p:cNvSpPr>
            <a:spLocks noGrp="1"/>
          </p:cNvSpPr>
          <p:nvPr>
            <p:ph type="sldNum" sz="quarter" idx="12"/>
          </p:nvPr>
        </p:nvSpPr>
        <p:spPr/>
        <p:txBody>
          <a:bodyPr/>
          <a:lstStyle/>
          <a:p>
            <a:fld id="{4FAB73BC-B049-4115-A692-8D63A059BFB8}" type="slidenum">
              <a:rPr lang="en-US" smtClean="0"/>
              <a:pPr/>
              <a:t>61</a:t>
            </a:fld>
            <a:endParaRPr lang="en-US" dirty="0"/>
          </a:p>
        </p:txBody>
      </p:sp>
    </p:spTree>
    <p:extLst>
      <p:ext uri="{BB962C8B-B14F-4D97-AF65-F5344CB8AC3E}">
        <p14:creationId xmlns:p14="http://schemas.microsoft.com/office/powerpoint/2010/main" val="36960410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0D8FC-44DF-40B8-B379-55C7CDB3E9FF}"/>
              </a:ext>
            </a:extLst>
          </p:cNvPr>
          <p:cNvSpPr>
            <a:spLocks noGrp="1"/>
          </p:cNvSpPr>
          <p:nvPr>
            <p:ph type="title"/>
          </p:nvPr>
        </p:nvSpPr>
        <p:spPr>
          <a:xfrm>
            <a:off x="8549640" y="685800"/>
            <a:ext cx="3200400" cy="1374112"/>
          </a:xfrm>
          <a:solidFill>
            <a:schemeClr val="bg1"/>
          </a:solidFill>
        </p:spPr>
        <p:txBody>
          <a:bodyPr anchor="ctr"/>
          <a:lstStyle/>
          <a:p>
            <a:pPr algn="ctr"/>
            <a:r>
              <a:rPr lang="en-GB" dirty="0"/>
              <a:t>Project monitoring</a:t>
            </a:r>
          </a:p>
        </p:txBody>
      </p:sp>
      <p:graphicFrame>
        <p:nvGraphicFramePr>
          <p:cNvPr id="8" name="Content Placeholder 7">
            <a:extLst>
              <a:ext uri="{FF2B5EF4-FFF2-40B4-BE49-F238E27FC236}">
                <a16:creationId xmlns:a16="http://schemas.microsoft.com/office/drawing/2014/main" id="{BC1E08CF-5A9E-4DF7-BE2A-1CB31755807A}"/>
              </a:ext>
            </a:extLst>
          </p:cNvPr>
          <p:cNvGraphicFramePr>
            <a:graphicFrameLocks noGrp="1"/>
          </p:cNvGraphicFramePr>
          <p:nvPr>
            <p:ph idx="1"/>
            <p:extLst>
              <p:ext uri="{D42A27DB-BD31-4B8C-83A1-F6EECF244321}">
                <p14:modId xmlns:p14="http://schemas.microsoft.com/office/powerpoint/2010/main" val="1799855180"/>
              </p:ext>
            </p:extLst>
          </p:nvPr>
        </p:nvGraphicFramePr>
        <p:xfrm>
          <a:off x="576942" y="688312"/>
          <a:ext cx="7387481" cy="52226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a:extLst>
              <a:ext uri="{FF2B5EF4-FFF2-40B4-BE49-F238E27FC236}">
                <a16:creationId xmlns:a16="http://schemas.microsoft.com/office/drawing/2014/main" id="{06AFCFAE-5058-4783-81E9-531D959F38CC}"/>
              </a:ext>
            </a:extLst>
          </p:cNvPr>
          <p:cNvSpPr>
            <a:spLocks noGrp="1"/>
          </p:cNvSpPr>
          <p:nvPr>
            <p:ph type="body" sz="half" idx="2"/>
          </p:nvPr>
        </p:nvSpPr>
        <p:spPr>
          <a:xfrm>
            <a:off x="8549640" y="2461846"/>
            <a:ext cx="3273552" cy="3253154"/>
          </a:xfrm>
          <a:solidFill>
            <a:schemeClr val="bg1"/>
          </a:solidFill>
        </p:spPr>
        <p:txBody>
          <a:bodyPr>
            <a:noAutofit/>
          </a:bodyPr>
          <a:lstStyle/>
          <a:p>
            <a:r>
              <a:rPr lang="en-GB" sz="2000" dirty="0">
                <a:solidFill>
                  <a:schemeClr val="tx1"/>
                </a:solidFill>
              </a:rPr>
              <a:t>When the implementation stage of a project begins it is important to monitor progress continuously to ensure project success.</a:t>
            </a:r>
          </a:p>
          <a:p>
            <a:endParaRPr lang="en-GB" sz="2000" dirty="0">
              <a:solidFill>
                <a:schemeClr val="tx1"/>
              </a:solidFill>
            </a:endParaRPr>
          </a:p>
          <a:p>
            <a:r>
              <a:rPr lang="en-GB" sz="2000" dirty="0">
                <a:solidFill>
                  <a:schemeClr val="tx1"/>
                </a:solidFill>
              </a:rPr>
              <a:t>Vital lessons may be learnt from post-completion audits. </a:t>
            </a:r>
          </a:p>
        </p:txBody>
      </p:sp>
      <p:sp>
        <p:nvSpPr>
          <p:cNvPr id="5" name="Date Placeholder 4">
            <a:extLst>
              <a:ext uri="{FF2B5EF4-FFF2-40B4-BE49-F238E27FC236}">
                <a16:creationId xmlns:a16="http://schemas.microsoft.com/office/drawing/2014/main" id="{9B2996CD-6CC9-44A5-9AC6-28AA5AD584A2}"/>
              </a:ext>
            </a:extLst>
          </p:cNvPr>
          <p:cNvSpPr>
            <a:spLocks noGrp="1"/>
          </p:cNvSpPr>
          <p:nvPr>
            <p:ph type="dt" sz="half" idx="10"/>
          </p:nvPr>
        </p:nvSpPr>
        <p:spPr/>
        <p:txBody>
          <a:bodyPr/>
          <a:lstStyle/>
          <a:p>
            <a:r>
              <a:rPr lang="en-US"/>
              <a:t>April 2021</a:t>
            </a:r>
            <a:endParaRPr lang="en-US" dirty="0"/>
          </a:p>
        </p:txBody>
      </p:sp>
      <p:sp>
        <p:nvSpPr>
          <p:cNvPr id="6" name="Footer Placeholder 5">
            <a:extLst>
              <a:ext uri="{FF2B5EF4-FFF2-40B4-BE49-F238E27FC236}">
                <a16:creationId xmlns:a16="http://schemas.microsoft.com/office/drawing/2014/main" id="{43915047-3DE1-4A2B-8C7F-3799E70EBF1B}"/>
              </a:ext>
            </a:extLst>
          </p:cNvPr>
          <p:cNvSpPr>
            <a:spLocks noGrp="1"/>
          </p:cNvSpPr>
          <p:nvPr>
            <p:ph type="ftr" sz="quarter" idx="11"/>
          </p:nvPr>
        </p:nvSpPr>
        <p:spPr/>
        <p:txBody>
          <a:bodyPr/>
          <a:lstStyle/>
          <a:p>
            <a:r>
              <a:rPr lang="en-US"/>
              <a:t>Prepared by A. Essel-Anderson</a:t>
            </a:r>
            <a:endParaRPr lang="en-US" dirty="0"/>
          </a:p>
        </p:txBody>
      </p:sp>
      <p:sp>
        <p:nvSpPr>
          <p:cNvPr id="7" name="Slide Number Placeholder 6">
            <a:extLst>
              <a:ext uri="{FF2B5EF4-FFF2-40B4-BE49-F238E27FC236}">
                <a16:creationId xmlns:a16="http://schemas.microsoft.com/office/drawing/2014/main" id="{3248BAD5-2E41-4AD9-9826-64FA597AAD1D}"/>
              </a:ext>
            </a:extLst>
          </p:cNvPr>
          <p:cNvSpPr>
            <a:spLocks noGrp="1"/>
          </p:cNvSpPr>
          <p:nvPr>
            <p:ph type="sldNum" sz="quarter" idx="12"/>
          </p:nvPr>
        </p:nvSpPr>
        <p:spPr/>
        <p:txBody>
          <a:bodyPr/>
          <a:lstStyle/>
          <a:p>
            <a:fld id="{4FAB73BC-B049-4115-A692-8D63A059BFB8}" type="slidenum">
              <a:rPr lang="en-US" smtClean="0"/>
              <a:t>62</a:t>
            </a:fld>
            <a:endParaRPr lang="en-US" dirty="0"/>
          </a:p>
        </p:txBody>
      </p:sp>
    </p:spTree>
    <p:extLst>
      <p:ext uri="{BB962C8B-B14F-4D97-AF65-F5344CB8AC3E}">
        <p14:creationId xmlns:p14="http://schemas.microsoft.com/office/powerpoint/2010/main" val="5837257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Oval 13">
            <a:extLst>
              <a:ext uri="{FF2B5EF4-FFF2-40B4-BE49-F238E27FC236}">
                <a16:creationId xmlns:a16="http://schemas.microsoft.com/office/drawing/2014/main" id="{059D8741-EAD6-41B1-A882-70D70FC358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1035" y="1679569"/>
            <a:ext cx="3498864" cy="3498858"/>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6" name="Oval 15">
            <a:extLst>
              <a:ext uri="{FF2B5EF4-FFF2-40B4-BE49-F238E27FC236}">
                <a16:creationId xmlns:a16="http://schemas.microsoft.com/office/drawing/2014/main" id="{45444F36-3103-4D11-A25F-C054D4606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34" y="1864667"/>
            <a:ext cx="3128666" cy="312866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5562F172-6E7F-4AF7-B35A-1F401BE8C669}"/>
              </a:ext>
            </a:extLst>
          </p:cNvPr>
          <p:cNvSpPr>
            <a:spLocks noGrp="1"/>
          </p:cNvSpPr>
          <p:nvPr>
            <p:ph type="title"/>
          </p:nvPr>
        </p:nvSpPr>
        <p:spPr>
          <a:xfrm>
            <a:off x="1711569" y="2590800"/>
            <a:ext cx="2192216" cy="1746738"/>
          </a:xfrm>
          <a:solidFill>
            <a:schemeClr val="bg1"/>
          </a:solidFill>
        </p:spPr>
        <p:txBody>
          <a:bodyPr>
            <a:normAutofit/>
          </a:bodyPr>
          <a:lstStyle/>
          <a:p>
            <a:pPr algn="ctr"/>
            <a:r>
              <a:rPr lang="en-GB" sz="3000">
                <a:solidFill>
                  <a:schemeClr val="tx1"/>
                </a:solidFill>
              </a:rPr>
              <a:t>Project management models</a:t>
            </a:r>
          </a:p>
        </p:txBody>
      </p:sp>
      <p:sp>
        <p:nvSpPr>
          <p:cNvPr id="18" name="Rectangle 17">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02277" y="3388659"/>
            <a:ext cx="3657600" cy="80683"/>
          </a:xfrm>
          <a:prstGeom prst="rect">
            <a:avLst/>
          </a:prstGeom>
          <a:blipFill dpi="0" rotWithShape="1">
            <a:blip r:embed="rId5">
              <a:alphaModFix amt="85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5" name="Footer Placeholder 4">
            <a:extLst>
              <a:ext uri="{FF2B5EF4-FFF2-40B4-BE49-F238E27FC236}">
                <a16:creationId xmlns:a16="http://schemas.microsoft.com/office/drawing/2014/main" id="{877D0C27-984D-40F5-9365-274120002200}"/>
              </a:ext>
            </a:extLst>
          </p:cNvPr>
          <p:cNvSpPr>
            <a:spLocks noGrp="1"/>
          </p:cNvSpPr>
          <p:nvPr>
            <p:ph type="ftr" sz="quarter" idx="11"/>
          </p:nvPr>
        </p:nvSpPr>
        <p:spPr>
          <a:xfrm>
            <a:off x="1088136" y="6272784"/>
            <a:ext cx="6327648" cy="365125"/>
          </a:xfrm>
        </p:spPr>
        <p:txBody>
          <a:bodyPr>
            <a:normAutofit/>
          </a:bodyPr>
          <a:lstStyle/>
          <a:p>
            <a:pPr>
              <a:spcAft>
                <a:spcPts val="600"/>
              </a:spcAft>
            </a:pPr>
            <a:r>
              <a:rPr lang="en-US"/>
              <a:t>Prepared by A. Essel-Anderson</a:t>
            </a:r>
          </a:p>
        </p:txBody>
      </p:sp>
      <p:sp>
        <p:nvSpPr>
          <p:cNvPr id="4" name="Date Placeholder 3">
            <a:extLst>
              <a:ext uri="{FF2B5EF4-FFF2-40B4-BE49-F238E27FC236}">
                <a16:creationId xmlns:a16="http://schemas.microsoft.com/office/drawing/2014/main" id="{044043E7-705E-4103-8D79-F08C9F3F6613}"/>
              </a:ext>
            </a:extLst>
          </p:cNvPr>
          <p:cNvSpPr>
            <a:spLocks noGrp="1"/>
          </p:cNvSpPr>
          <p:nvPr>
            <p:ph type="dt" sz="half" idx="10"/>
          </p:nvPr>
        </p:nvSpPr>
        <p:spPr>
          <a:xfrm>
            <a:off x="7964424" y="6272784"/>
            <a:ext cx="3273552" cy="365125"/>
          </a:xfrm>
        </p:spPr>
        <p:txBody>
          <a:bodyPr>
            <a:normAutofit/>
          </a:bodyPr>
          <a:lstStyle/>
          <a:p>
            <a:pPr>
              <a:spcAft>
                <a:spcPts val="600"/>
              </a:spcAft>
            </a:pPr>
            <a:r>
              <a:rPr lang="en-US"/>
              <a:t>April 2021</a:t>
            </a:r>
          </a:p>
        </p:txBody>
      </p:sp>
      <p:sp>
        <p:nvSpPr>
          <p:cNvPr id="6" name="Slide Number Placeholder 5">
            <a:extLst>
              <a:ext uri="{FF2B5EF4-FFF2-40B4-BE49-F238E27FC236}">
                <a16:creationId xmlns:a16="http://schemas.microsoft.com/office/drawing/2014/main" id="{BFA70CDA-469B-45DE-BCCE-03440CACDFF3}"/>
              </a:ext>
            </a:extLst>
          </p:cNvPr>
          <p:cNvSpPr>
            <a:spLocks noGrp="1"/>
          </p:cNvSpPr>
          <p:nvPr>
            <p:ph type="sldNum" sz="quarter" idx="12"/>
          </p:nvPr>
        </p:nvSpPr>
        <p:spPr>
          <a:xfrm>
            <a:off x="11311128" y="6272784"/>
            <a:ext cx="640080" cy="365125"/>
          </a:xfrm>
        </p:spPr>
        <p:txBody>
          <a:bodyPr>
            <a:normAutofit/>
          </a:bodyPr>
          <a:lstStyle/>
          <a:p>
            <a:pPr>
              <a:lnSpc>
                <a:spcPct val="90000"/>
              </a:lnSpc>
              <a:spcAft>
                <a:spcPts val="600"/>
              </a:spcAft>
            </a:pPr>
            <a:fld id="{4FAB73BC-B049-4115-A692-8D63A059BFB8}" type="slidenum">
              <a:rPr lang="en-US" sz="1900">
                <a:solidFill>
                  <a:schemeClr val="accent1"/>
                </a:solidFill>
              </a:rPr>
              <a:pPr>
                <a:lnSpc>
                  <a:spcPct val="90000"/>
                </a:lnSpc>
                <a:spcAft>
                  <a:spcPts val="600"/>
                </a:spcAft>
              </a:pPr>
              <a:t>63</a:t>
            </a:fld>
            <a:endParaRPr lang="en-US" sz="1900">
              <a:solidFill>
                <a:schemeClr val="accent1"/>
              </a:solidFill>
            </a:endParaRPr>
          </a:p>
        </p:txBody>
      </p:sp>
      <p:graphicFrame>
        <p:nvGraphicFramePr>
          <p:cNvPr id="7" name="Content Placeholder 6">
            <a:extLst>
              <a:ext uri="{FF2B5EF4-FFF2-40B4-BE49-F238E27FC236}">
                <a16:creationId xmlns:a16="http://schemas.microsoft.com/office/drawing/2014/main" id="{4AD70965-4C9F-44E6-A561-EAA60F0E1C4B}"/>
              </a:ext>
            </a:extLst>
          </p:cNvPr>
          <p:cNvGraphicFramePr>
            <a:graphicFrameLocks noGrp="1"/>
          </p:cNvGraphicFramePr>
          <p:nvPr>
            <p:ph idx="1"/>
            <p:extLst>
              <p:ext uri="{D42A27DB-BD31-4B8C-83A1-F6EECF244321}">
                <p14:modId xmlns:p14="http://schemas.microsoft.com/office/powerpoint/2010/main" val="67774362"/>
              </p:ext>
            </p:extLst>
          </p:nvPr>
        </p:nvGraphicFramePr>
        <p:xfrm>
          <a:off x="6081713" y="725488"/>
          <a:ext cx="5141912" cy="54070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8245212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D19AD-355D-4295-A941-126428919C3D}"/>
              </a:ext>
            </a:extLst>
          </p:cNvPr>
          <p:cNvSpPr>
            <a:spLocks noGrp="1"/>
          </p:cNvSpPr>
          <p:nvPr>
            <p:ph type="title"/>
          </p:nvPr>
        </p:nvSpPr>
        <p:spPr>
          <a:xfrm>
            <a:off x="8463515" y="304800"/>
            <a:ext cx="3487691" cy="1935982"/>
          </a:xfrm>
          <a:solidFill>
            <a:schemeClr val="bg1"/>
          </a:solidFill>
        </p:spPr>
        <p:txBody>
          <a:bodyPr anchor="ctr">
            <a:normAutofit/>
          </a:bodyPr>
          <a:lstStyle/>
          <a:p>
            <a:pPr algn="ctr"/>
            <a:r>
              <a:rPr lang="en-GB" dirty="0"/>
              <a:t>Lecture on Capital Budgeting techniques</a:t>
            </a:r>
          </a:p>
        </p:txBody>
      </p:sp>
      <p:sp>
        <p:nvSpPr>
          <p:cNvPr id="4" name="Date Placeholder 3">
            <a:extLst>
              <a:ext uri="{FF2B5EF4-FFF2-40B4-BE49-F238E27FC236}">
                <a16:creationId xmlns:a16="http://schemas.microsoft.com/office/drawing/2014/main" id="{E719CD13-9557-49A7-A941-B32E7942CBB7}"/>
              </a:ext>
            </a:extLst>
          </p:cNvPr>
          <p:cNvSpPr>
            <a:spLocks noGrp="1"/>
          </p:cNvSpPr>
          <p:nvPr>
            <p:ph type="dt" sz="half" idx="10"/>
          </p:nvPr>
        </p:nvSpPr>
        <p:spPr/>
        <p:txBody>
          <a:bodyPr/>
          <a:lstStyle/>
          <a:p>
            <a:r>
              <a:rPr lang="en-US"/>
              <a:t>April 2021</a:t>
            </a:r>
            <a:endParaRPr lang="en-US" dirty="0"/>
          </a:p>
        </p:txBody>
      </p:sp>
      <p:sp>
        <p:nvSpPr>
          <p:cNvPr id="5" name="Footer Placeholder 4">
            <a:extLst>
              <a:ext uri="{FF2B5EF4-FFF2-40B4-BE49-F238E27FC236}">
                <a16:creationId xmlns:a16="http://schemas.microsoft.com/office/drawing/2014/main" id="{B29CDD33-69FE-4C19-9209-D4DE3114D104}"/>
              </a:ext>
            </a:extLst>
          </p:cNvPr>
          <p:cNvSpPr>
            <a:spLocks noGrp="1"/>
          </p:cNvSpPr>
          <p:nvPr>
            <p:ph type="ftr" sz="quarter" idx="11"/>
          </p:nvPr>
        </p:nvSpPr>
        <p:spPr/>
        <p:txBody>
          <a:bodyPr/>
          <a:lstStyle/>
          <a:p>
            <a:r>
              <a:rPr lang="en-US"/>
              <a:t>Prepared by A. Essel-Anderson</a:t>
            </a:r>
            <a:endParaRPr lang="en-US" dirty="0"/>
          </a:p>
        </p:txBody>
      </p:sp>
      <p:sp>
        <p:nvSpPr>
          <p:cNvPr id="6" name="Slide Number Placeholder 5">
            <a:extLst>
              <a:ext uri="{FF2B5EF4-FFF2-40B4-BE49-F238E27FC236}">
                <a16:creationId xmlns:a16="http://schemas.microsoft.com/office/drawing/2014/main" id="{9D957BAC-EF55-4CD8-A2FA-369290B5F539}"/>
              </a:ext>
            </a:extLst>
          </p:cNvPr>
          <p:cNvSpPr>
            <a:spLocks noGrp="1"/>
          </p:cNvSpPr>
          <p:nvPr>
            <p:ph type="sldNum" sz="quarter" idx="12"/>
          </p:nvPr>
        </p:nvSpPr>
        <p:spPr/>
        <p:txBody>
          <a:bodyPr/>
          <a:lstStyle/>
          <a:p>
            <a:fld id="{4FAB73BC-B049-4115-A692-8D63A059BFB8}" type="slidenum">
              <a:rPr lang="en-US" smtClean="0"/>
              <a:t>64</a:t>
            </a:fld>
            <a:endParaRPr lang="en-US" dirty="0"/>
          </a:p>
        </p:txBody>
      </p:sp>
      <p:graphicFrame>
        <p:nvGraphicFramePr>
          <p:cNvPr id="11" name="Content Placeholder 10">
            <a:extLst>
              <a:ext uri="{FF2B5EF4-FFF2-40B4-BE49-F238E27FC236}">
                <a16:creationId xmlns:a16="http://schemas.microsoft.com/office/drawing/2014/main" id="{AFC72D3F-67D5-417B-8332-2916CED2C820}"/>
              </a:ext>
            </a:extLst>
          </p:cNvPr>
          <p:cNvGraphicFramePr>
            <a:graphicFrameLocks noGrp="1"/>
          </p:cNvGraphicFramePr>
          <p:nvPr>
            <p:ph idx="1"/>
            <p:extLst>
              <p:ext uri="{D42A27DB-BD31-4B8C-83A1-F6EECF244321}">
                <p14:modId xmlns:p14="http://schemas.microsoft.com/office/powerpoint/2010/main" val="2651029198"/>
              </p:ext>
            </p:extLst>
          </p:nvPr>
        </p:nvGraphicFramePr>
        <p:xfrm>
          <a:off x="838200" y="685800"/>
          <a:ext cx="6711696" cy="50200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ext Placeholder 7">
            <a:extLst>
              <a:ext uri="{FF2B5EF4-FFF2-40B4-BE49-F238E27FC236}">
                <a16:creationId xmlns:a16="http://schemas.microsoft.com/office/drawing/2014/main" id="{F91C401E-C470-1251-E620-316A312EFC40}"/>
              </a:ext>
            </a:extLst>
          </p:cNvPr>
          <p:cNvSpPr>
            <a:spLocks noGrp="1"/>
          </p:cNvSpPr>
          <p:nvPr>
            <p:ph type="body" sz="half" idx="2"/>
          </p:nvPr>
        </p:nvSpPr>
        <p:spPr/>
        <p:txBody>
          <a:bodyPr/>
          <a:lstStyle/>
          <a:p>
            <a:endParaRPr lang="en-GH"/>
          </a:p>
        </p:txBody>
      </p:sp>
    </p:spTree>
    <p:custDataLst>
      <p:tags r:id="rId1"/>
    </p:custDataLst>
    <p:extLst>
      <p:ext uri="{BB962C8B-B14F-4D97-AF65-F5344CB8AC3E}">
        <p14:creationId xmlns:p14="http://schemas.microsoft.com/office/powerpoint/2010/main" val="949432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3DB49-CD15-45CF-82F6-B4862C8041A9}"/>
              </a:ext>
            </a:extLst>
          </p:cNvPr>
          <p:cNvSpPr>
            <a:spLocks noGrp="1"/>
          </p:cNvSpPr>
          <p:nvPr>
            <p:ph type="title"/>
          </p:nvPr>
        </p:nvSpPr>
        <p:spPr>
          <a:xfrm>
            <a:off x="8775468" y="608591"/>
            <a:ext cx="3046073" cy="5177377"/>
          </a:xfrm>
          <a:solidFill>
            <a:schemeClr val="bg1"/>
          </a:solidFill>
          <a:ln w="28575">
            <a:solidFill>
              <a:schemeClr val="accent1">
                <a:lumMod val="75000"/>
              </a:schemeClr>
            </a:solidFill>
          </a:ln>
        </p:spPr>
        <p:txBody>
          <a:bodyPr>
            <a:normAutofit/>
          </a:bodyPr>
          <a:lstStyle/>
          <a:p>
            <a:pPr algn="ctr"/>
            <a:r>
              <a:rPr lang="en-GB" sz="4800" dirty="0"/>
              <a:t>Learning Outcomes</a:t>
            </a:r>
          </a:p>
        </p:txBody>
      </p:sp>
      <p:sp>
        <p:nvSpPr>
          <p:cNvPr id="5" name="Footer Placeholder 4">
            <a:extLst>
              <a:ext uri="{FF2B5EF4-FFF2-40B4-BE49-F238E27FC236}">
                <a16:creationId xmlns:a16="http://schemas.microsoft.com/office/drawing/2014/main" id="{831CB179-9786-444B-A667-9EA2E2BBD1FB}"/>
              </a:ext>
            </a:extLst>
          </p:cNvPr>
          <p:cNvSpPr>
            <a:spLocks noGrp="1"/>
          </p:cNvSpPr>
          <p:nvPr>
            <p:ph type="ftr" sz="quarter" idx="11"/>
          </p:nvPr>
        </p:nvSpPr>
        <p:spPr>
          <a:xfrm>
            <a:off x="1088136" y="6272784"/>
            <a:ext cx="6327648" cy="365125"/>
          </a:xfrm>
        </p:spPr>
        <p:txBody>
          <a:bodyPr>
            <a:normAutofit/>
          </a:bodyPr>
          <a:lstStyle/>
          <a:p>
            <a:pPr>
              <a:spcAft>
                <a:spcPts val="600"/>
              </a:spcAft>
            </a:pPr>
            <a:r>
              <a:rPr lang="en-US" dirty="0"/>
              <a:t>Prepared by A. Essel-Anderson</a:t>
            </a:r>
          </a:p>
        </p:txBody>
      </p:sp>
      <p:sp>
        <p:nvSpPr>
          <p:cNvPr id="4" name="Date Placeholder 3">
            <a:extLst>
              <a:ext uri="{FF2B5EF4-FFF2-40B4-BE49-F238E27FC236}">
                <a16:creationId xmlns:a16="http://schemas.microsoft.com/office/drawing/2014/main" id="{E17FD33C-B63B-4BEA-A329-546FC21D2E2D}"/>
              </a:ext>
            </a:extLst>
          </p:cNvPr>
          <p:cNvSpPr>
            <a:spLocks noGrp="1"/>
          </p:cNvSpPr>
          <p:nvPr>
            <p:ph type="dt" sz="half" idx="10"/>
          </p:nvPr>
        </p:nvSpPr>
        <p:spPr>
          <a:xfrm>
            <a:off x="7964424" y="6272784"/>
            <a:ext cx="3273552" cy="365125"/>
          </a:xfrm>
        </p:spPr>
        <p:txBody>
          <a:bodyPr>
            <a:normAutofit/>
          </a:bodyPr>
          <a:lstStyle/>
          <a:p>
            <a:pPr>
              <a:spcAft>
                <a:spcPts val="600"/>
              </a:spcAft>
            </a:pPr>
            <a:r>
              <a:rPr lang="en-US"/>
              <a:t>April 2021</a:t>
            </a:r>
            <a:endParaRPr lang="en-US" dirty="0"/>
          </a:p>
        </p:txBody>
      </p:sp>
      <p:sp>
        <p:nvSpPr>
          <p:cNvPr id="6" name="Slide Number Placeholder 5">
            <a:extLst>
              <a:ext uri="{FF2B5EF4-FFF2-40B4-BE49-F238E27FC236}">
                <a16:creationId xmlns:a16="http://schemas.microsoft.com/office/drawing/2014/main" id="{CF8833CB-6205-4386-A2EE-7CB462021837}"/>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a:pPr>
                <a:spcAft>
                  <a:spcPts val="600"/>
                </a:spcAft>
              </a:pPr>
              <a:t>7</a:t>
            </a:fld>
            <a:endParaRPr lang="en-US" dirty="0"/>
          </a:p>
        </p:txBody>
      </p:sp>
      <p:graphicFrame>
        <p:nvGraphicFramePr>
          <p:cNvPr id="21" name="Content Placeholder 2">
            <a:extLst>
              <a:ext uri="{FF2B5EF4-FFF2-40B4-BE49-F238E27FC236}">
                <a16:creationId xmlns:a16="http://schemas.microsoft.com/office/drawing/2014/main" id="{7AC25993-6081-4860-8D32-ACD41BC0EF8C}"/>
              </a:ext>
            </a:extLst>
          </p:cNvPr>
          <p:cNvGraphicFramePr>
            <a:graphicFrameLocks noGrp="1"/>
          </p:cNvGraphicFramePr>
          <p:nvPr>
            <p:ph idx="1"/>
            <p:extLst>
              <p:ext uri="{D42A27DB-BD31-4B8C-83A1-F6EECF244321}">
                <p14:modId xmlns:p14="http://schemas.microsoft.com/office/powerpoint/2010/main" val="3228423509"/>
              </p:ext>
            </p:extLst>
          </p:nvPr>
        </p:nvGraphicFramePr>
        <p:xfrm>
          <a:off x="213284" y="278660"/>
          <a:ext cx="8265697" cy="5837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85454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BF939-38B6-4E58-B893-E9EA6716033E}"/>
              </a:ext>
            </a:extLst>
          </p:cNvPr>
          <p:cNvSpPr>
            <a:spLocks noGrp="1"/>
          </p:cNvSpPr>
          <p:nvPr>
            <p:ph type="title"/>
          </p:nvPr>
        </p:nvSpPr>
        <p:spPr/>
        <p:txBody>
          <a:bodyPr/>
          <a:lstStyle/>
          <a:p>
            <a:r>
              <a:rPr lang="en-GB" dirty="0"/>
              <a:t>capital budgeting Techniques under certainty</a:t>
            </a:r>
          </a:p>
        </p:txBody>
      </p:sp>
      <p:sp>
        <p:nvSpPr>
          <p:cNvPr id="3" name="Text Placeholder 2">
            <a:extLst>
              <a:ext uri="{FF2B5EF4-FFF2-40B4-BE49-F238E27FC236}">
                <a16:creationId xmlns:a16="http://schemas.microsoft.com/office/drawing/2014/main" id="{4A86D5EA-2165-4095-8915-19319E6F6181}"/>
              </a:ext>
            </a:extLst>
          </p:cNvPr>
          <p:cNvSpPr>
            <a:spLocks noGrp="1"/>
          </p:cNvSpPr>
          <p:nvPr>
            <p:ph type="body" idx="1"/>
          </p:nvPr>
        </p:nvSpPr>
        <p:spPr>
          <a:xfrm>
            <a:off x="2165774" y="5020056"/>
            <a:ext cx="9052560" cy="1333610"/>
          </a:xfrm>
          <a:solidFill>
            <a:schemeClr val="bg1"/>
          </a:solidFill>
        </p:spPr>
        <p:txBody>
          <a:bodyPr>
            <a:normAutofit/>
          </a:bodyPr>
          <a:lstStyle/>
          <a:p>
            <a:r>
              <a:rPr lang="en-GB" dirty="0"/>
              <a:t>The NPV approach</a:t>
            </a:r>
          </a:p>
          <a:p>
            <a:r>
              <a:rPr lang="en-GB" dirty="0"/>
              <a:t>The profitability index (PI) approach</a:t>
            </a:r>
          </a:p>
          <a:p>
            <a:r>
              <a:rPr lang="en-GB" dirty="0"/>
              <a:t>The internal rate of return (IRR) approach</a:t>
            </a:r>
          </a:p>
        </p:txBody>
      </p:sp>
      <p:sp>
        <p:nvSpPr>
          <p:cNvPr id="4" name="Date Placeholder 3">
            <a:extLst>
              <a:ext uri="{FF2B5EF4-FFF2-40B4-BE49-F238E27FC236}">
                <a16:creationId xmlns:a16="http://schemas.microsoft.com/office/drawing/2014/main" id="{46C340F0-998D-40DB-8564-E200317599EA}"/>
              </a:ext>
            </a:extLst>
          </p:cNvPr>
          <p:cNvSpPr>
            <a:spLocks noGrp="1"/>
          </p:cNvSpPr>
          <p:nvPr>
            <p:ph type="dt" sz="half" idx="10"/>
          </p:nvPr>
        </p:nvSpPr>
        <p:spPr/>
        <p:txBody>
          <a:bodyPr/>
          <a:lstStyle/>
          <a:p>
            <a:r>
              <a:rPr lang="en-US"/>
              <a:t>April 2021</a:t>
            </a:r>
            <a:endParaRPr lang="en-US" dirty="0"/>
          </a:p>
        </p:txBody>
      </p:sp>
      <p:sp>
        <p:nvSpPr>
          <p:cNvPr id="5" name="Footer Placeholder 4">
            <a:extLst>
              <a:ext uri="{FF2B5EF4-FFF2-40B4-BE49-F238E27FC236}">
                <a16:creationId xmlns:a16="http://schemas.microsoft.com/office/drawing/2014/main" id="{C8B03AED-D1F3-491A-9FE2-F1EAEC74603A}"/>
              </a:ext>
            </a:extLst>
          </p:cNvPr>
          <p:cNvSpPr>
            <a:spLocks noGrp="1"/>
          </p:cNvSpPr>
          <p:nvPr>
            <p:ph type="ftr" sz="quarter" idx="11"/>
          </p:nvPr>
        </p:nvSpPr>
        <p:spPr/>
        <p:txBody>
          <a:bodyPr/>
          <a:lstStyle/>
          <a:p>
            <a:r>
              <a:rPr lang="en-US"/>
              <a:t>Prepared by A. Essel-Anderson</a:t>
            </a:r>
            <a:endParaRPr lang="en-US" dirty="0"/>
          </a:p>
        </p:txBody>
      </p:sp>
      <p:sp>
        <p:nvSpPr>
          <p:cNvPr id="6" name="Slide Number Placeholder 5">
            <a:extLst>
              <a:ext uri="{FF2B5EF4-FFF2-40B4-BE49-F238E27FC236}">
                <a16:creationId xmlns:a16="http://schemas.microsoft.com/office/drawing/2014/main" id="{9F1C4D7C-7205-4E15-973B-6E186D000E86}"/>
              </a:ext>
            </a:extLst>
          </p:cNvPr>
          <p:cNvSpPr>
            <a:spLocks noGrp="1"/>
          </p:cNvSpPr>
          <p:nvPr>
            <p:ph type="sldNum" sz="quarter" idx="12"/>
          </p:nvPr>
        </p:nvSpPr>
        <p:spPr/>
        <p:txBody>
          <a:bodyPr/>
          <a:lstStyle/>
          <a:p>
            <a:fld id="{4FAB73BC-B049-4115-A692-8D63A059BFB8}" type="slidenum">
              <a:rPr lang="en-US" smtClean="0"/>
              <a:pPr/>
              <a:t>8</a:t>
            </a:fld>
            <a:endParaRPr lang="en-US" dirty="0"/>
          </a:p>
        </p:txBody>
      </p:sp>
    </p:spTree>
    <p:extLst>
      <p:ext uri="{BB962C8B-B14F-4D97-AF65-F5344CB8AC3E}">
        <p14:creationId xmlns:p14="http://schemas.microsoft.com/office/powerpoint/2010/main" val="1378082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391F7-FF12-4845-AF5B-6B32695C0A83}"/>
              </a:ext>
            </a:extLst>
          </p:cNvPr>
          <p:cNvSpPr>
            <a:spLocks noGrp="1"/>
          </p:cNvSpPr>
          <p:nvPr>
            <p:ph type="title"/>
          </p:nvPr>
        </p:nvSpPr>
        <p:spPr>
          <a:xfrm>
            <a:off x="8549640" y="361507"/>
            <a:ext cx="3200400" cy="2061653"/>
          </a:xfrm>
          <a:solidFill>
            <a:schemeClr val="bg1"/>
          </a:solidFill>
        </p:spPr>
        <p:txBody>
          <a:bodyPr anchor="ctr">
            <a:normAutofit/>
          </a:bodyPr>
          <a:lstStyle/>
          <a:p>
            <a:pPr algn="ctr"/>
            <a:r>
              <a:rPr lang="en-GB" dirty="0"/>
              <a:t>Investment appraisal under certainty</a:t>
            </a:r>
          </a:p>
        </p:txBody>
      </p:sp>
      <p:graphicFrame>
        <p:nvGraphicFramePr>
          <p:cNvPr id="7" name="Content Placeholder 6">
            <a:extLst>
              <a:ext uri="{FF2B5EF4-FFF2-40B4-BE49-F238E27FC236}">
                <a16:creationId xmlns:a16="http://schemas.microsoft.com/office/drawing/2014/main" id="{15CB80E9-F927-4A7B-8DCA-465DEFD9DAF8}"/>
              </a:ext>
            </a:extLst>
          </p:cNvPr>
          <p:cNvGraphicFramePr>
            <a:graphicFrameLocks noGrp="1"/>
          </p:cNvGraphicFramePr>
          <p:nvPr>
            <p:ph idx="1"/>
            <p:extLst>
              <p:ext uri="{D42A27DB-BD31-4B8C-83A1-F6EECF244321}">
                <p14:modId xmlns:p14="http://schemas.microsoft.com/office/powerpoint/2010/main" val="876776493"/>
              </p:ext>
            </p:extLst>
          </p:nvPr>
        </p:nvGraphicFramePr>
        <p:xfrm>
          <a:off x="532690" y="361507"/>
          <a:ext cx="7431733" cy="5911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 Placeholder 7">
            <a:extLst>
              <a:ext uri="{FF2B5EF4-FFF2-40B4-BE49-F238E27FC236}">
                <a16:creationId xmlns:a16="http://schemas.microsoft.com/office/drawing/2014/main" id="{61FD1A02-5513-4DBE-9BD1-575F4A4B5295}"/>
              </a:ext>
            </a:extLst>
          </p:cNvPr>
          <p:cNvSpPr>
            <a:spLocks noGrp="1"/>
          </p:cNvSpPr>
          <p:nvPr>
            <p:ph type="body" sz="half" idx="2"/>
          </p:nvPr>
        </p:nvSpPr>
        <p:spPr>
          <a:xfrm>
            <a:off x="8549640" y="2934586"/>
            <a:ext cx="3200400" cy="3125972"/>
          </a:xfrm>
          <a:solidFill>
            <a:schemeClr val="bg1"/>
          </a:solidFill>
        </p:spPr>
        <p:txBody>
          <a:bodyPr>
            <a:noAutofit/>
          </a:bodyPr>
          <a:lstStyle/>
          <a:p>
            <a:r>
              <a:rPr lang="en-GB" sz="2000" dirty="0">
                <a:solidFill>
                  <a:schemeClr val="tx1"/>
                </a:solidFill>
              </a:rPr>
              <a:t>Single point appraisals are done when project CFs can be estimated with certainty.</a:t>
            </a:r>
          </a:p>
          <a:p>
            <a:endParaRPr lang="en-GB" sz="2000" dirty="0">
              <a:solidFill>
                <a:schemeClr val="tx1"/>
              </a:solidFill>
            </a:endParaRPr>
          </a:p>
          <a:p>
            <a:r>
              <a:rPr lang="en-GB" sz="2000" dirty="0">
                <a:solidFill>
                  <a:schemeClr val="tx1"/>
                </a:solidFill>
              </a:rPr>
              <a:t>Simulations are done when cash flows cannot be estimated with certainty. </a:t>
            </a:r>
          </a:p>
        </p:txBody>
      </p:sp>
      <p:sp>
        <p:nvSpPr>
          <p:cNvPr id="4" name="Date Placeholder 3">
            <a:extLst>
              <a:ext uri="{FF2B5EF4-FFF2-40B4-BE49-F238E27FC236}">
                <a16:creationId xmlns:a16="http://schemas.microsoft.com/office/drawing/2014/main" id="{6713EC75-9125-4337-B50B-47E2C3895649}"/>
              </a:ext>
            </a:extLst>
          </p:cNvPr>
          <p:cNvSpPr>
            <a:spLocks noGrp="1"/>
          </p:cNvSpPr>
          <p:nvPr>
            <p:ph type="dt" sz="half" idx="10"/>
          </p:nvPr>
        </p:nvSpPr>
        <p:spPr/>
        <p:txBody>
          <a:bodyPr/>
          <a:lstStyle/>
          <a:p>
            <a:r>
              <a:rPr lang="en-US"/>
              <a:t>April 2021</a:t>
            </a:r>
            <a:endParaRPr lang="en-US" dirty="0"/>
          </a:p>
        </p:txBody>
      </p:sp>
      <p:sp>
        <p:nvSpPr>
          <p:cNvPr id="5" name="Footer Placeholder 4">
            <a:extLst>
              <a:ext uri="{FF2B5EF4-FFF2-40B4-BE49-F238E27FC236}">
                <a16:creationId xmlns:a16="http://schemas.microsoft.com/office/drawing/2014/main" id="{D1D3CAE4-BF0B-4CB7-8771-F89631299A84}"/>
              </a:ext>
            </a:extLst>
          </p:cNvPr>
          <p:cNvSpPr>
            <a:spLocks noGrp="1"/>
          </p:cNvSpPr>
          <p:nvPr>
            <p:ph type="ftr" sz="quarter" idx="11"/>
          </p:nvPr>
        </p:nvSpPr>
        <p:spPr/>
        <p:txBody>
          <a:bodyPr/>
          <a:lstStyle/>
          <a:p>
            <a:r>
              <a:rPr lang="en-US"/>
              <a:t>Prepared by A. Essel-Anderson</a:t>
            </a:r>
            <a:endParaRPr lang="en-US" dirty="0"/>
          </a:p>
        </p:txBody>
      </p:sp>
      <p:sp>
        <p:nvSpPr>
          <p:cNvPr id="6" name="Slide Number Placeholder 5">
            <a:extLst>
              <a:ext uri="{FF2B5EF4-FFF2-40B4-BE49-F238E27FC236}">
                <a16:creationId xmlns:a16="http://schemas.microsoft.com/office/drawing/2014/main" id="{CC79C490-F41C-4EF7-955D-89422EAD048D}"/>
              </a:ext>
            </a:extLst>
          </p:cNvPr>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23146912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2.7|6.3"/>
</p:tagLst>
</file>

<file path=ppt/tags/tag2.xml><?xml version="1.0" encoding="utf-8"?>
<p:tagLst xmlns:a="http://schemas.openxmlformats.org/drawingml/2006/main" xmlns:r="http://schemas.openxmlformats.org/officeDocument/2006/relationships" xmlns:p="http://schemas.openxmlformats.org/presentationml/2006/main">
  <p:tag name="TIMING" val="|855.3"/>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2335</TotalTime>
  <Words>3669</Words>
  <Application>Microsoft Macintosh PowerPoint</Application>
  <PresentationFormat>Widescreen</PresentationFormat>
  <Paragraphs>592</Paragraphs>
  <Slides>64</Slides>
  <Notes>11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64</vt:i4>
      </vt:variant>
    </vt:vector>
  </HeadingPairs>
  <TitlesOfParts>
    <vt:vector size="73" baseType="lpstr">
      <vt:lpstr>Arial</vt:lpstr>
      <vt:lpstr>Calibri</vt:lpstr>
      <vt:lpstr>Cambria Math</vt:lpstr>
      <vt:lpstr>Rockwell</vt:lpstr>
      <vt:lpstr>Rockwell Condensed</vt:lpstr>
      <vt:lpstr>Rockwell Extra Bold</vt:lpstr>
      <vt:lpstr>Wingdings</vt:lpstr>
      <vt:lpstr>Wood Type</vt:lpstr>
      <vt:lpstr>Worksheet</vt:lpstr>
      <vt:lpstr>Ashesi University department of business administration  BUSA 224: Finance for non-finance managers</vt:lpstr>
      <vt:lpstr>Capital Budgeting Techniques</vt:lpstr>
      <vt:lpstr>Opening Statement</vt:lpstr>
      <vt:lpstr>Financial appraisal of investments</vt:lpstr>
      <vt:lpstr>Contents</vt:lpstr>
      <vt:lpstr>Learning Outcomes</vt:lpstr>
      <vt:lpstr>Learning Outcomes</vt:lpstr>
      <vt:lpstr>capital budgeting Techniques under certainty</vt:lpstr>
      <vt:lpstr>Investment appraisal under certainty</vt:lpstr>
      <vt:lpstr>Discounted Cash flow Techniques (DCF) techniques</vt:lpstr>
      <vt:lpstr>Concept Review: Present Value</vt:lpstr>
      <vt:lpstr>PowerPoint Presentation</vt:lpstr>
      <vt:lpstr>The NPV technique</vt:lpstr>
      <vt:lpstr>NPV and shareholder wealth maximisation</vt:lpstr>
      <vt:lpstr>Illustration 10.1: Computation of NPV</vt:lpstr>
      <vt:lpstr>Illustration 10.1: Based on NPV /1</vt:lpstr>
      <vt:lpstr>Illustration 10.1: Based on NPV /2</vt:lpstr>
      <vt:lpstr>PowerPoint Presentation</vt:lpstr>
      <vt:lpstr>Profitability Index (PI) </vt:lpstr>
      <vt:lpstr>Illustration 10.1: Based on PI</vt:lpstr>
      <vt:lpstr>Relationship between NPV and PI</vt:lpstr>
      <vt:lpstr>Strength and weakness of PI</vt:lpstr>
      <vt:lpstr>PowerPoint Presentation</vt:lpstr>
      <vt:lpstr>The internal rate of return (IRR) technique</vt:lpstr>
      <vt:lpstr>Illustration 10.1: Based on IRR</vt:lpstr>
      <vt:lpstr>Strengths and weaknesses of IRR</vt:lpstr>
      <vt:lpstr>PowerPoint Presentation</vt:lpstr>
      <vt:lpstr>The NPV profile</vt:lpstr>
      <vt:lpstr>Illustration 10.2: Graphing an NPV profile</vt:lpstr>
      <vt:lpstr>PowerPoint Presentation</vt:lpstr>
      <vt:lpstr>Illustration 10.3: Appraisal of the DML Expansion Project</vt:lpstr>
      <vt:lpstr>Illustration 10.3: Based on NPV /1</vt:lpstr>
      <vt:lpstr>Illustration 10.3: Based on NPV /2</vt:lpstr>
      <vt:lpstr>Illustration 10.3 The NPV profile</vt:lpstr>
      <vt:lpstr>Illustration 10.3: Based on PI</vt:lpstr>
      <vt:lpstr>Illustration 10.3: Based on IRR</vt:lpstr>
      <vt:lpstr>Capital budgeting techniques under uncertainty</vt:lpstr>
      <vt:lpstr>Allowing for uncertainty</vt:lpstr>
      <vt:lpstr>PowerPoint Presentation</vt:lpstr>
      <vt:lpstr>Payback period</vt:lpstr>
      <vt:lpstr>Estimating the traditional payback period</vt:lpstr>
      <vt:lpstr>Illustration 10.4: PPB for the DML expansion Project</vt:lpstr>
      <vt:lpstr>Strengths and weaknesses of payback period</vt:lpstr>
      <vt:lpstr>Estimating the Discounted payback period</vt:lpstr>
      <vt:lpstr>Illustration 10.4: Discounted PPB for the DML expansion Project</vt:lpstr>
      <vt:lpstr>PowerPoint Presentation</vt:lpstr>
      <vt:lpstr>Sensitivity analysis</vt:lpstr>
      <vt:lpstr>The NPV Sensitivity Profile</vt:lpstr>
      <vt:lpstr>Sensitivity analysis</vt:lpstr>
      <vt:lpstr>Estimating sensitivity to factor estimates</vt:lpstr>
      <vt:lpstr>Potential Difficulties</vt:lpstr>
      <vt:lpstr>Independent vs. Mutually exclusive projects</vt:lpstr>
      <vt:lpstr>Ranking problems</vt:lpstr>
      <vt:lpstr>Multiple internal rate of return</vt:lpstr>
      <vt:lpstr>Capital rationing</vt:lpstr>
      <vt:lpstr>Selection rule under single-period rationing</vt:lpstr>
      <vt:lpstr>Illustration 10.6: Single-period capital rationing</vt:lpstr>
      <vt:lpstr>Illustration 10.6: Solution to  Part a</vt:lpstr>
      <vt:lpstr>Illustration 10.6: Solution to  Parts B</vt:lpstr>
      <vt:lpstr>Illustration 10.6: Solution to  Parts C</vt:lpstr>
      <vt:lpstr>Project Monitoring</vt:lpstr>
      <vt:lpstr>Project monitoring</vt:lpstr>
      <vt:lpstr>Project management models</vt:lpstr>
      <vt:lpstr>Lecture on Capital Budgeting techniques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FFNM _ Capital Budgeting II</dc:title>
  <dc:creator>Anthony Essel - Anderson</dc:creator>
  <cp:lastModifiedBy>Angela Alu</cp:lastModifiedBy>
  <cp:revision>66</cp:revision>
  <dcterms:created xsi:type="dcterms:W3CDTF">2020-04-09T06:44:33Z</dcterms:created>
  <dcterms:modified xsi:type="dcterms:W3CDTF">2023-03-31T09:15:28Z</dcterms:modified>
</cp:coreProperties>
</file>